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8" r:id="rId3"/>
    <p:sldId id="269" r:id="rId4"/>
    <p:sldId id="261" r:id="rId5"/>
    <p:sldId id="262" r:id="rId6"/>
    <p:sldId id="265" r:id="rId7"/>
    <p:sldId id="256" r:id="rId8"/>
    <p:sldId id="266" r:id="rId9"/>
    <p:sldId id="264" r:id="rId1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59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90EFC51C-849B-4BF8-AF48-D4C3DA757F17}" type="datetimeFigureOut">
              <a:rPr lang="en-US"/>
              <a:pPr>
                <a:defRPr/>
              </a:pPr>
              <a:t>11/3/2010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B6B28B8-9A65-4CA4-A6FE-546B932AA0A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6B3434C-9AE5-4BCD-808B-E3E441044CBE}" type="datetimeFigureOut">
              <a:rPr lang="en-US"/>
              <a:pPr>
                <a:defRPr/>
              </a:pPr>
              <a:t>11/3/2010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508B60E-86CA-4B51-B122-A005139A129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D41FEE0-39E5-4A28-BB56-F069596141B6}" type="datetimeFigureOut">
              <a:rPr lang="en-US"/>
              <a:pPr>
                <a:defRPr/>
              </a:pPr>
              <a:t>11/3/2010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EBE3B1B-894F-4228-9EBE-E1E49CE0999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0F3CD11-647E-4438-BBDB-DC8ED49B5148}" type="datetimeFigureOut">
              <a:rPr lang="en-US"/>
              <a:pPr>
                <a:defRPr/>
              </a:pPr>
              <a:t>11/3/2010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C2EEFC0-29BA-4127-8029-C8EDB6B32B6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627E790-F084-4F15-B985-63C3084B0D02}" type="datetimeFigureOut">
              <a:rPr lang="en-US"/>
              <a:pPr>
                <a:defRPr/>
              </a:pPr>
              <a:t>11/3/2010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2A6E7B1-2516-49E7-9AF6-DDC992C73383}"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4B1D7573-3130-41FD-8743-722E4D942BFE}" type="datetimeFigureOut">
              <a:rPr lang="en-US"/>
              <a:pPr>
                <a:defRPr/>
              </a:pPr>
              <a:t>11/3/2010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B83A164-A89F-4FAF-8A8F-57C66802E0D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F94BDAC5-FF7E-4555-B36C-3E8A28523A55}" type="datetimeFigureOut">
              <a:rPr lang="en-US"/>
              <a:pPr>
                <a:defRPr/>
              </a:pPr>
              <a:t>11/3/2010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2A045833-A485-439C-9B97-16E2D302EBBB}"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5026CFF-C4CC-4571-8FD7-60D05CD1221C}" type="datetimeFigureOut">
              <a:rPr lang="en-US"/>
              <a:pPr>
                <a:defRPr/>
              </a:pPr>
              <a:t>11/3/2010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27FDE30A-F9F5-4DF7-9434-BF4400A4365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A53D518-9024-4AD3-8E0B-0B1ADFCFE908}" type="datetimeFigureOut">
              <a:rPr lang="en-US"/>
              <a:pPr>
                <a:defRPr/>
              </a:pPr>
              <a:t>11/3/2010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AB182BE-7E8C-4F99-906F-1752D98792E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2BED686-6CF7-4CF7-924C-09143B12D676}" type="datetimeFigureOut">
              <a:rPr lang="en-US"/>
              <a:pPr>
                <a:defRPr/>
              </a:pPr>
              <a:t>11/3/2010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99B2DBF-5278-4638-BED8-CDF6C039ABFE}"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D2301BB-2C85-4071-816B-D7812EF79284}" type="datetimeFigureOut">
              <a:rPr lang="en-US"/>
              <a:pPr>
                <a:defRPr/>
              </a:pPr>
              <a:t>11/3/2010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BA926C9-B41B-45EA-ADB3-D0B70FA93C9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A9B2424C-DF57-4EAA-95E2-1F4CA16D55AC}" type="datetimeFigureOut">
              <a:rPr lang="en-US"/>
              <a:pPr>
                <a:defRPr/>
              </a:pPr>
              <a:t>11/3/2010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F9228EDC-66A5-4A42-8DDF-347654B739F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2"/>
          <p:cNvSpPr>
            <a:spLocks noGrp="1"/>
          </p:cNvSpPr>
          <p:nvPr>
            <p:ph type="title"/>
          </p:nvPr>
        </p:nvSpPr>
        <p:spPr/>
        <p:txBody>
          <a:bodyPr/>
          <a:lstStyle/>
          <a:p>
            <a:pPr eaLnBrk="1" hangingPunct="1"/>
            <a:endParaRPr lang="en-US" smtClean="0"/>
          </a:p>
        </p:txBody>
      </p:sp>
      <p:sp>
        <p:nvSpPr>
          <p:cNvPr id="13314" name="Rectangle 3"/>
          <p:cNvSpPr>
            <a:spLocks noGrp="1"/>
          </p:cNvSpPr>
          <p:nvPr>
            <p:ph type="body" idx="1"/>
          </p:nvPr>
        </p:nvSpPr>
        <p:spPr/>
        <p:txBody>
          <a:bodyPr/>
          <a:lstStyle/>
          <a:p>
            <a:pPr algn="ctr" eaLnBrk="1" hangingPunct="1">
              <a:lnSpc>
                <a:spcPct val="90000"/>
              </a:lnSpc>
              <a:buFont typeface="Arial" charset="0"/>
              <a:buNone/>
            </a:pPr>
            <a:endParaRPr lang="en-US" sz="2800" smtClean="0"/>
          </a:p>
          <a:p>
            <a:pPr algn="ctr" eaLnBrk="1" hangingPunct="1">
              <a:lnSpc>
                <a:spcPct val="90000"/>
              </a:lnSpc>
              <a:buFont typeface="Arial" charset="0"/>
              <a:buNone/>
            </a:pPr>
            <a:endParaRPr lang="en-US" sz="2800" smtClean="0"/>
          </a:p>
          <a:p>
            <a:pPr algn="ctr" eaLnBrk="1" hangingPunct="1">
              <a:lnSpc>
                <a:spcPct val="90000"/>
              </a:lnSpc>
              <a:buFont typeface="Arial" charset="0"/>
              <a:buNone/>
            </a:pPr>
            <a:r>
              <a:rPr lang="en-US" sz="2800" b="1" smtClean="0"/>
              <a:t>The Intersection of the National Environmental Policy Act and the Magnuson-Stevens Fishery Conservation and Management Act</a:t>
            </a:r>
          </a:p>
          <a:p>
            <a:pPr algn="ctr" eaLnBrk="1" hangingPunct="1">
              <a:lnSpc>
                <a:spcPct val="90000"/>
              </a:lnSpc>
              <a:buFont typeface="Arial" charset="0"/>
              <a:buNone/>
            </a:pPr>
            <a:endParaRPr lang="en-US" sz="2800" b="1" smtClean="0"/>
          </a:p>
          <a:p>
            <a:pPr algn="ctr" eaLnBrk="1" hangingPunct="1">
              <a:lnSpc>
                <a:spcPct val="90000"/>
              </a:lnSpc>
              <a:buFont typeface="Arial" charset="0"/>
              <a:buNone/>
            </a:pPr>
            <a:r>
              <a:rPr lang="en-US" sz="2800" b="1" smtClean="0"/>
              <a:t>November 4, 2010</a:t>
            </a:r>
          </a:p>
          <a:p>
            <a:pPr algn="ctr" eaLnBrk="1" hangingPunct="1">
              <a:lnSpc>
                <a:spcPct val="90000"/>
              </a:lnSpc>
              <a:buFont typeface="Arial" charset="0"/>
              <a:buNone/>
            </a:pPr>
            <a:r>
              <a:rPr lang="en-US" sz="2800" b="1" smtClean="0"/>
              <a:t>Roger Williams University Law School </a:t>
            </a:r>
          </a:p>
          <a:p>
            <a:pPr algn="ctr" eaLnBrk="1" hangingPunct="1">
              <a:lnSpc>
                <a:spcPct val="90000"/>
              </a:lnSpc>
              <a:buFont typeface="Arial" charset="0"/>
              <a:buNone/>
            </a:pPr>
            <a:r>
              <a:rPr lang="en-US" sz="2800" b="1" i="1" smtClean="0"/>
              <a:t>Taking Stock: The Magnuson-Stevens Act Revisited</a:t>
            </a:r>
            <a:r>
              <a:rPr lang="en-US" sz="2800" b="1" smtClean="0"/>
              <a:t/>
            </a:r>
            <a:br>
              <a:rPr lang="en-US" sz="2800" b="1" smtClean="0"/>
            </a:br>
            <a:endParaRPr lang="en-US" sz="2800" b="1" smtClean="0"/>
          </a:p>
        </p:txBody>
      </p:sp>
      <p:pic>
        <p:nvPicPr>
          <p:cNvPr id="13315" name="Picture 11" descr="pptTemplateHeader2"/>
          <p:cNvPicPr>
            <a:picLocks noChangeAspect="1" noChangeArrowheads="1"/>
          </p:cNvPicPr>
          <p:nvPr/>
        </p:nvPicPr>
        <p:blipFill>
          <a:blip r:embed="rId2"/>
          <a:srcRect/>
          <a:stretch>
            <a:fillRect/>
          </a:stretch>
        </p:blipFill>
        <p:spPr bwMode="auto">
          <a:xfrm>
            <a:off x="0" y="0"/>
            <a:ext cx="9144000" cy="1235075"/>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idx="4294967295"/>
          </p:nvPr>
        </p:nvSpPr>
        <p:spPr/>
        <p:txBody>
          <a:bodyPr/>
          <a:lstStyle/>
          <a:p>
            <a:pPr eaLnBrk="1" hangingPunct="1"/>
            <a:endParaRPr lang="en-US" smtClean="0"/>
          </a:p>
        </p:txBody>
      </p:sp>
      <p:sp>
        <p:nvSpPr>
          <p:cNvPr id="25603" name="Rectangle 3"/>
          <p:cNvSpPr>
            <a:spLocks noGrp="1"/>
          </p:cNvSpPr>
          <p:nvPr>
            <p:ph type="body" idx="4294967295"/>
          </p:nvPr>
        </p:nvSpPr>
        <p:spPr/>
        <p:txBody>
          <a:bodyPr/>
          <a:lstStyle/>
          <a:p>
            <a:pPr algn="ctr" eaLnBrk="1" hangingPunct="1">
              <a:lnSpc>
                <a:spcPct val="90000"/>
              </a:lnSpc>
              <a:buFont typeface="Arial" charset="0"/>
              <a:buNone/>
            </a:pPr>
            <a:r>
              <a:rPr lang="en-US" b="1" smtClean="0"/>
              <a:t>National Environmental Policy Act’s Interdisciplinary Approach</a:t>
            </a:r>
            <a:r>
              <a:rPr lang="en-US" sz="2400" b="1" smtClean="0"/>
              <a:t>:</a:t>
            </a:r>
          </a:p>
          <a:p>
            <a:pPr algn="ctr" eaLnBrk="1" hangingPunct="1">
              <a:lnSpc>
                <a:spcPct val="90000"/>
              </a:lnSpc>
              <a:buFont typeface="Arial" charset="0"/>
              <a:buNone/>
            </a:pPr>
            <a:endParaRPr lang="en-US" sz="2400" b="1" smtClean="0"/>
          </a:p>
          <a:p>
            <a:pPr eaLnBrk="1" hangingPunct="1">
              <a:lnSpc>
                <a:spcPct val="90000"/>
              </a:lnSpc>
              <a:buFont typeface="Arial" charset="0"/>
              <a:buNone/>
            </a:pPr>
            <a:r>
              <a:rPr lang="en-US" sz="2400" smtClean="0"/>
              <a:t>“All agencies of the federal government shall—</a:t>
            </a:r>
          </a:p>
          <a:p>
            <a:pPr eaLnBrk="1" hangingPunct="1">
              <a:lnSpc>
                <a:spcPct val="90000"/>
              </a:lnSpc>
              <a:buFont typeface="Arial" charset="0"/>
              <a:buNone/>
            </a:pPr>
            <a:r>
              <a:rPr lang="en-US" sz="2400" smtClean="0"/>
              <a:t>	(A) utilize a systematic, interdisciplinary approach which will insure the integrated use of the natural and social sciences and the environmental design arts in planning and decisionmaking which may have an impact on man’s environment.”</a:t>
            </a:r>
          </a:p>
          <a:p>
            <a:pPr eaLnBrk="1" hangingPunct="1">
              <a:lnSpc>
                <a:spcPct val="90000"/>
              </a:lnSpc>
              <a:buFont typeface="Arial" charset="0"/>
              <a:buNone/>
            </a:pPr>
            <a:endParaRPr lang="en-US" sz="2400" smtClean="0"/>
          </a:p>
          <a:p>
            <a:pPr eaLnBrk="1" hangingPunct="1">
              <a:lnSpc>
                <a:spcPct val="90000"/>
              </a:lnSpc>
              <a:buFont typeface="Arial" charset="0"/>
              <a:buNone/>
            </a:pPr>
            <a:r>
              <a:rPr lang="en-US" sz="2400" smtClean="0"/>
              <a:t>NEPA § 102; 42 U.S.C. § 4332</a:t>
            </a:r>
          </a:p>
        </p:txBody>
      </p:sp>
      <p:pic>
        <p:nvPicPr>
          <p:cNvPr id="25604" name="Picture 11" descr="pptTemplateHeader2"/>
          <p:cNvPicPr>
            <a:picLocks noChangeAspect="1" noChangeArrowheads="1"/>
          </p:cNvPicPr>
          <p:nvPr/>
        </p:nvPicPr>
        <p:blipFill>
          <a:blip r:embed="rId2"/>
          <a:srcRect/>
          <a:stretch>
            <a:fillRect/>
          </a:stretch>
        </p:blipFill>
        <p:spPr bwMode="auto">
          <a:xfrm>
            <a:off x="0" y="0"/>
            <a:ext cx="9144000" cy="1235075"/>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idx="4294967295"/>
          </p:nvPr>
        </p:nvSpPr>
        <p:spPr/>
        <p:txBody>
          <a:bodyPr/>
          <a:lstStyle/>
          <a:p>
            <a:pPr eaLnBrk="1" hangingPunct="1"/>
            <a:endParaRPr lang="en-US" smtClean="0"/>
          </a:p>
        </p:txBody>
      </p:sp>
      <p:sp>
        <p:nvSpPr>
          <p:cNvPr id="27651" name="Rectangle 3"/>
          <p:cNvSpPr>
            <a:spLocks noGrp="1"/>
          </p:cNvSpPr>
          <p:nvPr>
            <p:ph type="body" idx="4294967295"/>
          </p:nvPr>
        </p:nvSpPr>
        <p:spPr>
          <a:xfrm>
            <a:off x="457200" y="1295400"/>
            <a:ext cx="8458200" cy="5334000"/>
          </a:xfrm>
        </p:spPr>
        <p:txBody>
          <a:bodyPr/>
          <a:lstStyle/>
          <a:p>
            <a:pPr marL="495300" indent="-495300" algn="ctr" eaLnBrk="1" hangingPunct="1">
              <a:lnSpc>
                <a:spcPct val="80000"/>
              </a:lnSpc>
              <a:buFont typeface="Arial" charset="0"/>
              <a:buNone/>
            </a:pPr>
            <a:r>
              <a:rPr lang="en-US" sz="2000" b="1" smtClean="0"/>
              <a:t>The Environmental Impact Statement – EIS</a:t>
            </a:r>
          </a:p>
          <a:p>
            <a:pPr marL="495300" indent="-495300" algn="ctr" eaLnBrk="1" hangingPunct="1">
              <a:lnSpc>
                <a:spcPct val="80000"/>
              </a:lnSpc>
              <a:buFont typeface="Arial" charset="0"/>
              <a:buNone/>
            </a:pPr>
            <a:endParaRPr lang="en-US" sz="2000" b="1" smtClean="0"/>
          </a:p>
          <a:p>
            <a:pPr marL="495300" indent="-495300" eaLnBrk="1" hangingPunct="1">
              <a:lnSpc>
                <a:spcPct val="80000"/>
              </a:lnSpc>
              <a:buFont typeface="Arial" charset="0"/>
              <a:buNone/>
            </a:pPr>
            <a:r>
              <a:rPr lang="en-US" sz="1400" smtClean="0"/>
              <a:t>	</a:t>
            </a:r>
            <a:r>
              <a:rPr lang="en-US" sz="1800" b="1" smtClean="0"/>
              <a:t>All agencies shall “include in every recommendation or report on proposals for legislation and any other major federal actions significantly affecting the quality of the human environment, a detailed statement by the responsible official on –</a:t>
            </a:r>
          </a:p>
          <a:p>
            <a:pPr marL="495300" indent="-495300" eaLnBrk="1" hangingPunct="1">
              <a:lnSpc>
                <a:spcPct val="80000"/>
              </a:lnSpc>
              <a:buFont typeface="Arial" charset="0"/>
              <a:buNone/>
            </a:pPr>
            <a:endParaRPr lang="en-US" sz="1800" b="1" smtClean="0"/>
          </a:p>
          <a:p>
            <a:pPr marL="869950" lvl="1" indent="-412750" eaLnBrk="1" hangingPunct="1">
              <a:lnSpc>
                <a:spcPct val="80000"/>
              </a:lnSpc>
              <a:buFont typeface="Arial" charset="0"/>
              <a:buAutoNum type="romanLcParenBoth"/>
            </a:pPr>
            <a:r>
              <a:rPr lang="en-US" sz="1800" b="1" smtClean="0"/>
              <a:t>the environmental impact of the proposed action,</a:t>
            </a:r>
          </a:p>
          <a:p>
            <a:pPr marL="869950" lvl="1" indent="-412750" eaLnBrk="1" hangingPunct="1">
              <a:lnSpc>
                <a:spcPct val="80000"/>
              </a:lnSpc>
              <a:buFont typeface="Arial" charset="0"/>
              <a:buNone/>
            </a:pPr>
            <a:endParaRPr lang="en-US" sz="1800" b="1" smtClean="0"/>
          </a:p>
          <a:p>
            <a:pPr marL="869950" lvl="1" indent="-412750" eaLnBrk="1" hangingPunct="1">
              <a:lnSpc>
                <a:spcPct val="80000"/>
              </a:lnSpc>
              <a:buFont typeface="Arial" charset="0"/>
              <a:buNone/>
            </a:pPr>
            <a:r>
              <a:rPr lang="en-US" sz="1800" b="1" smtClean="0"/>
              <a:t>(ii) 	any adverse environmental effects which cannot be avoided should the proposal be implemented,</a:t>
            </a:r>
          </a:p>
          <a:p>
            <a:pPr marL="869950" lvl="1" indent="-412750" eaLnBrk="1" hangingPunct="1">
              <a:lnSpc>
                <a:spcPct val="80000"/>
              </a:lnSpc>
              <a:buFont typeface="Arial" charset="0"/>
              <a:buNone/>
            </a:pPr>
            <a:endParaRPr lang="en-US" sz="1800" b="1" smtClean="0"/>
          </a:p>
          <a:p>
            <a:pPr marL="869950" lvl="1" indent="-412750" eaLnBrk="1" hangingPunct="1">
              <a:lnSpc>
                <a:spcPct val="80000"/>
              </a:lnSpc>
              <a:buFont typeface="Arial" charset="0"/>
              <a:buNone/>
            </a:pPr>
            <a:r>
              <a:rPr lang="en-US" sz="1800" b="1" smtClean="0"/>
              <a:t>(iii) 	Alternatives to the proposed action,</a:t>
            </a:r>
          </a:p>
          <a:p>
            <a:pPr marL="869950" lvl="1" indent="-412750" eaLnBrk="1" hangingPunct="1">
              <a:lnSpc>
                <a:spcPct val="80000"/>
              </a:lnSpc>
              <a:buFont typeface="Arial" charset="0"/>
              <a:buNone/>
            </a:pPr>
            <a:endParaRPr lang="en-US" sz="1800" b="1" smtClean="0"/>
          </a:p>
          <a:p>
            <a:pPr marL="869950" lvl="1" indent="-412750" eaLnBrk="1" hangingPunct="1">
              <a:lnSpc>
                <a:spcPct val="80000"/>
              </a:lnSpc>
              <a:buFont typeface="Arial" charset="0"/>
              <a:buNone/>
            </a:pPr>
            <a:r>
              <a:rPr lang="en-US" sz="1800" b="1" smtClean="0"/>
              <a:t>(iv) 	The relationship  between local short-term uses of man’s environment and the maintenance and enhancement of long-term productivity, and</a:t>
            </a:r>
          </a:p>
          <a:p>
            <a:pPr marL="869950" lvl="1" indent="-412750" eaLnBrk="1" hangingPunct="1">
              <a:lnSpc>
                <a:spcPct val="80000"/>
              </a:lnSpc>
              <a:buFont typeface="Arial" charset="0"/>
              <a:buNone/>
            </a:pPr>
            <a:endParaRPr lang="en-US" sz="1800" b="1" smtClean="0"/>
          </a:p>
          <a:p>
            <a:pPr marL="869950" lvl="1" indent="-412750" eaLnBrk="1" hangingPunct="1">
              <a:lnSpc>
                <a:spcPct val="80000"/>
              </a:lnSpc>
              <a:buFont typeface="Arial" charset="0"/>
              <a:buNone/>
            </a:pPr>
            <a:r>
              <a:rPr lang="en-US" sz="1800" b="1" smtClean="0"/>
              <a:t>(v) 	Any irreversible and irretrievable commitments of resources which would be involved in the proposed action should it be implemented.</a:t>
            </a:r>
          </a:p>
          <a:p>
            <a:pPr marL="495300" indent="-495300" eaLnBrk="1" hangingPunct="1">
              <a:lnSpc>
                <a:spcPct val="80000"/>
              </a:lnSpc>
              <a:buFont typeface="Arial" charset="0"/>
              <a:buNone/>
            </a:pPr>
            <a:r>
              <a:rPr lang="en-US" sz="1800" b="1" smtClean="0"/>
              <a:t>		 </a:t>
            </a:r>
          </a:p>
          <a:p>
            <a:pPr marL="495300" indent="-495300" algn="ctr" eaLnBrk="1" hangingPunct="1">
              <a:lnSpc>
                <a:spcPct val="80000"/>
              </a:lnSpc>
              <a:buFont typeface="Arial" charset="0"/>
              <a:buNone/>
            </a:pPr>
            <a:endParaRPr lang="en-US" sz="1800" b="1" smtClean="0"/>
          </a:p>
        </p:txBody>
      </p:sp>
      <p:pic>
        <p:nvPicPr>
          <p:cNvPr id="27652" name="Picture 11" descr="pptTemplateHeader2"/>
          <p:cNvPicPr>
            <a:picLocks noChangeAspect="1" noChangeArrowheads="1"/>
          </p:cNvPicPr>
          <p:nvPr/>
        </p:nvPicPr>
        <p:blipFill>
          <a:blip r:embed="rId2"/>
          <a:srcRect/>
          <a:stretch>
            <a:fillRect/>
          </a:stretch>
        </p:blipFill>
        <p:spPr bwMode="auto">
          <a:xfrm>
            <a:off x="0" y="0"/>
            <a:ext cx="9144000" cy="1235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p:cNvSpPr>
          <p:nvPr>
            <p:ph type="title"/>
          </p:nvPr>
        </p:nvSpPr>
        <p:spPr/>
        <p:txBody>
          <a:bodyPr/>
          <a:lstStyle/>
          <a:p>
            <a:pPr eaLnBrk="1" hangingPunct="1"/>
            <a:endParaRPr lang="en-US" smtClean="0"/>
          </a:p>
        </p:txBody>
      </p:sp>
      <p:sp>
        <p:nvSpPr>
          <p:cNvPr id="16386" name="Rectangle 3"/>
          <p:cNvSpPr>
            <a:spLocks noGrp="1"/>
          </p:cNvSpPr>
          <p:nvPr>
            <p:ph type="body" idx="1"/>
          </p:nvPr>
        </p:nvSpPr>
        <p:spPr/>
        <p:txBody>
          <a:bodyPr/>
          <a:lstStyle/>
          <a:p>
            <a:pPr eaLnBrk="1" hangingPunct="1">
              <a:buFont typeface="Arial" charset="0"/>
              <a:buNone/>
            </a:pPr>
            <a:r>
              <a:rPr lang="en-US" b="1" smtClean="0"/>
              <a:t>Additional MSA/NEPA Authorities:</a:t>
            </a:r>
          </a:p>
          <a:p>
            <a:pPr eaLnBrk="1" hangingPunct="1">
              <a:buFont typeface="Arial" charset="0"/>
              <a:buNone/>
            </a:pPr>
            <a:endParaRPr lang="en-US" b="1" smtClean="0"/>
          </a:p>
          <a:p>
            <a:pPr eaLnBrk="1" hangingPunct="1"/>
            <a:r>
              <a:rPr lang="en-US" sz="2400" b="1" smtClean="0"/>
              <a:t>NOAA  Administrative Order 216-6</a:t>
            </a:r>
          </a:p>
          <a:p>
            <a:pPr eaLnBrk="1" hangingPunct="1"/>
            <a:endParaRPr lang="en-US" sz="2400" b="1" smtClean="0"/>
          </a:p>
          <a:p>
            <a:pPr eaLnBrk="1" hangingPunct="1"/>
            <a:r>
              <a:rPr lang="en-US" sz="2400" b="1" smtClean="0"/>
              <a:t>NMFS Operational Guidelines for the Fishery Management Process (Revised May 1, 1997)</a:t>
            </a:r>
          </a:p>
          <a:p>
            <a:pPr eaLnBrk="1" hangingPunct="1">
              <a:buFont typeface="Arial" charset="0"/>
              <a:buNone/>
            </a:pPr>
            <a:endParaRPr lang="en-US" sz="2400" b="1" smtClean="0"/>
          </a:p>
          <a:p>
            <a:pPr eaLnBrk="1" hangingPunct="1"/>
            <a:r>
              <a:rPr lang="en-US" sz="2400" b="1" smtClean="0"/>
              <a:t>Regional Fishery Management Councils’ Statements of Organization,  Practices and Procedures (SOPPs)</a:t>
            </a:r>
          </a:p>
        </p:txBody>
      </p:sp>
      <p:pic>
        <p:nvPicPr>
          <p:cNvPr id="16387" name="Picture 11" descr="pptTemplateHeader2"/>
          <p:cNvPicPr>
            <a:picLocks noChangeAspect="1" noChangeArrowheads="1"/>
          </p:cNvPicPr>
          <p:nvPr/>
        </p:nvPicPr>
        <p:blipFill>
          <a:blip r:embed="rId2"/>
          <a:srcRect/>
          <a:stretch>
            <a:fillRect/>
          </a:stretch>
        </p:blipFill>
        <p:spPr bwMode="auto">
          <a:xfrm>
            <a:off x="0" y="0"/>
            <a:ext cx="9144000" cy="1235075"/>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Grp="1"/>
          </p:cNvSpPr>
          <p:nvPr>
            <p:ph type="title"/>
          </p:nvPr>
        </p:nvSpPr>
        <p:spPr/>
        <p:txBody>
          <a:bodyPr/>
          <a:lstStyle/>
          <a:p>
            <a:pPr eaLnBrk="1" hangingPunct="1"/>
            <a:endParaRPr lang="en-US" smtClean="0"/>
          </a:p>
        </p:txBody>
      </p:sp>
      <p:sp>
        <p:nvSpPr>
          <p:cNvPr id="14338" name="Rectangle 3"/>
          <p:cNvSpPr>
            <a:spLocks noGrp="1"/>
          </p:cNvSpPr>
          <p:nvPr>
            <p:ph type="body" idx="1"/>
          </p:nvPr>
        </p:nvSpPr>
        <p:spPr/>
        <p:txBody>
          <a:bodyPr/>
          <a:lstStyle/>
          <a:p>
            <a:pPr eaLnBrk="1" hangingPunct="1">
              <a:buFont typeface="Arial" charset="0"/>
              <a:buNone/>
            </a:pPr>
            <a:r>
              <a:rPr lang="en-US" i="1" smtClean="0"/>
              <a:t>Greenpeace v. NMFS, </a:t>
            </a:r>
            <a:r>
              <a:rPr lang="en-US" smtClean="0"/>
              <a:t>55 F. Supp. 2</a:t>
            </a:r>
            <a:r>
              <a:rPr lang="en-US" baseline="30000" smtClean="0"/>
              <a:t>d</a:t>
            </a:r>
            <a:r>
              <a:rPr lang="en-US" smtClean="0"/>
              <a:t> 1248 (1999)</a:t>
            </a:r>
          </a:p>
          <a:p>
            <a:pPr eaLnBrk="1" hangingPunct="1">
              <a:buFont typeface="Arial" charset="0"/>
              <a:buNone/>
            </a:pPr>
            <a:endParaRPr lang="en-US" sz="2000" smtClean="0"/>
          </a:p>
          <a:p>
            <a:pPr eaLnBrk="1" hangingPunct="1">
              <a:buFontTx/>
              <a:buChar char="-"/>
            </a:pPr>
            <a:r>
              <a:rPr lang="en-US" sz="2400" smtClean="0"/>
              <a:t>NEPA applies to broad management schemes developed in fishery management plans (FMPs)</a:t>
            </a:r>
          </a:p>
          <a:p>
            <a:pPr eaLnBrk="1" hangingPunct="1">
              <a:buFontTx/>
              <a:buNone/>
            </a:pPr>
            <a:endParaRPr lang="en-US" sz="2400" smtClean="0"/>
          </a:p>
          <a:p>
            <a:pPr eaLnBrk="1" hangingPunct="1">
              <a:buFontTx/>
              <a:buChar char="-"/>
            </a:pPr>
            <a:r>
              <a:rPr lang="en-US" sz="2400" smtClean="0"/>
              <a:t>NEPA does not permit NMFS to continue making “individually minor but collectively significant” changes to the FMPs without analyzing the changes. </a:t>
            </a:r>
          </a:p>
        </p:txBody>
      </p:sp>
      <p:pic>
        <p:nvPicPr>
          <p:cNvPr id="14339" name="Picture 11" descr="pptTemplateHeader2"/>
          <p:cNvPicPr>
            <a:picLocks noChangeAspect="1" noChangeArrowheads="1"/>
          </p:cNvPicPr>
          <p:nvPr/>
        </p:nvPicPr>
        <p:blipFill>
          <a:blip r:embed="rId2"/>
          <a:srcRect/>
          <a:stretch>
            <a:fillRect/>
          </a:stretch>
        </p:blipFill>
        <p:spPr bwMode="auto">
          <a:xfrm>
            <a:off x="0" y="0"/>
            <a:ext cx="9144000" cy="1235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3" name="Rectangle 5"/>
          <p:cNvSpPr>
            <a:spLocks noGrp="1"/>
          </p:cNvSpPr>
          <p:nvPr>
            <p:ph type="title" idx="4294967295"/>
          </p:nvPr>
        </p:nvSpPr>
        <p:spPr>
          <a:xfrm>
            <a:off x="381000" y="1371600"/>
            <a:ext cx="8229600" cy="1143000"/>
          </a:xfrm>
        </p:spPr>
        <p:txBody>
          <a:bodyPr/>
          <a:lstStyle/>
          <a:p>
            <a:pPr algn="l"/>
            <a:r>
              <a:rPr lang="en-US" sz="2400" i="1" smtClean="0"/>
              <a:t>Greenpeace v. NMFS</a:t>
            </a:r>
            <a:r>
              <a:rPr lang="en-US" sz="2400" smtClean="0"/>
              <a:t> (55 F. Supp 2d 1248 (1999): NEPA’s requirement that NMFS “rigorously explore and objectively evaluate all reasonable alternatives requires that the SEIS include alternatives that consider all elements of the fishery:</a:t>
            </a:r>
          </a:p>
        </p:txBody>
      </p:sp>
      <p:sp>
        <p:nvSpPr>
          <p:cNvPr id="22534" name="Rectangle 6"/>
          <p:cNvSpPr>
            <a:spLocks noGrp="1"/>
          </p:cNvSpPr>
          <p:nvPr>
            <p:ph type="body" sz="half" idx="4294967295"/>
          </p:nvPr>
        </p:nvSpPr>
        <p:spPr>
          <a:xfrm>
            <a:off x="304800" y="3048000"/>
            <a:ext cx="4038600" cy="4525963"/>
          </a:xfrm>
        </p:spPr>
        <p:txBody>
          <a:bodyPr/>
          <a:lstStyle/>
          <a:p>
            <a:pPr>
              <a:lnSpc>
                <a:spcPct val="90000"/>
              </a:lnSpc>
            </a:pPr>
            <a:r>
              <a:rPr lang="en-US" sz="2400" b="1" smtClean="0"/>
              <a:t>Location and timing of fishing</a:t>
            </a:r>
          </a:p>
          <a:p>
            <a:pPr>
              <a:lnSpc>
                <a:spcPct val="90000"/>
              </a:lnSpc>
            </a:pPr>
            <a:r>
              <a:rPr lang="en-US" sz="2400" b="1" smtClean="0"/>
              <a:t>Harvestable amounts</a:t>
            </a:r>
          </a:p>
          <a:p>
            <a:pPr>
              <a:lnSpc>
                <a:spcPct val="90000"/>
              </a:lnSpc>
            </a:pPr>
            <a:r>
              <a:rPr lang="en-US" sz="2400" b="1" smtClean="0"/>
              <a:t>Exploitation rates</a:t>
            </a:r>
          </a:p>
          <a:p>
            <a:pPr>
              <a:lnSpc>
                <a:spcPct val="90000"/>
              </a:lnSpc>
            </a:pPr>
            <a:r>
              <a:rPr lang="en-US" sz="2400" b="1" smtClean="0"/>
              <a:t>Exploited species</a:t>
            </a:r>
          </a:p>
          <a:p>
            <a:pPr>
              <a:lnSpc>
                <a:spcPct val="90000"/>
              </a:lnSpc>
            </a:pPr>
            <a:r>
              <a:rPr lang="en-US" sz="2400" b="1" smtClean="0"/>
              <a:t>Gear types and groupings</a:t>
            </a:r>
          </a:p>
          <a:p>
            <a:pPr>
              <a:lnSpc>
                <a:spcPct val="90000"/>
              </a:lnSpc>
            </a:pPr>
            <a:r>
              <a:rPr lang="en-US" sz="2400" b="1" smtClean="0"/>
              <a:t>Product quality</a:t>
            </a:r>
          </a:p>
        </p:txBody>
      </p:sp>
      <p:sp>
        <p:nvSpPr>
          <p:cNvPr id="22535" name="Rectangle 7"/>
          <p:cNvSpPr>
            <a:spLocks noGrp="1"/>
          </p:cNvSpPr>
          <p:nvPr>
            <p:ph type="body" sz="half" idx="4294967295"/>
          </p:nvPr>
        </p:nvSpPr>
        <p:spPr>
          <a:xfrm>
            <a:off x="4648200" y="3048000"/>
            <a:ext cx="4038600" cy="4525963"/>
          </a:xfrm>
        </p:spPr>
        <p:txBody>
          <a:bodyPr/>
          <a:lstStyle/>
          <a:p>
            <a:pPr>
              <a:lnSpc>
                <a:spcPct val="90000"/>
              </a:lnSpc>
            </a:pPr>
            <a:r>
              <a:rPr lang="en-US" sz="2400" b="1" smtClean="0"/>
              <a:t>Organic waste and secondary utlization</a:t>
            </a:r>
          </a:p>
          <a:p>
            <a:pPr>
              <a:lnSpc>
                <a:spcPct val="90000"/>
              </a:lnSpc>
            </a:pPr>
            <a:r>
              <a:rPr lang="en-US" sz="2400" b="1" smtClean="0"/>
              <a:t>Discard</a:t>
            </a:r>
          </a:p>
          <a:p>
            <a:pPr>
              <a:lnSpc>
                <a:spcPct val="90000"/>
              </a:lnSpc>
            </a:pPr>
            <a:r>
              <a:rPr lang="en-US" sz="2400" b="1" smtClean="0"/>
              <a:t>Species at all trophic levels</a:t>
            </a:r>
          </a:p>
          <a:p>
            <a:pPr>
              <a:lnSpc>
                <a:spcPct val="90000"/>
              </a:lnSpc>
            </a:pPr>
            <a:r>
              <a:rPr lang="en-US" sz="2400" b="1" smtClean="0"/>
              <a:t>Impacts to coastal communities</a:t>
            </a:r>
            <a:br>
              <a:rPr lang="en-US" sz="2400" b="1" smtClean="0"/>
            </a:br>
            <a:r>
              <a:rPr lang="en-US" sz="2400" b="1" smtClean="0"/>
              <a:t>Society and the economy</a:t>
            </a:r>
            <a:br>
              <a:rPr lang="en-US" sz="2400" b="1" smtClean="0"/>
            </a:br>
            <a:r>
              <a:rPr lang="en-US" sz="2400" b="1" smtClean="0"/>
              <a:t>Fishing markets</a:t>
            </a:r>
            <a:r>
              <a:rPr lang="en-US" sz="2400" smtClean="0"/>
              <a:t> </a:t>
            </a:r>
          </a:p>
        </p:txBody>
      </p:sp>
      <p:pic>
        <p:nvPicPr>
          <p:cNvPr id="22531" name="Picture 11" descr="pptTemplateHeader2"/>
          <p:cNvPicPr>
            <a:picLocks noChangeAspect="1" noChangeArrowheads="1"/>
          </p:cNvPicPr>
          <p:nvPr/>
        </p:nvPicPr>
        <p:blipFill>
          <a:blip r:embed="rId2"/>
          <a:srcRect/>
          <a:stretch>
            <a:fillRect/>
          </a:stretch>
        </p:blipFill>
        <p:spPr bwMode="auto">
          <a:xfrm>
            <a:off x="0" y="0"/>
            <a:ext cx="9144000" cy="1235075"/>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7" name="Picture 11" descr="pptTemplateHeader2"/>
          <p:cNvPicPr>
            <a:picLocks noChangeAspect="1" noChangeArrowheads="1"/>
          </p:cNvPicPr>
          <p:nvPr/>
        </p:nvPicPr>
        <p:blipFill>
          <a:blip r:embed="rId2"/>
          <a:srcRect/>
          <a:stretch>
            <a:fillRect/>
          </a:stretch>
        </p:blipFill>
        <p:spPr bwMode="auto">
          <a:xfrm>
            <a:off x="0" y="0"/>
            <a:ext cx="9144000" cy="1235075"/>
          </a:xfrm>
          <a:prstGeom prst="rect">
            <a:avLst/>
          </a:prstGeom>
          <a:noFill/>
          <a:ln w="9525">
            <a:noFill/>
            <a:miter lim="800000"/>
            <a:headEnd/>
            <a:tailEnd/>
          </a:ln>
        </p:spPr>
      </p:pic>
      <p:pic>
        <p:nvPicPr>
          <p:cNvPr id="19458" name="Picture 4" descr="NEPAchart.GIF"/>
          <p:cNvPicPr>
            <a:picLocks noChangeAspect="1"/>
          </p:cNvPicPr>
          <p:nvPr/>
        </p:nvPicPr>
        <p:blipFill>
          <a:blip r:embed="rId3"/>
          <a:srcRect/>
          <a:stretch>
            <a:fillRect/>
          </a:stretch>
        </p:blipFill>
        <p:spPr bwMode="auto">
          <a:xfrm>
            <a:off x="609600" y="1414463"/>
            <a:ext cx="8001000" cy="5443537"/>
          </a:xfrm>
          <a:prstGeom prst="rect">
            <a:avLst/>
          </a:prstGeom>
          <a:noFill/>
          <a:ln w="9525">
            <a:noFill/>
            <a:miter lim="800000"/>
            <a:headEnd/>
            <a:tailEnd/>
          </a:ln>
        </p:spPr>
      </p:pic>
      <p:sp>
        <p:nvSpPr>
          <p:cNvPr id="19459" name="TextBox 5"/>
          <p:cNvSpPr txBox="1">
            <a:spLocks noChangeArrowheads="1"/>
          </p:cNvSpPr>
          <p:nvPr/>
        </p:nvSpPr>
        <p:spPr bwMode="auto">
          <a:xfrm>
            <a:off x="2667000" y="838200"/>
            <a:ext cx="3505200" cy="246063"/>
          </a:xfrm>
          <a:prstGeom prst="rect">
            <a:avLst/>
          </a:prstGeom>
          <a:noFill/>
          <a:ln w="9525">
            <a:noFill/>
            <a:miter lim="800000"/>
            <a:headEnd/>
            <a:tailEnd/>
          </a:ln>
        </p:spPr>
        <p:txBody>
          <a:bodyPr>
            <a:spAutoFit/>
          </a:bodyPr>
          <a:lstStyle/>
          <a:p>
            <a:r>
              <a:rPr lang="en-US" sz="1000" b="1">
                <a:latin typeface="Calibri" pitchFamily="34" charset="0"/>
              </a:rPr>
              <a:t>Marine Fish Conservation Network Streamlining Opportunities</a:t>
            </a:r>
            <a:endParaRPr lang="en-US" sz="1000">
              <a:latin typeface="Calibri" pitchFamily="34" charset="0"/>
            </a:endParaRPr>
          </a:p>
        </p:txBody>
      </p:sp>
      <p:sp>
        <p:nvSpPr>
          <p:cNvPr id="19460" name="TextBox 6"/>
          <p:cNvSpPr txBox="1">
            <a:spLocks noChangeArrowheads="1"/>
          </p:cNvSpPr>
          <p:nvPr/>
        </p:nvSpPr>
        <p:spPr bwMode="auto">
          <a:xfrm>
            <a:off x="228600" y="1066800"/>
            <a:ext cx="8778875" cy="369888"/>
          </a:xfrm>
          <a:prstGeom prst="rect">
            <a:avLst/>
          </a:prstGeom>
          <a:noFill/>
          <a:ln w="9525">
            <a:noFill/>
            <a:miter lim="800000"/>
            <a:headEnd/>
            <a:tailEnd/>
          </a:ln>
        </p:spPr>
        <p:txBody>
          <a:bodyPr wrap="none">
            <a:spAutoFit/>
          </a:bodyPr>
          <a:lstStyle/>
          <a:p>
            <a:r>
              <a:rPr lang="en-US" b="1">
                <a:latin typeface="Calibri" pitchFamily="34" charset="0"/>
              </a:rPr>
              <a:t>Integrating NEPA Environmental Review and MSA Fishery Management Plan Development</a:t>
            </a:r>
            <a:endParaRPr lang="en-US">
              <a:latin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p:cNvSpPr>
          <p:nvPr>
            <p:ph type="title"/>
          </p:nvPr>
        </p:nvSpPr>
        <p:spPr>
          <a:xfrm>
            <a:off x="457200" y="1143000"/>
            <a:ext cx="8229600" cy="1143000"/>
          </a:xfrm>
        </p:spPr>
        <p:txBody>
          <a:bodyPr/>
          <a:lstStyle/>
          <a:p>
            <a:pPr algn="l"/>
            <a:r>
              <a:rPr lang="en-US" sz="2400" b="1" smtClean="0"/>
              <a:t>Magnuson-Stevens Fishery Conservation and Management Enhancement Act, P.L. 109-479 (MSA Sec. 304(i)):</a:t>
            </a:r>
          </a:p>
        </p:txBody>
      </p:sp>
      <p:sp>
        <p:nvSpPr>
          <p:cNvPr id="23554" name="Rectangle 3"/>
          <p:cNvSpPr>
            <a:spLocks noGrp="1"/>
          </p:cNvSpPr>
          <p:nvPr>
            <p:ph type="body" idx="1"/>
          </p:nvPr>
        </p:nvSpPr>
        <p:spPr>
          <a:xfrm>
            <a:off x="533400" y="2590800"/>
            <a:ext cx="8229600" cy="3962400"/>
          </a:xfrm>
        </p:spPr>
        <p:txBody>
          <a:bodyPr/>
          <a:lstStyle/>
          <a:p>
            <a:pPr>
              <a:lnSpc>
                <a:spcPct val="90000"/>
              </a:lnSpc>
              <a:buFont typeface="Arial" charset="0"/>
              <a:buNone/>
            </a:pPr>
            <a:r>
              <a:rPr lang="en-US" sz="2400" smtClean="0"/>
              <a:t>“The Secretary shall, in consultation with the Regional Fishery Management Councils and the Council on Environmental Quality, revise and update agency procedures for compliance with the National Environmental Policy Act. The Procedures shall:</a:t>
            </a:r>
          </a:p>
          <a:p>
            <a:pPr>
              <a:lnSpc>
                <a:spcPct val="90000"/>
              </a:lnSpc>
              <a:buFont typeface="Arial" charset="0"/>
              <a:buNone/>
            </a:pPr>
            <a:endParaRPr lang="en-US" sz="2400" smtClean="0"/>
          </a:p>
          <a:p>
            <a:pPr lvl="1">
              <a:lnSpc>
                <a:spcPct val="90000"/>
              </a:lnSpc>
            </a:pPr>
            <a:r>
              <a:rPr lang="en-US" sz="2000" smtClean="0"/>
              <a:t>Conform to the timelines for review and approval of fishery management plans and plan amendments, and;</a:t>
            </a:r>
          </a:p>
          <a:p>
            <a:pPr lvl="1">
              <a:lnSpc>
                <a:spcPct val="90000"/>
              </a:lnSpc>
            </a:pPr>
            <a:r>
              <a:rPr lang="en-US" sz="2000" smtClean="0"/>
              <a:t>Integrate applicable environmental analytical procedures, including the time frames for public input, with the procedures for the preparation and dissemination of fishery actions </a:t>
            </a:r>
          </a:p>
          <a:p>
            <a:pPr>
              <a:lnSpc>
                <a:spcPct val="90000"/>
              </a:lnSpc>
              <a:buFont typeface="Arial" charset="0"/>
              <a:buNone/>
            </a:pPr>
            <a:endParaRPr lang="en-US" sz="1800" smtClean="0"/>
          </a:p>
        </p:txBody>
      </p:sp>
      <p:pic>
        <p:nvPicPr>
          <p:cNvPr id="23555" name="Picture 11" descr="pptTemplateHeader2"/>
          <p:cNvPicPr>
            <a:picLocks noChangeAspect="1" noChangeArrowheads="1"/>
          </p:cNvPicPr>
          <p:nvPr/>
        </p:nvPicPr>
        <p:blipFill>
          <a:blip r:embed="rId2"/>
          <a:srcRect/>
          <a:stretch>
            <a:fillRect/>
          </a:stretch>
        </p:blipFill>
        <p:spPr bwMode="auto">
          <a:xfrm>
            <a:off x="0" y="0"/>
            <a:ext cx="9144000" cy="1235075"/>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p:cNvSpPr>
          <p:nvPr>
            <p:ph type="title"/>
          </p:nvPr>
        </p:nvSpPr>
        <p:spPr/>
        <p:txBody>
          <a:bodyPr/>
          <a:lstStyle/>
          <a:p>
            <a:endParaRPr lang="en-US" smtClean="0"/>
          </a:p>
        </p:txBody>
      </p:sp>
      <p:sp>
        <p:nvSpPr>
          <p:cNvPr id="21506" name="Rectangle 3"/>
          <p:cNvSpPr>
            <a:spLocks noGrp="1"/>
          </p:cNvSpPr>
          <p:nvPr>
            <p:ph type="body" idx="1"/>
          </p:nvPr>
        </p:nvSpPr>
        <p:spPr/>
        <p:txBody>
          <a:bodyPr/>
          <a:lstStyle/>
          <a:p>
            <a:endParaRPr lang="en-US" smtClean="0"/>
          </a:p>
        </p:txBody>
      </p:sp>
      <p:pic>
        <p:nvPicPr>
          <p:cNvPr id="21509" name="Picture 5"/>
          <p:cNvPicPr>
            <a:picLocks noChangeAspect="1" noChangeArrowheads="1"/>
          </p:cNvPicPr>
          <p:nvPr/>
        </p:nvPicPr>
        <p:blipFill>
          <a:blip r:embed="rId2"/>
          <a:srcRect/>
          <a:stretch>
            <a:fillRect/>
          </a:stretch>
        </p:blipFill>
        <p:spPr bwMode="auto">
          <a:xfrm>
            <a:off x="376238" y="185738"/>
            <a:ext cx="8391525" cy="6486525"/>
          </a:xfrm>
          <a:prstGeom prst="rect">
            <a:avLst/>
          </a:prstGeom>
          <a:noFill/>
          <a:ln w="9525">
            <a:noFill/>
            <a:miter lim="800000"/>
            <a:headEnd/>
            <a:tailEnd/>
          </a:ln>
          <a:effec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333</TotalTime>
  <Words>433</Words>
  <Application>Microsoft Office PowerPoint</Application>
  <PresentationFormat>On-screen Show (4:3)</PresentationFormat>
  <Paragraphs>57</Paragraphs>
  <Slides>9</Slides>
  <Notes>0</Notes>
  <HiddenSlides>0</HiddenSlides>
  <MMClips>0</MMClips>
  <ScaleCrop>false</ScaleCrop>
  <HeadingPairs>
    <vt:vector size="6" baseType="variant">
      <vt:variant>
        <vt:lpstr>Fonts Used</vt:lpstr>
      </vt:variant>
      <vt:variant>
        <vt:i4>2</vt:i4>
      </vt:variant>
      <vt:variant>
        <vt:lpstr>Design Template</vt:lpstr>
      </vt:variant>
      <vt:variant>
        <vt:i4>1</vt:i4>
      </vt:variant>
      <vt:variant>
        <vt:lpstr>Slide Titles</vt:lpstr>
      </vt:variant>
      <vt:variant>
        <vt:i4>9</vt:i4>
      </vt:variant>
    </vt:vector>
  </HeadingPairs>
  <TitlesOfParts>
    <vt:vector size="12" baseType="lpstr">
      <vt:lpstr>Arial</vt:lpstr>
      <vt:lpstr>Calibri</vt:lpstr>
      <vt:lpstr>Office Theme</vt:lpstr>
      <vt:lpstr>Slide 1</vt:lpstr>
      <vt:lpstr>Slide 2</vt:lpstr>
      <vt:lpstr>Slide 3</vt:lpstr>
      <vt:lpstr>Slide 4</vt:lpstr>
      <vt:lpstr>Slide 5</vt:lpstr>
      <vt:lpstr>Greenpeace v. NMFS (55 F. Supp 2d 1248 (1999): NEPA’s requirement that NMFS “rigorously explore and objectively evaluate all reasonable alternatives requires that the SEIS include alternatives that consider all elements of the fishery:</vt:lpstr>
      <vt:lpstr>Slide 7</vt:lpstr>
      <vt:lpstr>Magnuson-Stevens Fishery Conservation and Management Enhancement Act, P.L. 109-479 (MSA Sec. 304(i)):</vt:lpstr>
      <vt:lpstr>Slide 9</vt:lpstr>
    </vt:vector>
  </TitlesOfParts>
  <Company>TOC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amistler</dc:creator>
  <cp:lastModifiedBy>dwolfe</cp:lastModifiedBy>
  <cp:revision>8</cp:revision>
  <dcterms:created xsi:type="dcterms:W3CDTF">2010-10-26T19:20:42Z</dcterms:created>
  <dcterms:modified xsi:type="dcterms:W3CDTF">2010-11-03T16:45:30Z</dcterms:modified>
</cp:coreProperties>
</file>