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</p:sldMasterIdLst>
  <p:notesMasterIdLst>
    <p:notesMasterId r:id="rId29"/>
  </p:notesMasterIdLst>
  <p:sldIdLst>
    <p:sldId id="256" r:id="rId3"/>
    <p:sldId id="262" r:id="rId4"/>
    <p:sldId id="268" r:id="rId5"/>
    <p:sldId id="264" r:id="rId6"/>
    <p:sldId id="273" r:id="rId7"/>
    <p:sldId id="274" r:id="rId8"/>
    <p:sldId id="267" r:id="rId9"/>
    <p:sldId id="269" r:id="rId10"/>
    <p:sldId id="270" r:id="rId11"/>
    <p:sldId id="271" r:id="rId12"/>
    <p:sldId id="272" r:id="rId13"/>
    <p:sldId id="278" r:id="rId14"/>
    <p:sldId id="279" r:id="rId15"/>
    <p:sldId id="287" r:id="rId16"/>
    <p:sldId id="288" r:id="rId17"/>
    <p:sldId id="289" r:id="rId18"/>
    <p:sldId id="281" r:id="rId19"/>
    <p:sldId id="282" r:id="rId20"/>
    <p:sldId id="283" r:id="rId21"/>
    <p:sldId id="275" r:id="rId22"/>
    <p:sldId id="276" r:id="rId23"/>
    <p:sldId id="277" r:id="rId24"/>
    <p:sldId id="285" r:id="rId25"/>
    <p:sldId id="284" r:id="rId26"/>
    <p:sldId id="286" r:id="rId27"/>
    <p:sldId id="25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9900"/>
    <a:srgbClr val="336699"/>
    <a:srgbClr val="3366CC"/>
    <a:srgbClr val="6600FF"/>
    <a:srgbClr val="000086"/>
    <a:srgbClr val="0000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729" autoAdjust="0"/>
  </p:normalViewPr>
  <p:slideViewPr>
    <p:cSldViewPr>
      <p:cViewPr varScale="1">
        <p:scale>
          <a:sx n="104" d="100"/>
          <a:sy n="104" d="100"/>
        </p:scale>
        <p:origin x="-174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48BD2-895C-4233-A20B-8E8ECF3261FF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24A60-21D4-46F6-85BC-730BE1E11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</a:t>
            </a:r>
            <a:r>
              <a:rPr lang="en-US" baseline="0" dirty="0" smtClean="0"/>
              <a:t> to Kessler’s order requiring 5%, NMFS providing only 2% observer coverage</a:t>
            </a:r>
          </a:p>
          <a:p>
            <a:r>
              <a:rPr lang="en-US" baseline="0" dirty="0" smtClean="0"/>
              <a:t>Indirect controls can work but they are too broad-brushed and promote concentration</a:t>
            </a:r>
          </a:p>
          <a:p>
            <a:r>
              <a:rPr lang="en-US" baseline="0" dirty="0" smtClean="0"/>
              <a:t>Area-based and sector-based mgmt produce incentives, allow greater flexibility esp. important for say boats and small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</a:t>
            </a:r>
            <a:r>
              <a:rPr lang="en-US" baseline="0" dirty="0" smtClean="0"/>
              <a:t> we work</a:t>
            </a:r>
          </a:p>
          <a:p>
            <a:r>
              <a:rPr lang="en-US" baseline="0" dirty="0" smtClean="0"/>
              <a:t>Two natural resource bases in New England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4A60-21D4-46F6-85BC-730BE1E116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133600"/>
            <a:ext cx="7010400" cy="1470025"/>
          </a:xfrm>
        </p:spPr>
        <p:txBody>
          <a:bodyPr anchor="ctr" anchorCtr="1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C2AEAA-9A33-46A4-8409-0062C1D57E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133600" y="1295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6699"/>
                </a:solidFill>
                <a:effectLst/>
                <a:latin typeface="Univers LT Std 57 Cn" pitchFamily="34" charset="0"/>
              </a:rPr>
              <a:t>www.clf.org</a:t>
            </a:r>
          </a:p>
        </p:txBody>
      </p:sp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381000" y="1981200"/>
            <a:ext cx="1600200" cy="4541838"/>
            <a:chOff x="240" y="1296"/>
            <a:chExt cx="1008" cy="2861"/>
          </a:xfrm>
        </p:grpSpPr>
        <p:pic>
          <p:nvPicPr>
            <p:cNvPr id="25622" name="Picture 22" descr="Picture8_small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3456"/>
              <a:ext cx="1008" cy="701"/>
            </a:xfrm>
            <a:prstGeom prst="rect">
              <a:avLst/>
            </a:prstGeom>
            <a:noFill/>
          </p:spPr>
        </p:pic>
        <p:pic>
          <p:nvPicPr>
            <p:cNvPr id="25623" name="Picture 23" descr="Picture5_smalle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1296"/>
              <a:ext cx="1008" cy="660"/>
            </a:xfrm>
            <a:prstGeom prst="rect">
              <a:avLst/>
            </a:prstGeom>
            <a:noFill/>
          </p:spPr>
        </p:pic>
        <p:pic>
          <p:nvPicPr>
            <p:cNvPr id="25624" name="Picture 24" descr="Picture6_smalle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2016"/>
              <a:ext cx="1008" cy="677"/>
            </a:xfrm>
            <a:prstGeom prst="rect">
              <a:avLst/>
            </a:prstGeom>
            <a:noFill/>
          </p:spPr>
        </p:pic>
        <p:pic>
          <p:nvPicPr>
            <p:cNvPr id="25625" name="Picture 25" descr="Picture7_small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" y="2736"/>
              <a:ext cx="1008" cy="671"/>
            </a:xfrm>
            <a:prstGeom prst="rect">
              <a:avLst/>
            </a:prstGeom>
            <a:noFill/>
          </p:spPr>
        </p:pic>
      </p:grpSp>
      <p:pic>
        <p:nvPicPr>
          <p:cNvPr id="25627" name="Picture 27" descr="CLF_40th_Revised_4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"/>
            <a:ext cx="1752600" cy="1489075"/>
          </a:xfrm>
          <a:prstGeom prst="rect">
            <a:avLst/>
          </a:prstGeom>
          <a:noFill/>
        </p:spPr>
      </p:pic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057400" y="609600"/>
            <a:ext cx="6705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336699"/>
                </a:solidFill>
                <a:effectLst/>
                <a:latin typeface="Univers LT Std 57 Cn" pitchFamily="34" charset="0"/>
              </a:rPr>
              <a:t>Conservation Law Foundation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96BD3-6849-426E-9672-C02688971A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C2F24-EB6D-4E81-B481-CE87ED7E8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7050E-A200-4AA7-9AA2-A437CFFFC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E3A31-78E8-41C5-8BBB-29CB390D4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79E0A-301D-4950-A3E2-7B5158390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6E5F2-CBB6-42D6-BD52-D3BC3BCA3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10992-3BE9-4DA0-9FE5-0BC2FEE17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06A4B-413E-4B5C-A78E-3A8D701692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14CC7-E8A8-440C-A153-6D2BD2E9B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9543A-E767-4703-BD25-4A86E7685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6629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CE7C89E1-FCEE-4418-AAEA-7B92CD7CFA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81000" y="1447800"/>
            <a:ext cx="8382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315200" y="6324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6699"/>
                </a:solidFill>
                <a:effectLst/>
                <a:latin typeface="Univers LT Std 57 Cn" pitchFamily="34" charset="0"/>
              </a:rPr>
              <a:t>www.clf.org</a:t>
            </a:r>
          </a:p>
        </p:txBody>
      </p:sp>
      <p:pic>
        <p:nvPicPr>
          <p:cNvPr id="22537" name="Picture 9" descr="CLF_40th_Revised_4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228600"/>
            <a:ext cx="1371600" cy="11652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685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81000" y="1447800"/>
            <a:ext cx="8382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7315200" y="63246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6699"/>
                </a:solidFill>
                <a:effectLst/>
                <a:latin typeface="Univers LT Std 57 Cn" pitchFamily="34" charset="0"/>
              </a:rPr>
              <a:t>www.clf.org</a:t>
            </a:r>
          </a:p>
        </p:txBody>
      </p:sp>
      <p:pic>
        <p:nvPicPr>
          <p:cNvPr id="27663" name="Picture 15" descr="CLF_40th_Revised_4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228600"/>
            <a:ext cx="1371600" cy="1165225"/>
          </a:xfrm>
          <a:prstGeom prst="rect">
            <a:avLst/>
          </a:prstGeom>
          <a:noFill/>
        </p:spPr>
      </p:pic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381000" y="5486400"/>
            <a:ext cx="6553200" cy="1074738"/>
            <a:chOff x="240" y="3456"/>
            <a:chExt cx="4128" cy="677"/>
          </a:xfrm>
        </p:grpSpPr>
        <p:pic>
          <p:nvPicPr>
            <p:cNvPr id="27667" name="Picture 19" descr="Picture8_smaller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08" y="3456"/>
              <a:ext cx="960" cy="668"/>
            </a:xfrm>
            <a:prstGeom prst="rect">
              <a:avLst/>
            </a:prstGeom>
            <a:noFill/>
          </p:spPr>
        </p:pic>
        <p:pic>
          <p:nvPicPr>
            <p:cNvPr id="27668" name="Picture 20" descr="Picture5_small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0" y="3456"/>
              <a:ext cx="1008" cy="660"/>
            </a:xfrm>
            <a:prstGeom prst="rect">
              <a:avLst/>
            </a:prstGeom>
            <a:noFill/>
          </p:spPr>
        </p:pic>
        <p:pic>
          <p:nvPicPr>
            <p:cNvPr id="27669" name="Picture 21" descr="Picture6_smaller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96" y="3456"/>
              <a:ext cx="1008" cy="677"/>
            </a:xfrm>
            <a:prstGeom prst="rect">
              <a:avLst/>
            </a:prstGeom>
            <a:noFill/>
          </p:spPr>
        </p:pic>
        <p:pic>
          <p:nvPicPr>
            <p:cNvPr id="27670" name="Picture 22" descr="Picture7_smaller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352" y="3456"/>
              <a:ext cx="1008" cy="671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900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shelley@clf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dvocate@clf.org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057400" y="2133600"/>
            <a:ext cx="7010400" cy="2743200"/>
          </a:xfrm>
        </p:spPr>
        <p:txBody>
          <a:bodyPr/>
          <a:lstStyle/>
          <a:p>
            <a:r>
              <a:rPr lang="en-US" dirty="0" smtClean="0"/>
              <a:t>A Conservation Perspective on the Magnuson-Stevens Act</a:t>
            </a:r>
            <a:endParaRPr lang="en-US" dirty="0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7338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3505200" y="5562600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6">
              <a:spcBef>
                <a:spcPct val="20000"/>
              </a:spcBef>
              <a:buClr>
                <a:srgbClr val="006699"/>
              </a:buClr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Peter Shelley. Esq.</a:t>
            </a:r>
          </a:p>
          <a:p>
            <a:pPr lvl="6">
              <a:spcBef>
                <a:spcPct val="20000"/>
              </a:spcBef>
              <a:buClr>
                <a:srgbClr val="006699"/>
              </a:buClr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Vice President</a:t>
            </a:r>
            <a:endParaRPr lang="en-US" sz="1400" dirty="0">
              <a:solidFill>
                <a:schemeClr val="tx1"/>
              </a:solidFill>
              <a:effectLst/>
            </a:endParaRPr>
          </a:p>
          <a:p>
            <a:pPr lvl="6">
              <a:spcBef>
                <a:spcPct val="20000"/>
              </a:spcBef>
              <a:buClr>
                <a:srgbClr val="006699"/>
              </a:buClr>
            </a:pPr>
            <a:r>
              <a:rPr lang="en-US" sz="1400" dirty="0" smtClean="0">
                <a:solidFill>
                  <a:schemeClr val="tx1"/>
                </a:solidFill>
                <a:effectLst/>
              </a:rPr>
              <a:t>617-850-1754</a:t>
            </a:r>
            <a:endParaRPr lang="en-US" sz="1400" dirty="0">
              <a:solidFill>
                <a:schemeClr val="tx1"/>
              </a:solidFill>
              <a:effectLst/>
            </a:endParaRPr>
          </a:p>
          <a:p>
            <a:pPr lvl="6">
              <a:spcBef>
                <a:spcPct val="20000"/>
              </a:spcBef>
              <a:buClr>
                <a:srgbClr val="006699"/>
              </a:buClr>
            </a:pPr>
            <a:r>
              <a:rPr lang="en-US" sz="1400" dirty="0" smtClean="0">
                <a:solidFill>
                  <a:schemeClr val="tx1"/>
                </a:solidFill>
                <a:effectLst/>
                <a:hlinkClick r:id="rId3"/>
              </a:rPr>
              <a:t>pshelley@clf.org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	</a:t>
            </a:r>
            <a:endParaRPr lang="en-US" sz="1400" dirty="0">
              <a:solidFill>
                <a:schemeClr val="tx1"/>
              </a:solidFill>
              <a:effectLst/>
            </a:endParaRPr>
          </a:p>
          <a:p>
            <a:pPr algn="r">
              <a:spcBef>
                <a:spcPct val="20000"/>
              </a:spcBef>
              <a:buClr>
                <a:srgbClr val="006699"/>
              </a:buClr>
            </a:pPr>
            <a:endParaRPr lang="en-US" sz="14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Amendment 13 (cont’d)</a:t>
            </a:r>
          </a:p>
          <a:p>
            <a:pPr lvl="1"/>
            <a:r>
              <a:rPr lang="en-US" dirty="0" smtClean="0"/>
              <a:t>Weak protection of EFH (later merged into Omnibus EFH Amendment)</a:t>
            </a:r>
          </a:p>
          <a:p>
            <a:pPr lvl="1"/>
            <a:r>
              <a:rPr lang="en-US" dirty="0" smtClean="0"/>
              <a:t>Weaker provisions minimizing </a:t>
            </a:r>
            <a:r>
              <a:rPr lang="en-US" dirty="0" err="1" smtClean="0"/>
              <a:t>bycatch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Amendment 13 (cont’d)</a:t>
            </a:r>
          </a:p>
          <a:p>
            <a:pPr lvl="1"/>
            <a:r>
              <a:rPr lang="en-US" sz="2000" dirty="0" smtClean="0"/>
              <a:t>Lessons—</a:t>
            </a:r>
          </a:p>
          <a:p>
            <a:pPr lvl="2"/>
            <a:r>
              <a:rPr lang="en-US" sz="2000" dirty="0" smtClean="0"/>
              <a:t>Fishery management needs to be embedded in more comprehensive ecosystem-based management</a:t>
            </a:r>
          </a:p>
          <a:p>
            <a:pPr lvl="2"/>
            <a:r>
              <a:rPr lang="en-US" sz="2000" dirty="0" smtClean="0"/>
              <a:t>Fish science must be further separated and insulated from social/economic allocation decisions</a:t>
            </a:r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ccountability through enforceable catch limits (overfishing still 8 years after SFA)</a:t>
            </a:r>
          </a:p>
          <a:p>
            <a:pPr lvl="2"/>
            <a:r>
              <a:rPr lang="en-US" sz="2000" dirty="0"/>
              <a:t>I</a:t>
            </a:r>
            <a:r>
              <a:rPr lang="en-US" sz="2000" dirty="0" smtClean="0"/>
              <a:t>mproved information systems critical to compliance and science, including expanded observers, mandatory VMS, timely data collection</a:t>
            </a:r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rea- and sector-based management approaches needed</a:t>
            </a:r>
          </a:p>
          <a:p>
            <a:pPr lvl="2"/>
            <a:r>
              <a:rPr lang="en-US" sz="2000" dirty="0" smtClean="0"/>
              <a:t>Failure to address habitat impacts potentially jeopardizing long-term productivity of system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600200"/>
            <a:ext cx="723900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600200"/>
            <a:ext cx="800100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03" y="1600200"/>
            <a:ext cx="5975393" cy="45259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52244" t="13200" r="8333" b="10400"/>
          <a:stretch>
            <a:fillRect/>
          </a:stretch>
        </p:blipFill>
        <p:spPr bwMode="auto">
          <a:xfrm>
            <a:off x="457200" y="609600"/>
            <a:ext cx="85344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54006" t="16800" r="8013" b="6400"/>
          <a:stretch>
            <a:fillRect/>
          </a:stretch>
        </p:blipFill>
        <p:spPr bwMode="auto">
          <a:xfrm>
            <a:off x="609600" y="16002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14103" r="15545" b="1923"/>
          <a:stretch>
            <a:fillRect/>
          </a:stretch>
        </p:blipFill>
        <p:spPr bwMode="auto">
          <a:xfrm>
            <a:off x="1752600" y="457200"/>
            <a:ext cx="71628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10577" t="15812" r="2885" b="4273"/>
          <a:stretch>
            <a:fillRect/>
          </a:stretch>
        </p:blipFill>
        <p:spPr bwMode="auto">
          <a:xfrm>
            <a:off x="2057400" y="228600"/>
            <a:ext cx="67056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80-20 Rule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54006" t="14800" r="1603" b="26000"/>
          <a:stretch>
            <a:fillRect/>
          </a:stretch>
        </p:blipFill>
        <p:spPr bwMode="auto">
          <a:xfrm>
            <a:off x="457200" y="1668176"/>
            <a:ext cx="8229600" cy="439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CLF</a:t>
            </a:r>
          </a:p>
        </p:txBody>
      </p:sp>
      <p:sp>
        <p:nvSpPr>
          <p:cNvPr id="1230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Founded in 1966, </a:t>
            </a:r>
            <a:r>
              <a:rPr lang="en-US" sz="2000" dirty="0" smtClean="0"/>
              <a:t>CLF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dedicated to solving environmental problems that threaten the people, communities and natural resources of New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England</a:t>
            </a:r>
            <a:r>
              <a:rPr lang="en-US" sz="20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Funded by members, foundations, earned income.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Four </a:t>
            </a:r>
            <a:r>
              <a:rPr lang="en-US" sz="2000" dirty="0"/>
              <a:t>program areas: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Clean Energy &amp; Climate Change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Ocean Conservation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Clean Water &amp; Healthy Forests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Healthy Communities &amp; Environmental Justice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Environmental consulting affiliate: CLF Ventures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71500" y="1447800"/>
            <a:ext cx="8001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sz="2200" dirty="0" smtClean="0"/>
              <a:t>Amendment 16 (FY 2010)</a:t>
            </a:r>
          </a:p>
          <a:p>
            <a:pPr lvl="1"/>
            <a:r>
              <a:rPr lang="en-US" sz="2200" dirty="0" smtClean="0"/>
              <a:t>Administrative record over 50,000 pages!!</a:t>
            </a:r>
            <a:endParaRPr lang="en-US" sz="2200" dirty="0"/>
          </a:p>
          <a:p>
            <a:pPr lvl="1"/>
            <a:r>
              <a:rPr lang="en-US" sz="2200" dirty="0" smtClean="0"/>
              <a:t>First major FMP developed after Magnuson-Stevens Reauthorization Act of 2006</a:t>
            </a:r>
          </a:p>
          <a:p>
            <a:pPr lvl="2"/>
            <a:r>
              <a:rPr lang="en-US" sz="2200" dirty="0" smtClean="0"/>
              <a:t>Ends and prevents overfishing; eliminates “phased rebuilding”</a:t>
            </a:r>
          </a:p>
          <a:p>
            <a:pPr lvl="2"/>
            <a:r>
              <a:rPr lang="en-US" sz="2200" dirty="0" smtClean="0"/>
              <a:t>Council action must be consistent with scientific advice (new SSC created in New England)</a:t>
            </a:r>
          </a:p>
          <a:p>
            <a:pPr lvl="2"/>
            <a:r>
              <a:rPr lang="en-US" sz="2200" dirty="0" smtClean="0"/>
              <a:t>Accountability measures required</a:t>
            </a:r>
          </a:p>
          <a:p>
            <a:pPr lvl="2"/>
            <a:r>
              <a:rPr lang="en-US" sz="2200" dirty="0" smtClean="0"/>
              <a:t>New sector programs developed (non-LAPP)</a:t>
            </a:r>
          </a:p>
          <a:p>
            <a:pPr lvl="2"/>
            <a:r>
              <a:rPr lang="en-US" sz="2200" dirty="0" smtClean="0"/>
              <a:t>Risk tolerance still matter of council discretion</a:t>
            </a:r>
          </a:p>
          <a:p>
            <a:pPr lvl="2"/>
            <a:endParaRPr lang="en-US" sz="22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Amendment 16 (cont’d)</a:t>
            </a:r>
          </a:p>
          <a:p>
            <a:pPr lvl="1"/>
            <a:r>
              <a:rPr lang="en-US" sz="2400" dirty="0" smtClean="0"/>
              <a:t>~95% of active groundfish fishing effort voluntarily declared into sectors</a:t>
            </a:r>
          </a:p>
          <a:p>
            <a:pPr lvl="1"/>
            <a:r>
              <a:rPr lang="en-US" sz="2400" dirty="0" smtClean="0"/>
              <a:t>Triggered even more lawsuits (mostly industry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Habitat protections still lacking although some improvements because of higher CPUEs</a:t>
            </a:r>
          </a:p>
          <a:p>
            <a:pPr lvl="1"/>
            <a:r>
              <a:rPr lang="en-US" sz="2400" dirty="0" smtClean="0"/>
              <a:t>Credible mortality data</a:t>
            </a:r>
            <a:r>
              <a:rPr lang="en-US" sz="2400" dirty="0" smtClean="0"/>
              <a:t> still at minimal levels</a:t>
            </a:r>
          </a:p>
          <a:p>
            <a:pPr lvl="1"/>
            <a:r>
              <a:rPr lang="en-US" sz="2400" dirty="0" smtClean="0"/>
              <a:t>Management and science still severely underfunded</a:t>
            </a:r>
          </a:p>
          <a:p>
            <a:pPr lvl="1"/>
            <a:r>
              <a:rPr lang="en-US" sz="2400" dirty="0" smtClean="0"/>
              <a:t>Numerous start-up challenges for sectors, although not universal</a:t>
            </a:r>
            <a:endParaRPr lang="en-US" sz="2400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35 years after passage of Magnuson Act, where do the fish and the fishery stand…?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659" y="304800"/>
            <a:ext cx="7342341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Four-month sector landings versus sector groundfish ACLs (May 1-August 31, 2010)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8117417" cy="36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“Frankly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if we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don’t get stewardship in catch share management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 will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failed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  <a:endParaRPr lang="en-US" dirty="0" smtClean="0"/>
          </a:p>
          <a:p>
            <a:pPr lvl="4">
              <a:buNone/>
            </a:pPr>
            <a:r>
              <a:rPr lang="en-US" dirty="0" smtClean="0"/>
              <a:t>Dr. David Pierce, </a:t>
            </a:r>
            <a:r>
              <a:rPr lang="en-US" dirty="0" err="1" smtClean="0"/>
              <a:t>Ass’t</a:t>
            </a:r>
            <a:r>
              <a:rPr lang="en-US" dirty="0" smtClean="0"/>
              <a:t>. Director, MA Department of Marine Fisheries/Council member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more information…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208213"/>
            <a:ext cx="6400800" cy="24399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smtClean="0"/>
              <a:t>Peter Shelley</a:t>
            </a:r>
            <a:endParaRPr lang="en-US" sz="28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smtClean="0"/>
              <a:t>Vice President</a:t>
            </a:r>
            <a:endParaRPr lang="en-US" sz="28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/>
              <a:t>Phone: </a:t>
            </a:r>
            <a:r>
              <a:rPr lang="en-US" sz="2800" dirty="0" smtClean="0"/>
              <a:t>617-850-1404</a:t>
            </a:r>
            <a:endParaRPr lang="en-US" sz="28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/>
              <a:t>E-mail: </a:t>
            </a:r>
            <a:r>
              <a:rPr lang="en-US" sz="2800" dirty="0" smtClean="0"/>
              <a:t>pshelley</a:t>
            </a:r>
            <a:r>
              <a:rPr lang="en-US" sz="2800" dirty="0" smtClean="0">
                <a:hlinkClick r:id="rId3"/>
              </a:rPr>
              <a:t>@clf.org</a:t>
            </a:r>
            <a:endParaRPr lang="en-US" sz="2800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09600" y="1447800"/>
            <a:ext cx="8001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315200" y="6400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457200" y="5486400"/>
            <a:ext cx="6858000" cy="1125538"/>
            <a:chOff x="288" y="3456"/>
            <a:chExt cx="4320" cy="709"/>
          </a:xfrm>
        </p:grpSpPr>
        <p:pic>
          <p:nvPicPr>
            <p:cNvPr id="9235" name="Picture 19" descr="Picture8_small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0" y="3456"/>
              <a:ext cx="1008" cy="701"/>
            </a:xfrm>
            <a:prstGeom prst="rect">
              <a:avLst/>
            </a:prstGeom>
            <a:noFill/>
          </p:spPr>
        </p:pic>
        <p:pic>
          <p:nvPicPr>
            <p:cNvPr id="9236" name="Picture 20" descr="Picture5_sma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" y="3456"/>
              <a:ext cx="1056" cy="691"/>
            </a:xfrm>
            <a:prstGeom prst="rect">
              <a:avLst/>
            </a:prstGeom>
            <a:noFill/>
          </p:spPr>
        </p:pic>
        <p:pic>
          <p:nvPicPr>
            <p:cNvPr id="9237" name="Picture 21" descr="Picture6_small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456"/>
              <a:ext cx="1056" cy="709"/>
            </a:xfrm>
            <a:prstGeom prst="rect">
              <a:avLst/>
            </a:prstGeom>
            <a:noFill/>
          </p:spPr>
        </p:pic>
        <p:pic>
          <p:nvPicPr>
            <p:cNvPr id="9238" name="Picture 22" descr="Picture7_small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96" y="3456"/>
              <a:ext cx="1056" cy="7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we work	</a:t>
            </a:r>
            <a:endParaRPr lang="en-US" dirty="0"/>
          </a:p>
        </p:txBody>
      </p:sp>
      <p:pic>
        <p:nvPicPr>
          <p:cNvPr id="4" name="Picture 2" descr="bathymetric_sma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0" y="2193131"/>
            <a:ext cx="4445000" cy="3340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pitchFamily="34" charset="0"/>
              </a:rPr>
              <a:t>Tragedy of the Commons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Ruin is the destination toward which all men rush, each pursuing his own best interest in a society that believes in the freedom of the commons. Freedom in a commons brings ruin to all.</a:t>
            </a:r>
          </a:p>
          <a:p>
            <a:pPr marL="1371600" lvl="3" indent="0" algn="ctr">
              <a:buFontTx/>
              <a:buNone/>
            </a:pPr>
            <a:r>
              <a:rPr lang="en-US" dirty="0" smtClean="0"/>
              <a:t>		</a:t>
            </a:r>
            <a:r>
              <a:rPr lang="en-US" i="1" dirty="0" smtClean="0"/>
              <a:t>The Tragedy of the Commons</a:t>
            </a:r>
            <a:r>
              <a:rPr lang="en-US" dirty="0" smtClean="0"/>
              <a:t>, Garrett Hardin Science, 162(1968):1243-1248 </a:t>
            </a:r>
          </a:p>
          <a:p>
            <a:pPr marL="1371600" lvl="3" indent="0" algn="ctr">
              <a:buFontTx/>
              <a:buNone/>
            </a:pPr>
            <a:endParaRPr lang="en-US" dirty="0" smtClean="0"/>
          </a:p>
          <a:p>
            <a:r>
              <a:rPr lang="en-US" dirty="0" smtClean="0"/>
              <a:t>“Mutual coercion, mutually agreed upon.”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whale bone processing y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705600" cy="4741862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9200" y="1617662"/>
            <a:ext cx="2438400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>
                <a:latin typeface="Tahoma" pitchFamily="34" charset="0"/>
                <a:cs typeface="Arial" charset="0"/>
              </a:rPr>
              <a:t>Whale Bone </a:t>
            </a:r>
          </a:p>
          <a:p>
            <a:pPr algn="ctr" eaLnBrk="0" hangingPunct="0"/>
            <a:r>
              <a:rPr lang="en-US" sz="2400" dirty="0">
                <a:latin typeface="Tahoma" pitchFamily="34" charset="0"/>
                <a:cs typeface="Arial" charset="0"/>
              </a:rPr>
              <a:t>Processing Yard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87586"/>
            <a:ext cx="8229600" cy="435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CLF challenged Amendment 4 to Groundfish FMP in 1991.</a:t>
            </a:r>
          </a:p>
          <a:p>
            <a:pPr lvl="1"/>
            <a:r>
              <a:rPr lang="en-US" dirty="0" smtClean="0"/>
              <a:t>Lessons—</a:t>
            </a:r>
          </a:p>
          <a:p>
            <a:pPr lvl="2"/>
            <a:r>
              <a:rPr lang="en-US" sz="1800" dirty="0" smtClean="0"/>
              <a:t>Critical importance of objective, measurable definitions of overfishing</a:t>
            </a:r>
          </a:p>
          <a:p>
            <a:pPr lvl="2"/>
            <a:r>
              <a:rPr lang="en-US" sz="1800" dirty="0" smtClean="0"/>
              <a:t>Need mandatory rebuilding requirements with quantified biomass goals and strict time limits</a:t>
            </a:r>
          </a:p>
          <a:p>
            <a:pPr lvl="2"/>
            <a:r>
              <a:rPr lang="en-US" sz="1800" dirty="0" smtClean="0"/>
              <a:t>“Overfishing” is inadequate trigger</a:t>
            </a:r>
          </a:p>
          <a:p>
            <a:pPr lvl="2"/>
            <a:r>
              <a:rPr lang="en-US" sz="1800" dirty="0" smtClean="0"/>
              <a:t>Stronger federal oversight of underperforming councils</a:t>
            </a:r>
          </a:p>
          <a:p>
            <a:pPr lvl="2"/>
            <a:r>
              <a:rPr lang="en-US" sz="1800" dirty="0" smtClean="0"/>
              <a:t>Broader public representation on councils</a:t>
            </a:r>
          </a:p>
          <a:p>
            <a:pPr lvl="2"/>
            <a:r>
              <a:rPr lang="en-US" sz="1800" dirty="0" smtClean="0"/>
              <a:t>Fisheries tend to over-capitalization; management tends to under-capitalization</a:t>
            </a:r>
          </a:p>
          <a:p>
            <a:pPr lvl="2">
              <a:buNone/>
            </a:pPr>
            <a:endParaRPr lang="en-US" sz="1800" dirty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Nine years later back in court with Amendment 9 of Groundfish FMP (FY 1999), which purported to implement Sustainable Fisheries Act (1996)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Judge agreed with plaintiffs on all counts: failure to stop overfishing, failure to rebuild stocks, failure to minimize </a:t>
            </a:r>
            <a:r>
              <a:rPr lang="en-US" sz="2400" dirty="0" err="1" smtClean="0"/>
              <a:t>bycatch</a:t>
            </a:r>
            <a:r>
              <a:rPr lang="en-US" sz="2400" dirty="0" smtClean="0"/>
              <a:t>. Liability ruling in 2001; remedial order in 2002.</a:t>
            </a:r>
            <a:endParaRPr lang="en-US" sz="2400" dirty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Amendment 13 (FY 2004) took New England in new directions</a:t>
            </a:r>
          </a:p>
          <a:p>
            <a:pPr lvl="1"/>
            <a:r>
              <a:rPr lang="en-US" sz="2400" dirty="0" smtClean="0"/>
              <a:t>Adopted science biomass recommendations despite some </a:t>
            </a:r>
            <a:r>
              <a:rPr lang="en-US" sz="2400" dirty="0" err="1" smtClean="0"/>
              <a:t>scepticism</a:t>
            </a:r>
            <a:r>
              <a:rPr lang="en-US" sz="2400" dirty="0" smtClean="0"/>
              <a:t> and hesitation</a:t>
            </a:r>
          </a:p>
          <a:p>
            <a:pPr lvl="1"/>
            <a:r>
              <a:rPr lang="en-US" sz="2400" dirty="0" smtClean="0"/>
              <a:t>Adopted measures that ended overfishing and rebuilt all fisheries… at least on paper, although allowed “phased rebuilding,” i.e. continued overfishing, for some stocks and adopted longest time with lowest probability</a:t>
            </a:r>
          </a:p>
          <a:p>
            <a:pPr lvl="1"/>
            <a:r>
              <a:rPr lang="en-US" sz="2400" dirty="0" smtClean="0"/>
              <a:t>First piloting of sector management, DAS leasing and transfer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F Powerpoint Template_2008">
  <a:themeElements>
    <a:clrScheme name="CLF Powerpoint 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Powerpoint Template_200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CLF Powerpoint 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Powerpoint 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Powerpoint 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Powerpoint 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Powerpoint 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Powerpoint 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Powerpoint 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Powerpoint 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Powerpoint 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Powerpoint 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Powerpoint 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Powerpoint 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698</Words>
  <Application>Microsoft Office PowerPoint</Application>
  <PresentationFormat>On-screen Show (4:3)</PresentationFormat>
  <Paragraphs>110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CLF Powerpoint Template_2008</vt:lpstr>
      <vt:lpstr>Custom Design</vt:lpstr>
      <vt:lpstr>A Conservation Perspective on the Magnuson-Stevens Act</vt:lpstr>
      <vt:lpstr>About CLF</vt:lpstr>
      <vt:lpstr>Where we work </vt:lpstr>
      <vt:lpstr>Tragedy of the Commons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The 80-20 Rule</vt:lpstr>
      <vt:lpstr>Slide 20</vt:lpstr>
      <vt:lpstr>Slide 21</vt:lpstr>
      <vt:lpstr>Slide 22</vt:lpstr>
      <vt:lpstr>Slide 23</vt:lpstr>
      <vt:lpstr>Slide 24</vt:lpstr>
      <vt:lpstr>Slide 25</vt:lpstr>
      <vt:lpstr>For more information…</vt:lpstr>
    </vt:vector>
  </TitlesOfParts>
  <Company>CLF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Colin B Durrant</dc:creator>
  <cp:lastModifiedBy>Peter Shelley</cp:lastModifiedBy>
  <cp:revision>30</cp:revision>
  <dcterms:created xsi:type="dcterms:W3CDTF">2008-03-28T14:53:44Z</dcterms:created>
  <dcterms:modified xsi:type="dcterms:W3CDTF">2010-11-03T15:46:58Z</dcterms:modified>
</cp:coreProperties>
</file>