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5" r:id="rId2"/>
  </p:sldMasterIdLst>
  <p:notesMasterIdLst>
    <p:notesMasterId r:id="rId27"/>
  </p:notesMasterIdLst>
  <p:handoutMasterIdLst>
    <p:handoutMasterId r:id="rId28"/>
  </p:handoutMasterIdLst>
  <p:sldIdLst>
    <p:sldId id="260" r:id="rId3"/>
    <p:sldId id="323" r:id="rId4"/>
    <p:sldId id="335" r:id="rId5"/>
    <p:sldId id="291" r:id="rId6"/>
    <p:sldId id="329" r:id="rId7"/>
    <p:sldId id="330" r:id="rId8"/>
    <p:sldId id="324" r:id="rId9"/>
    <p:sldId id="301" r:id="rId10"/>
    <p:sldId id="326" r:id="rId11"/>
    <p:sldId id="297" r:id="rId12"/>
    <p:sldId id="320" r:id="rId13"/>
    <p:sldId id="325" r:id="rId14"/>
    <p:sldId id="321" r:id="rId15"/>
    <p:sldId id="328" r:id="rId16"/>
    <p:sldId id="340" r:id="rId17"/>
    <p:sldId id="338" r:id="rId18"/>
    <p:sldId id="337" r:id="rId19"/>
    <p:sldId id="342" r:id="rId20"/>
    <p:sldId id="343" r:id="rId21"/>
    <p:sldId id="341" r:id="rId22"/>
    <p:sldId id="332" r:id="rId23"/>
    <p:sldId id="333" r:id="rId24"/>
    <p:sldId id="334" r:id="rId25"/>
    <p:sldId id="322" r:id="rId26"/>
  </p:sldIdLst>
  <p:sldSz cx="9144000" cy="6858000" type="screen4x3"/>
  <p:notesSz cx="6934200" cy="92329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08"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08"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08"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08"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08" charset="-128"/>
        <a:cs typeface="+mn-cs"/>
      </a:defRPr>
    </a:lvl5pPr>
    <a:lvl6pPr marL="2286000" algn="l" defTabSz="914400" rtl="0" eaLnBrk="1" latinLnBrk="0" hangingPunct="1">
      <a:defRPr kern="1200">
        <a:solidFill>
          <a:schemeClr val="tx1"/>
        </a:solidFill>
        <a:latin typeface="Arial" charset="0"/>
        <a:ea typeface="ヒラギノ角ゴ Pro W3" pitchFamily="-108" charset="-128"/>
        <a:cs typeface="+mn-cs"/>
      </a:defRPr>
    </a:lvl6pPr>
    <a:lvl7pPr marL="2743200" algn="l" defTabSz="914400" rtl="0" eaLnBrk="1" latinLnBrk="0" hangingPunct="1">
      <a:defRPr kern="1200">
        <a:solidFill>
          <a:schemeClr val="tx1"/>
        </a:solidFill>
        <a:latin typeface="Arial" charset="0"/>
        <a:ea typeface="ヒラギノ角ゴ Pro W3" pitchFamily="-108" charset="-128"/>
        <a:cs typeface="+mn-cs"/>
      </a:defRPr>
    </a:lvl7pPr>
    <a:lvl8pPr marL="3200400" algn="l" defTabSz="914400" rtl="0" eaLnBrk="1" latinLnBrk="0" hangingPunct="1">
      <a:defRPr kern="1200">
        <a:solidFill>
          <a:schemeClr val="tx1"/>
        </a:solidFill>
        <a:latin typeface="Arial" charset="0"/>
        <a:ea typeface="ヒラギノ角ゴ Pro W3" pitchFamily="-108" charset="-128"/>
        <a:cs typeface="+mn-cs"/>
      </a:defRPr>
    </a:lvl8pPr>
    <a:lvl9pPr marL="3657600" algn="l" defTabSz="914400" rtl="0" eaLnBrk="1" latinLnBrk="0" hangingPunct="1">
      <a:defRPr kern="1200">
        <a:solidFill>
          <a:schemeClr val="tx1"/>
        </a:solidFill>
        <a:latin typeface="Arial" charset="0"/>
        <a:ea typeface="ヒラギノ角ゴ Pro W3"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66FF33"/>
    <a:srgbClr val="FFFF00"/>
    <a:srgbClr val="FF7C80"/>
    <a:srgbClr val="66FF99"/>
    <a:srgbClr val="FFFF99"/>
    <a:srgbClr val="00CC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79101" autoAdjust="0"/>
  </p:normalViewPr>
  <p:slideViewPr>
    <p:cSldViewPr>
      <p:cViewPr>
        <p:scale>
          <a:sx n="66" d="100"/>
          <a:sy n="66" d="100"/>
        </p:scale>
        <p:origin x="-642" y="222"/>
      </p:cViewPr>
      <p:guideLst>
        <p:guide orient="horz" pos="2160"/>
        <p:guide pos="2880"/>
      </p:guideLst>
    </p:cSldViewPr>
  </p:slideViewPr>
  <p:outlineViewPr>
    <p:cViewPr>
      <p:scale>
        <a:sx n="33" d="100"/>
        <a:sy n="33" d="100"/>
      </p:scale>
      <p:origin x="9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1980" y="-84"/>
      </p:cViewPr>
      <p:guideLst>
        <p:guide orient="horz" pos="2908"/>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rspallon\My%20Documents\FSSIgraph%202000%20to%20most-recent.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200" b="1" i="0" u="none" strike="noStrike" baseline="0">
                <a:solidFill>
                  <a:srgbClr val="000000"/>
                </a:solidFill>
                <a:latin typeface="Arial"/>
                <a:ea typeface="Arial"/>
                <a:cs typeface="Arial"/>
              </a:defRPr>
            </a:pPr>
            <a:r>
              <a:rPr lang="en-US"/>
              <a:t>Fish Stock Sustainability Index (FSSI)</a:t>
            </a:r>
          </a:p>
        </c:rich>
      </c:tx>
      <c:layout>
        <c:manualLayout>
          <c:xMode val="edge"/>
          <c:yMode val="edge"/>
          <c:x val="0.28475758472961282"/>
          <c:y val="5.8441558441558385E-2"/>
        </c:manualLayout>
      </c:layout>
      <c:spPr>
        <a:noFill/>
        <a:ln w="25400">
          <a:noFill/>
        </a:ln>
      </c:spPr>
    </c:title>
    <c:plotArea>
      <c:layout>
        <c:manualLayout>
          <c:layoutTarget val="inner"/>
          <c:xMode val="edge"/>
          <c:yMode val="edge"/>
          <c:x val="0.12060321235607158"/>
          <c:y val="0.22727272727272729"/>
          <c:w val="0.83752230802827288"/>
          <c:h val="0.50974025974025949"/>
        </c:manualLayout>
      </c:layout>
      <c:lineChart>
        <c:grouping val="standard"/>
        <c:ser>
          <c:idx val="0"/>
          <c:order val="0"/>
          <c:spPr>
            <a:ln w="12700">
              <a:solidFill>
                <a:srgbClr val="FF0000"/>
              </a:solidFill>
              <a:prstDash val="solid"/>
            </a:ln>
          </c:spPr>
          <c:marker>
            <c:symbol val="diamond"/>
            <c:size val="5"/>
            <c:spPr>
              <a:solidFill>
                <a:srgbClr val="000080"/>
              </a:solidFill>
              <a:ln>
                <a:solidFill>
                  <a:srgbClr val="000080"/>
                </a:solidFill>
                <a:prstDash val="solid"/>
              </a:ln>
            </c:spPr>
          </c:marker>
          <c:dLbls>
            <c:spPr>
              <a:noFill/>
              <a:ln w="25400">
                <a:noFill/>
              </a:ln>
            </c:spPr>
            <c:txPr>
              <a:bodyPr/>
              <a:lstStyle/>
              <a:p>
                <a:pPr>
                  <a:defRPr sz="1150" b="1" i="0" u="none" strike="noStrike" baseline="0">
                    <a:solidFill>
                      <a:srgbClr val="000000"/>
                    </a:solidFill>
                    <a:latin typeface="Arial"/>
                    <a:ea typeface="Arial"/>
                    <a:cs typeface="Arial"/>
                  </a:defRPr>
                </a:pPr>
                <a:endParaRPr lang="en-US"/>
              </a:p>
            </c:txPr>
            <c:dLblPos val="t"/>
            <c:showVal val="1"/>
          </c:dLbls>
          <c:cat>
            <c:strRef>
              <c:f>Sheet1!$A$1:$K$1</c:f>
              <c:strCache>
                <c:ptCount val="11"/>
                <c:pt idx="0">
                  <c:v>2000</c:v>
                </c:pt>
                <c:pt idx="1">
                  <c:v>2001</c:v>
                </c:pt>
                <c:pt idx="2">
                  <c:v>2002</c:v>
                </c:pt>
                <c:pt idx="3">
                  <c:v>2003</c:v>
                </c:pt>
                <c:pt idx="4">
                  <c:v>2004</c:v>
                </c:pt>
                <c:pt idx="5">
                  <c:v>2005</c:v>
                </c:pt>
                <c:pt idx="6">
                  <c:v>2006</c:v>
                </c:pt>
                <c:pt idx="7">
                  <c:v>2007</c:v>
                </c:pt>
                <c:pt idx="8">
                  <c:v>2008</c:v>
                </c:pt>
                <c:pt idx="9">
                  <c:v>2009</c:v>
                </c:pt>
                <c:pt idx="10">
                  <c:v>Q3-10</c:v>
                </c:pt>
              </c:strCache>
            </c:strRef>
          </c:cat>
          <c:val>
            <c:numRef>
              <c:f>Sheet1!$A$2:$K$2</c:f>
              <c:numCache>
                <c:formatCode>General</c:formatCode>
                <c:ptCount val="11"/>
                <c:pt idx="0">
                  <c:v>357.5</c:v>
                </c:pt>
                <c:pt idx="1">
                  <c:v>369.5</c:v>
                </c:pt>
                <c:pt idx="2">
                  <c:v>413.5</c:v>
                </c:pt>
                <c:pt idx="3">
                  <c:v>431.5</c:v>
                </c:pt>
                <c:pt idx="4">
                  <c:v>456</c:v>
                </c:pt>
                <c:pt idx="5">
                  <c:v>495.5</c:v>
                </c:pt>
                <c:pt idx="6">
                  <c:v>506.5</c:v>
                </c:pt>
                <c:pt idx="7">
                  <c:v>531</c:v>
                </c:pt>
                <c:pt idx="8">
                  <c:v>555.5</c:v>
                </c:pt>
                <c:pt idx="9">
                  <c:v>573</c:v>
                </c:pt>
                <c:pt idx="10">
                  <c:v>582.5</c:v>
                </c:pt>
              </c:numCache>
            </c:numRef>
          </c:val>
        </c:ser>
        <c:marker val="1"/>
        <c:axId val="54834688"/>
        <c:axId val="79720448"/>
      </c:lineChart>
      <c:catAx>
        <c:axId val="54834688"/>
        <c:scaling>
          <c:orientation val="minMax"/>
        </c:scaling>
        <c:axPos val="b"/>
        <c:title>
          <c:tx>
            <c:rich>
              <a:bodyPr/>
              <a:lstStyle/>
              <a:p>
                <a:pPr>
                  <a:defRPr sz="975" b="1" i="0" u="none" strike="noStrike" baseline="0">
                    <a:solidFill>
                      <a:srgbClr val="000000"/>
                    </a:solidFill>
                    <a:latin typeface="Arial"/>
                    <a:ea typeface="Arial"/>
                    <a:cs typeface="Arial"/>
                  </a:defRPr>
                </a:pPr>
                <a:r>
                  <a:rPr lang="en-US"/>
                  <a:t>Calendar Year</a:t>
                </a:r>
              </a:p>
            </c:rich>
          </c:tx>
          <c:layout>
            <c:manualLayout>
              <c:xMode val="edge"/>
              <c:yMode val="edge"/>
              <c:x val="0.45561213556738045"/>
              <c:y val="0.86688311688311837"/>
            </c:manualLayout>
          </c:layout>
          <c:spPr>
            <a:noFill/>
            <a:ln w="25400">
              <a:noFill/>
            </a:ln>
          </c:spPr>
        </c:title>
        <c:numFmt formatCode="General" sourceLinked="1"/>
        <c:majorTickMark val="none"/>
        <c:tickLblPos val="nextTo"/>
        <c:spPr>
          <a:ln w="3175">
            <a:solidFill>
              <a:srgbClr val="000000"/>
            </a:solidFill>
            <a:prstDash val="solid"/>
          </a:ln>
        </c:spPr>
        <c:txPr>
          <a:bodyPr rot="0" vert="horz"/>
          <a:lstStyle/>
          <a:p>
            <a:pPr>
              <a:defRPr sz="1150" b="1" i="0" u="none" strike="noStrike" baseline="0">
                <a:solidFill>
                  <a:srgbClr val="008000"/>
                </a:solidFill>
                <a:latin typeface="Arial"/>
                <a:ea typeface="Arial"/>
                <a:cs typeface="Arial"/>
              </a:defRPr>
            </a:pPr>
            <a:endParaRPr lang="en-US"/>
          </a:p>
        </c:txPr>
        <c:crossAx val="79720448"/>
        <c:crosses val="autoZero"/>
        <c:auto val="1"/>
        <c:lblAlgn val="ctr"/>
        <c:lblOffset val="100"/>
        <c:tickLblSkip val="1"/>
        <c:tickMarkSkip val="1"/>
      </c:catAx>
      <c:valAx>
        <c:axId val="79720448"/>
        <c:scaling>
          <c:orientation val="minMax"/>
          <c:max val="650"/>
          <c:min val="300"/>
        </c:scaling>
        <c:axPos val="l"/>
        <c:majorGridlines>
          <c:spPr>
            <a:ln w="3175">
              <a:solidFill>
                <a:srgbClr val="000000"/>
              </a:solidFill>
              <a:prstDash val="sysDash"/>
            </a:ln>
          </c:spPr>
        </c:majorGridlines>
        <c:title>
          <c:tx>
            <c:rich>
              <a:bodyPr/>
              <a:lstStyle/>
              <a:p>
                <a:pPr>
                  <a:defRPr sz="1150" b="1" i="0" u="none" strike="noStrike" baseline="0">
                    <a:solidFill>
                      <a:srgbClr val="000000"/>
                    </a:solidFill>
                    <a:latin typeface="Arial"/>
                    <a:ea typeface="Arial"/>
                    <a:cs typeface="Arial"/>
                  </a:defRPr>
                </a:pPr>
                <a:r>
                  <a:rPr lang="en-US"/>
                  <a:t>Score</a:t>
                </a:r>
              </a:p>
            </c:rich>
          </c:tx>
          <c:layout>
            <c:manualLayout>
              <c:xMode val="edge"/>
              <c:yMode val="edge"/>
              <c:x val="8.3752230802827295E-3"/>
              <c:y val="0.40584415584415651"/>
            </c:manualLayout>
          </c:layout>
          <c:spPr>
            <a:noFill/>
            <a:ln w="25400">
              <a:noFill/>
            </a:ln>
          </c:spPr>
        </c:title>
        <c:numFmt formatCode="General" sourceLinked="1"/>
        <c:tickLblPos val="nextTo"/>
        <c:spPr>
          <a:ln w="3175">
            <a:solidFill>
              <a:srgbClr val="000000"/>
            </a:solidFill>
            <a:prstDash val="solid"/>
          </a:ln>
        </c:spPr>
        <c:txPr>
          <a:bodyPr rot="0" vert="horz"/>
          <a:lstStyle/>
          <a:p>
            <a:pPr>
              <a:defRPr sz="1150" b="1" i="0" u="none" strike="noStrike" baseline="0">
                <a:solidFill>
                  <a:srgbClr val="FF6600"/>
                </a:solidFill>
                <a:latin typeface="Arial"/>
                <a:ea typeface="Arial"/>
                <a:cs typeface="Arial"/>
              </a:defRPr>
            </a:pPr>
            <a:endParaRPr lang="en-US"/>
          </a:p>
        </c:txPr>
        <c:crossAx val="54834688"/>
        <c:crosses val="autoZero"/>
        <c:crossBetween val="between"/>
        <c:minorUnit val="50"/>
      </c:valAx>
      <c:spPr>
        <a:noFill/>
        <a:ln w="12700">
          <a:solidFill>
            <a:srgbClr val="808080"/>
          </a:solidFill>
          <a:prstDash val="solid"/>
        </a:ln>
      </c:spPr>
    </c:plotArea>
    <c:plotVisOnly val="1"/>
    <c:dispBlanksAs val="gap"/>
  </c:chart>
  <c:spPr>
    <a:solidFill>
      <a:schemeClr val="accent1">
        <a:lumMod val="20000"/>
        <a:lumOff val="80000"/>
      </a:schemeClr>
    </a:solidFill>
    <a:ln w="3175">
      <a:solidFill>
        <a:srgbClr val="000000"/>
      </a:solidFill>
      <a:prstDash val="solid"/>
    </a:ln>
  </c:spPr>
  <c:txPr>
    <a:bodyPr/>
    <a:lstStyle/>
    <a:p>
      <a:pPr>
        <a:defRPr sz="1150" b="0" i="0" u="none" strike="noStrike" baseline="0">
          <a:solidFill>
            <a:srgbClr val="000000"/>
          </a:solidFill>
          <a:latin typeface="Arial"/>
          <a:ea typeface="Arial"/>
          <a:cs typeface="Arial"/>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3004611" cy="461645"/>
          </a:xfrm>
          <a:prstGeom prst="rect">
            <a:avLst/>
          </a:prstGeom>
          <a:noFill/>
          <a:ln w="9525">
            <a:noFill/>
            <a:miter lim="800000"/>
            <a:headEnd/>
            <a:tailEnd/>
          </a:ln>
        </p:spPr>
        <p:txBody>
          <a:bodyPr vert="horz" wrap="square" lIns="92007" tIns="46003" rIns="92007" bIns="46003" numCol="1" anchor="t" anchorCtr="0" compatLnSpc="1">
            <a:prstTxWarp prst="textNoShape">
              <a:avLst/>
            </a:prstTxWarp>
          </a:bodyPr>
          <a:lstStyle>
            <a:lvl1pPr defTabSz="920750">
              <a:defRPr sz="1200"/>
            </a:lvl1pPr>
          </a:lstStyle>
          <a:p>
            <a:pPr>
              <a:defRPr/>
            </a:pPr>
            <a:endParaRPr lang="en-US"/>
          </a:p>
        </p:txBody>
      </p:sp>
      <p:sp>
        <p:nvSpPr>
          <p:cNvPr id="77827" name="Rectangle 3"/>
          <p:cNvSpPr>
            <a:spLocks noGrp="1" noChangeArrowheads="1"/>
          </p:cNvSpPr>
          <p:nvPr>
            <p:ph type="dt" sz="quarter" idx="1"/>
          </p:nvPr>
        </p:nvSpPr>
        <p:spPr bwMode="auto">
          <a:xfrm>
            <a:off x="3928018" y="1"/>
            <a:ext cx="3004611" cy="461645"/>
          </a:xfrm>
          <a:prstGeom prst="rect">
            <a:avLst/>
          </a:prstGeom>
          <a:noFill/>
          <a:ln w="9525">
            <a:noFill/>
            <a:miter lim="800000"/>
            <a:headEnd/>
            <a:tailEnd/>
          </a:ln>
        </p:spPr>
        <p:txBody>
          <a:bodyPr vert="horz" wrap="square" lIns="92007" tIns="46003" rIns="92007" bIns="46003" numCol="1" anchor="t" anchorCtr="0" compatLnSpc="1">
            <a:prstTxWarp prst="textNoShape">
              <a:avLst/>
            </a:prstTxWarp>
          </a:bodyPr>
          <a:lstStyle>
            <a:lvl1pPr algn="r" defTabSz="920750">
              <a:defRPr sz="1200"/>
            </a:lvl1pPr>
          </a:lstStyle>
          <a:p>
            <a:pPr>
              <a:defRPr/>
            </a:pPr>
            <a:endParaRPr lang="en-US"/>
          </a:p>
        </p:txBody>
      </p:sp>
      <p:sp>
        <p:nvSpPr>
          <p:cNvPr id="77828" name="Rectangle 4"/>
          <p:cNvSpPr>
            <a:spLocks noGrp="1" noChangeArrowheads="1"/>
          </p:cNvSpPr>
          <p:nvPr>
            <p:ph type="ftr" sz="quarter" idx="2"/>
          </p:nvPr>
        </p:nvSpPr>
        <p:spPr bwMode="auto">
          <a:xfrm>
            <a:off x="1" y="8769676"/>
            <a:ext cx="3004611" cy="461645"/>
          </a:xfrm>
          <a:prstGeom prst="rect">
            <a:avLst/>
          </a:prstGeom>
          <a:noFill/>
          <a:ln w="9525">
            <a:noFill/>
            <a:miter lim="800000"/>
            <a:headEnd/>
            <a:tailEnd/>
          </a:ln>
        </p:spPr>
        <p:txBody>
          <a:bodyPr vert="horz" wrap="square" lIns="92007" tIns="46003" rIns="92007" bIns="46003" numCol="1" anchor="b" anchorCtr="0" compatLnSpc="1">
            <a:prstTxWarp prst="textNoShape">
              <a:avLst/>
            </a:prstTxWarp>
          </a:bodyPr>
          <a:lstStyle>
            <a:lvl1pPr defTabSz="920750">
              <a:defRPr sz="1200"/>
            </a:lvl1pPr>
          </a:lstStyle>
          <a:p>
            <a:pPr>
              <a:defRPr/>
            </a:pPr>
            <a:endParaRPr lang="en-US"/>
          </a:p>
        </p:txBody>
      </p:sp>
      <p:sp>
        <p:nvSpPr>
          <p:cNvPr id="77829" name="Rectangle 5"/>
          <p:cNvSpPr>
            <a:spLocks noGrp="1" noChangeArrowheads="1"/>
          </p:cNvSpPr>
          <p:nvPr>
            <p:ph type="sldNum" sz="quarter" idx="3"/>
          </p:nvPr>
        </p:nvSpPr>
        <p:spPr bwMode="auto">
          <a:xfrm>
            <a:off x="3928018" y="8769676"/>
            <a:ext cx="3004611" cy="461645"/>
          </a:xfrm>
          <a:prstGeom prst="rect">
            <a:avLst/>
          </a:prstGeom>
          <a:noFill/>
          <a:ln w="9525">
            <a:noFill/>
            <a:miter lim="800000"/>
            <a:headEnd/>
            <a:tailEnd/>
          </a:ln>
        </p:spPr>
        <p:txBody>
          <a:bodyPr vert="horz" wrap="square" lIns="92007" tIns="46003" rIns="92007" bIns="46003" numCol="1" anchor="b" anchorCtr="0" compatLnSpc="1">
            <a:prstTxWarp prst="textNoShape">
              <a:avLst/>
            </a:prstTxWarp>
          </a:bodyPr>
          <a:lstStyle>
            <a:lvl1pPr algn="r" defTabSz="920750">
              <a:defRPr sz="1200"/>
            </a:lvl1pPr>
          </a:lstStyle>
          <a:p>
            <a:pPr>
              <a:defRPr/>
            </a:pPr>
            <a:fld id="{0ED8C6D1-EF6E-4561-849D-6225CA32406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3004611" cy="461645"/>
          </a:xfrm>
          <a:prstGeom prst="rect">
            <a:avLst/>
          </a:prstGeom>
          <a:noFill/>
          <a:ln w="9525">
            <a:noFill/>
            <a:miter lim="800000"/>
            <a:headEnd/>
            <a:tailEnd/>
          </a:ln>
        </p:spPr>
        <p:txBody>
          <a:bodyPr vert="horz" wrap="square" lIns="92007" tIns="46003" rIns="92007" bIns="46003" numCol="1" anchor="t" anchorCtr="0" compatLnSpc="1">
            <a:prstTxWarp prst="textNoShape">
              <a:avLst/>
            </a:prstTxWarp>
          </a:bodyPr>
          <a:lstStyle>
            <a:lvl1pPr defTabSz="920750">
              <a:defRPr sz="1200"/>
            </a:lvl1pPr>
          </a:lstStyle>
          <a:p>
            <a:pPr>
              <a:defRPr/>
            </a:pPr>
            <a:endParaRPr lang="en-US"/>
          </a:p>
        </p:txBody>
      </p:sp>
      <p:sp>
        <p:nvSpPr>
          <p:cNvPr id="3075" name="Rectangle 3"/>
          <p:cNvSpPr>
            <a:spLocks noGrp="1" noChangeArrowheads="1"/>
          </p:cNvSpPr>
          <p:nvPr>
            <p:ph type="dt" idx="1"/>
          </p:nvPr>
        </p:nvSpPr>
        <p:spPr bwMode="auto">
          <a:xfrm>
            <a:off x="3928018" y="1"/>
            <a:ext cx="3004611" cy="461645"/>
          </a:xfrm>
          <a:prstGeom prst="rect">
            <a:avLst/>
          </a:prstGeom>
          <a:noFill/>
          <a:ln w="9525">
            <a:noFill/>
            <a:miter lim="800000"/>
            <a:headEnd/>
            <a:tailEnd/>
          </a:ln>
        </p:spPr>
        <p:txBody>
          <a:bodyPr vert="horz" wrap="square" lIns="92007" tIns="46003" rIns="92007" bIns="46003" numCol="1" anchor="t" anchorCtr="0" compatLnSpc="1">
            <a:prstTxWarp prst="textNoShape">
              <a:avLst/>
            </a:prstTxWarp>
          </a:bodyPr>
          <a:lstStyle>
            <a:lvl1pPr algn="r" defTabSz="920750">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58875" y="692150"/>
            <a:ext cx="4616450" cy="346233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3737" y="4385628"/>
            <a:ext cx="5546731" cy="4154805"/>
          </a:xfrm>
          <a:prstGeom prst="rect">
            <a:avLst/>
          </a:prstGeom>
          <a:noFill/>
          <a:ln w="9525">
            <a:noFill/>
            <a:miter lim="800000"/>
            <a:headEnd/>
            <a:tailEnd/>
          </a:ln>
        </p:spPr>
        <p:txBody>
          <a:bodyPr vert="horz" wrap="square" lIns="92007" tIns="46003" rIns="92007" bIns="4600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1" y="8769676"/>
            <a:ext cx="3004611" cy="461645"/>
          </a:xfrm>
          <a:prstGeom prst="rect">
            <a:avLst/>
          </a:prstGeom>
          <a:noFill/>
          <a:ln w="9525">
            <a:noFill/>
            <a:miter lim="800000"/>
            <a:headEnd/>
            <a:tailEnd/>
          </a:ln>
        </p:spPr>
        <p:txBody>
          <a:bodyPr vert="horz" wrap="square" lIns="92007" tIns="46003" rIns="92007" bIns="46003" numCol="1" anchor="b" anchorCtr="0" compatLnSpc="1">
            <a:prstTxWarp prst="textNoShape">
              <a:avLst/>
            </a:prstTxWarp>
          </a:bodyPr>
          <a:lstStyle>
            <a:lvl1pPr defTabSz="920750">
              <a:defRPr sz="1200"/>
            </a:lvl1pPr>
          </a:lstStyle>
          <a:p>
            <a:pPr>
              <a:defRPr/>
            </a:pPr>
            <a:endParaRPr lang="en-US"/>
          </a:p>
        </p:txBody>
      </p:sp>
      <p:sp>
        <p:nvSpPr>
          <p:cNvPr id="3079" name="Rectangle 7"/>
          <p:cNvSpPr>
            <a:spLocks noGrp="1" noChangeArrowheads="1"/>
          </p:cNvSpPr>
          <p:nvPr>
            <p:ph type="sldNum" sz="quarter" idx="5"/>
          </p:nvPr>
        </p:nvSpPr>
        <p:spPr bwMode="auto">
          <a:xfrm>
            <a:off x="3928018" y="8769676"/>
            <a:ext cx="3004611" cy="461645"/>
          </a:xfrm>
          <a:prstGeom prst="rect">
            <a:avLst/>
          </a:prstGeom>
          <a:noFill/>
          <a:ln w="9525">
            <a:noFill/>
            <a:miter lim="800000"/>
            <a:headEnd/>
            <a:tailEnd/>
          </a:ln>
        </p:spPr>
        <p:txBody>
          <a:bodyPr vert="horz" wrap="square" lIns="92007" tIns="46003" rIns="92007" bIns="46003" numCol="1" anchor="b" anchorCtr="0" compatLnSpc="1">
            <a:prstTxWarp prst="textNoShape">
              <a:avLst/>
            </a:prstTxWarp>
          </a:bodyPr>
          <a:lstStyle>
            <a:lvl1pPr algn="r" defTabSz="920750">
              <a:defRPr sz="1200"/>
            </a:lvl1pPr>
          </a:lstStyle>
          <a:p>
            <a:pPr>
              <a:defRPr/>
            </a:pPr>
            <a:fld id="{AE276BE1-8556-4F25-BAE1-4496E3C7023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2345A1A-5CA3-444F-AEEE-25F502D6DD9B}" type="slidenum">
              <a:rPr lang="en-US" smtClean="0"/>
              <a:pPr/>
              <a:t>1</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p>
        </p:txBody>
      </p:sp>
      <p:sp>
        <p:nvSpPr>
          <p:cNvPr id="28676" name="Slide Number Placeholder 3"/>
          <p:cNvSpPr>
            <a:spLocks noGrp="1"/>
          </p:cNvSpPr>
          <p:nvPr>
            <p:ph type="sldNum" sz="quarter" idx="5"/>
          </p:nvPr>
        </p:nvSpPr>
        <p:spPr>
          <a:noFill/>
        </p:spPr>
        <p:txBody>
          <a:bodyPr/>
          <a:lstStyle/>
          <a:p>
            <a:fld id="{5A0807A5-2FAC-4BF4-B729-E9C12D63FA4B}"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dirty="0" smtClean="0"/>
          </a:p>
        </p:txBody>
      </p:sp>
      <p:sp>
        <p:nvSpPr>
          <p:cNvPr id="29700" name="Slide Number Placeholder 3"/>
          <p:cNvSpPr>
            <a:spLocks noGrp="1"/>
          </p:cNvSpPr>
          <p:nvPr>
            <p:ph type="sldNum" sz="quarter" idx="5"/>
          </p:nvPr>
        </p:nvSpPr>
        <p:spPr>
          <a:noFill/>
        </p:spPr>
        <p:txBody>
          <a:bodyPr/>
          <a:lstStyle/>
          <a:p>
            <a:fld id="{6C354D18-09B1-4A35-B3D8-791DF6017DC8}" type="slidenum">
              <a:rPr lang="en-US" smtClean="0"/>
              <a:pPr/>
              <a:t>12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dirty="0" smtClean="0"/>
          </a:p>
        </p:txBody>
      </p:sp>
      <p:sp>
        <p:nvSpPr>
          <p:cNvPr id="30724" name="Slide Number Placeholder 3"/>
          <p:cNvSpPr>
            <a:spLocks noGrp="1"/>
          </p:cNvSpPr>
          <p:nvPr>
            <p:ph type="sldNum" sz="quarter" idx="5"/>
          </p:nvPr>
        </p:nvSpPr>
        <p:spPr>
          <a:noFill/>
        </p:spPr>
        <p:txBody>
          <a:bodyPr/>
          <a:lstStyle/>
          <a:p>
            <a:fld id="{17CE0FA5-F3A8-466A-A589-08A89A84DF5E}" type="slidenum">
              <a:rPr lang="en-US" smtClean="0"/>
              <a:pPr/>
              <a:t>13</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endParaRPr lang="en-US" dirty="0" smtClean="0"/>
          </a:p>
        </p:txBody>
      </p:sp>
      <p:sp>
        <p:nvSpPr>
          <p:cNvPr id="31748" name="Slide Number Placeholder 3"/>
          <p:cNvSpPr>
            <a:spLocks noGrp="1"/>
          </p:cNvSpPr>
          <p:nvPr>
            <p:ph type="sldNum" sz="quarter" idx="5"/>
          </p:nvPr>
        </p:nvSpPr>
        <p:spPr>
          <a:noFill/>
        </p:spPr>
        <p:txBody>
          <a:bodyPr/>
          <a:lstStyle/>
          <a:p>
            <a:fld id="{23328DC7-2C4F-4756-8FFF-4E7FAB3779DA}" type="slidenum">
              <a:rPr lang="en-US" smtClean="0"/>
              <a:pPr/>
              <a:t>14</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E276BE1-8556-4F25-BAE1-4496E3C70233}"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p>
            <a:fld id="{2A2C0E53-9C73-405C-AEE4-791733CA14E5}" type="slidenum">
              <a:rPr lang="en-US"/>
              <a:pPr/>
              <a:t>21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23409" y="4385628"/>
            <a:ext cx="5087387" cy="4154805"/>
          </a:xfrm>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p:txBody>
          <a:bodyPr/>
          <a:lstStyle/>
          <a:p>
            <a:fld id="{5D23E201-1191-4F10-BC30-0E4AF4F13750}" type="slidenum">
              <a:rPr lang="en-US"/>
              <a:pPr/>
              <a:t>22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23409" y="4385628"/>
            <a:ext cx="5087387" cy="4154805"/>
          </a:xfrm>
        </p:spPr>
        <p:txBody>
          <a:bodyPr/>
          <a:lstStyle/>
          <a:p>
            <a:pPr eaLnBrk="1" hangingPunct="1">
              <a:lnSpc>
                <a:spcPct val="90000"/>
              </a:lnSpc>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dirty="0" smtClean="0"/>
          </a:p>
        </p:txBody>
      </p:sp>
      <p:sp>
        <p:nvSpPr>
          <p:cNvPr id="21508" name="Slide Number Placeholder 3"/>
          <p:cNvSpPr>
            <a:spLocks noGrp="1"/>
          </p:cNvSpPr>
          <p:nvPr>
            <p:ph type="sldNum" sz="quarter" idx="5"/>
          </p:nvPr>
        </p:nvSpPr>
        <p:spPr>
          <a:noFill/>
        </p:spPr>
        <p:txBody>
          <a:bodyPr/>
          <a:lstStyle/>
          <a:p>
            <a:fld id="{3087BDAF-28B7-417D-AE27-65EEAE6B95FE}"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dirty="0" smtClean="0"/>
          </a:p>
        </p:txBody>
      </p:sp>
      <p:sp>
        <p:nvSpPr>
          <p:cNvPr id="32772" name="Slide Number Placeholder 3"/>
          <p:cNvSpPr>
            <a:spLocks noGrp="1"/>
          </p:cNvSpPr>
          <p:nvPr>
            <p:ph type="sldNum" sz="quarter" idx="5"/>
          </p:nvPr>
        </p:nvSpPr>
        <p:spPr>
          <a:noFill/>
        </p:spPr>
        <p:txBody>
          <a:bodyPr/>
          <a:lstStyle/>
          <a:p>
            <a:fld id="{355C9C03-86DD-4284-99F2-7169D1FC5150}"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Autofit/>
          </a:bodyPr>
          <a:lstStyle/>
          <a:p>
            <a:pPr>
              <a:defRPr/>
            </a:pPr>
            <a:endParaRPr lang="en-US" sz="1050" dirty="0"/>
          </a:p>
        </p:txBody>
      </p:sp>
      <p:sp>
        <p:nvSpPr>
          <p:cNvPr id="22532" name="Slide Number Placeholder 3"/>
          <p:cNvSpPr>
            <a:spLocks noGrp="1"/>
          </p:cNvSpPr>
          <p:nvPr>
            <p:ph type="sldNum" sz="quarter" idx="5"/>
          </p:nvPr>
        </p:nvSpPr>
        <p:spPr>
          <a:noFill/>
        </p:spPr>
        <p:txBody>
          <a:bodyPr/>
          <a:lstStyle/>
          <a:p>
            <a:fld id="{2583CF6A-5800-4AD9-87DC-E7CC4DF44288}"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fld id="{2FDF6788-717E-4DE7-9887-699AB6F13ACD}" type="slidenum">
              <a:rPr lang="en-US"/>
              <a:pPr/>
              <a:t>6</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en-US" sz="900" dirty="0" smtClean="0"/>
          </a:p>
        </p:txBody>
      </p:sp>
      <p:sp>
        <p:nvSpPr>
          <p:cNvPr id="23556" name="Slide Number Placeholder 3"/>
          <p:cNvSpPr>
            <a:spLocks noGrp="1"/>
          </p:cNvSpPr>
          <p:nvPr>
            <p:ph type="sldNum" sz="quarter" idx="5"/>
          </p:nvPr>
        </p:nvSpPr>
        <p:spPr>
          <a:noFill/>
        </p:spPr>
        <p:txBody>
          <a:bodyPr/>
          <a:lstStyle/>
          <a:p>
            <a:fld id="{2BFD4674-F076-4FDC-8C1C-A7903FEF4B77}" type="slidenum">
              <a:rPr lang="en-US"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6BFCAA4-BEE3-47A4-AD31-1E6EABB51D4D}" type="slidenum">
              <a:rPr lang="en-US" smtClean="0"/>
              <a:pPr/>
              <a:t>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24981" y="4385628"/>
            <a:ext cx="5084241" cy="4154805"/>
          </a:xfrm>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306AC347-F27B-4462-873F-E0B05B4DF033}" type="slidenum">
              <a:rPr lang="en-US" smtClean="0"/>
              <a:pPr/>
              <a:t>9</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24981" y="4385628"/>
            <a:ext cx="5084241" cy="4154805"/>
          </a:xfrm>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smtClean="0"/>
          </a:p>
        </p:txBody>
      </p:sp>
      <p:sp>
        <p:nvSpPr>
          <p:cNvPr id="26628" name="Slide Number Placeholder 3"/>
          <p:cNvSpPr>
            <a:spLocks noGrp="1"/>
          </p:cNvSpPr>
          <p:nvPr>
            <p:ph type="sldNum" sz="quarter" idx="5"/>
          </p:nvPr>
        </p:nvSpPr>
        <p:spPr>
          <a:noFill/>
        </p:spPr>
        <p:txBody>
          <a:bodyPr/>
          <a:lstStyle/>
          <a:p>
            <a:fld id="{5A89BC78-9753-4AF5-9C9C-66D40C507C7B}"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85800" y="5257800"/>
            <a:ext cx="3733800" cy="304800"/>
          </a:xfrm>
          <a:prstGeom prst="rect">
            <a:avLst/>
          </a:prstGeom>
          <a:noFill/>
          <a:ln w="9525">
            <a:noFill/>
            <a:miter lim="800000"/>
            <a:headEnd/>
            <a:tailEnd/>
          </a:ln>
        </p:spPr>
        <p:txBody>
          <a:bodyPr>
            <a:spAutoFit/>
          </a:bodyPr>
          <a:lstStyle/>
          <a:p>
            <a:pPr eaLnBrk="0" hangingPunct="0">
              <a:spcBef>
                <a:spcPct val="50000"/>
              </a:spcBef>
              <a:defRPr/>
            </a:pPr>
            <a:fld id="{4EC8054F-484C-42D5-A49D-CB84B4E82152}" type="datetime4">
              <a:rPr lang="en-US" sz="1400">
                <a:solidFill>
                  <a:schemeClr val="bg1"/>
                </a:solidFill>
              </a:rPr>
              <a:pPr eaLnBrk="0" hangingPunct="0">
                <a:spcBef>
                  <a:spcPct val="50000"/>
                </a:spcBef>
                <a:defRPr/>
              </a:pPr>
              <a:t>November 5, 2010</a:t>
            </a:fld>
            <a:endParaRPr lang="en-US" sz="1400">
              <a:solidFill>
                <a:schemeClr val="bg1"/>
              </a:solidFill>
            </a:endParaRPr>
          </a:p>
        </p:txBody>
      </p:sp>
      <p:sp>
        <p:nvSpPr>
          <p:cNvPr id="8194" name="Rectangle 2"/>
          <p:cNvSpPr>
            <a:spLocks noGrp="1" noChangeArrowheads="1"/>
          </p:cNvSpPr>
          <p:nvPr>
            <p:ph type="ctrTitle"/>
          </p:nvPr>
        </p:nvSpPr>
        <p:spPr>
          <a:xfrm>
            <a:off x="685800" y="3200400"/>
            <a:ext cx="5410200" cy="1143000"/>
          </a:xfrm>
        </p:spPr>
        <p:txBody>
          <a:bodyPr/>
          <a:lstStyle>
            <a:lvl1pPr>
              <a:defRPr>
                <a:solidFill>
                  <a:srgbClr val="FCDA7F"/>
                </a:solidFill>
              </a:defRPr>
            </a:lvl1pPr>
          </a:lstStyle>
          <a:p>
            <a:r>
              <a:rPr lang="en-US"/>
              <a:t>Click to edit Master title style</a:t>
            </a:r>
          </a:p>
        </p:txBody>
      </p:sp>
      <p:sp>
        <p:nvSpPr>
          <p:cNvPr id="8195" name="Rectangle 3"/>
          <p:cNvSpPr>
            <a:spLocks noGrp="1" noChangeArrowheads="1"/>
          </p:cNvSpPr>
          <p:nvPr>
            <p:ph type="subTitle" idx="1"/>
          </p:nvPr>
        </p:nvSpPr>
        <p:spPr>
          <a:xfrm>
            <a:off x="685800" y="4495800"/>
            <a:ext cx="4876800" cy="457200"/>
          </a:xfrm>
        </p:spPr>
        <p:txBody>
          <a:bodyPr/>
          <a:lstStyle>
            <a:lvl1pPr marL="0" indent="0">
              <a:defRPr>
                <a:solidFill>
                  <a:srgbClr val="FCDA7F"/>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143000"/>
            <a:ext cx="194310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43000"/>
            <a:ext cx="567690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1143000"/>
            <a:ext cx="77724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pPr lvl="0"/>
            <a:endParaRPr lang="en-U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userDrawn="1"/>
        </p:nvSpPr>
        <p:spPr bwMode="auto">
          <a:xfrm>
            <a:off x="685800" y="5257800"/>
            <a:ext cx="3733800" cy="304800"/>
          </a:xfrm>
          <a:prstGeom prst="rect">
            <a:avLst/>
          </a:prstGeom>
          <a:noFill/>
          <a:ln w="9525">
            <a:noFill/>
            <a:miter lim="800000"/>
            <a:headEnd/>
            <a:tailEnd/>
          </a:ln>
        </p:spPr>
        <p:txBody>
          <a:bodyPr>
            <a:spAutoFit/>
          </a:bodyPr>
          <a:lstStyle/>
          <a:p>
            <a:pPr eaLnBrk="0" hangingPunct="0">
              <a:spcBef>
                <a:spcPct val="50000"/>
              </a:spcBef>
              <a:defRPr/>
            </a:pPr>
            <a:fld id="{4EC8054F-484C-42D5-A49D-CB84B4E82152}" type="datetime4">
              <a:rPr lang="en-US" sz="1400">
                <a:solidFill>
                  <a:schemeClr val="bg1"/>
                </a:solidFill>
              </a:rPr>
              <a:pPr eaLnBrk="0" hangingPunct="0">
                <a:spcBef>
                  <a:spcPct val="50000"/>
                </a:spcBef>
                <a:defRPr/>
              </a:pPr>
              <a:t>November 5, 2010</a:t>
            </a:fld>
            <a:endParaRPr lang="en-US" sz="1400">
              <a:solidFill>
                <a:schemeClr val="bg1"/>
              </a:solidFill>
            </a:endParaRP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C2F11FFC-C30E-4B4C-A92B-ADB791667ED4}" type="datetimeFigureOut">
              <a:rPr lang="en-US"/>
              <a:pPr>
                <a:defRPr/>
              </a:pPr>
              <a:t>11/5/2010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AF19C0-9465-4BC0-9ABB-13011B8C6C2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36332F-87A8-4C1C-A839-F1387845F7D6}" type="datetimeFigureOut">
              <a:rPr lang="en-US"/>
              <a:pPr>
                <a:defRPr/>
              </a:pPr>
              <a:t>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0B441C-53D9-4297-A4AB-119B2C5B4D9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3B74CF-1035-41B9-9852-00458E13B76C}" type="datetimeFigureOut">
              <a:rPr lang="en-US"/>
              <a:pPr>
                <a:defRPr/>
              </a:pPr>
              <a:t>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1B051CA-3446-4CB6-BFF9-5B961DFA844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345332-E8C9-439F-A9AB-41DCE4DDDBF0}" type="datetimeFigureOut">
              <a:rPr lang="en-US"/>
              <a:pPr>
                <a:defRPr/>
              </a:pPr>
              <a:t>11/5/2010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9248FD-627A-4320-976A-FC92AF77E68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D66957-79F5-4ED6-8F22-34E8608C2C1E}" type="datetimeFigureOut">
              <a:rPr lang="en-US"/>
              <a:pPr>
                <a:defRPr/>
              </a:pPr>
              <a:t>11/5/2010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9734B5-BFB1-457C-9EDC-6410FDE3947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0B6148-5620-4767-A994-744518563811}" type="datetimeFigureOut">
              <a:rPr lang="en-US"/>
              <a:pPr>
                <a:defRPr/>
              </a:pPr>
              <a:t>11/5/2010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86F0EF-B1F5-4C22-9032-DD9AC8A7A0A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36EA04-0D6B-4460-9328-DE7F129B30FB}" type="datetimeFigureOut">
              <a:rPr lang="en-US"/>
              <a:pPr>
                <a:defRPr/>
              </a:pPr>
              <a:t>11/5/2010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7F9FA9-96C8-4FC3-BC90-BD0A83A4F9A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EDC891-1B0B-4A67-B058-171918285A75}" type="datetimeFigureOut">
              <a:rPr lang="en-US"/>
              <a:pPr>
                <a:defRPr/>
              </a:pPr>
              <a:t>11/5/2010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F58AEA-6ABC-406B-BF72-4272453F38A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C9D92C-231E-4E96-B408-25569233F4C8}" type="datetimeFigureOut">
              <a:rPr lang="en-US"/>
              <a:pPr>
                <a:defRPr/>
              </a:pPr>
              <a:t>11/5/2010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A40533-583C-499E-AF59-2ECC3F72057B}"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33D687-C466-40CD-98F5-93371BBCC8CE}" type="datetimeFigureOut">
              <a:rPr lang="en-US"/>
              <a:pPr>
                <a:defRPr/>
              </a:pPr>
              <a:t>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E1806C-31F2-443A-A14D-9819096F241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8AA952-E960-48F5-92AE-5035BD4EDB93}" type="datetimeFigureOut">
              <a:rPr lang="en-US"/>
              <a:pPr>
                <a:defRPr/>
              </a:pPr>
              <a:t>11/5/2010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8B1127-6067-4471-8683-8922C6E629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2362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2286000" y="1143000"/>
            <a:ext cx="60198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Text Box 4"/>
          <p:cNvSpPr txBox="1">
            <a:spLocks noChangeArrowheads="1"/>
          </p:cNvSpPr>
          <p:nvPr userDrawn="1"/>
        </p:nvSpPr>
        <p:spPr bwMode="auto">
          <a:xfrm>
            <a:off x="8610600" y="6477000"/>
            <a:ext cx="762000" cy="274638"/>
          </a:xfrm>
          <a:prstGeom prst="rect">
            <a:avLst/>
          </a:prstGeom>
          <a:noFill/>
          <a:ln w="9525">
            <a:noFill/>
            <a:miter lim="800000"/>
            <a:headEnd/>
            <a:tailEnd/>
          </a:ln>
        </p:spPr>
        <p:txBody>
          <a:bodyPr>
            <a:spAutoFit/>
          </a:bodyPr>
          <a:lstStyle/>
          <a:p>
            <a:pPr eaLnBrk="0" hangingPunct="0">
              <a:spcBef>
                <a:spcPct val="50000"/>
              </a:spcBef>
              <a:defRPr/>
            </a:pPr>
            <a:fld id="{B04EEBBA-BA3E-4A8E-BEBA-A57612372181}" type="slidenum">
              <a:rPr lang="en-US" sz="1200"/>
              <a:pPr eaLnBrk="0" hangingPunct="0">
                <a:spcBef>
                  <a:spcPct val="50000"/>
                </a:spcBef>
                <a:defRPr/>
              </a:pPr>
              <a:t>‹#›</a:t>
            </a:fld>
            <a:endParaRPr lang="en-US" sz="1200"/>
          </a:p>
        </p:txBody>
      </p:sp>
    </p:spTree>
  </p:cSld>
  <p:clrMap bg1="lt1" tx1="dk1" bg2="lt2" tx2="dk2" accent1="accent1" accent2="accent2" accent3="accent3" accent4="accent4" accent5="accent5" accent6="accent6" hlink="hlink" folHlink="folHlink"/>
  <p:sldLayoutIdLst>
    <p:sldLayoutId id="2147483835"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37" r:id="rId13"/>
  </p:sldLayoutIdLst>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Black" pitchFamily="34" charset="0"/>
          <a:ea typeface="ヒラギノ角ゴ Pro W3" pitchFamily="-108" charset="-128"/>
        </a:defRPr>
      </a:lvl2pPr>
      <a:lvl3pPr algn="l" rtl="0" eaLnBrk="0" fontAlgn="base" hangingPunct="0">
        <a:spcBef>
          <a:spcPct val="0"/>
        </a:spcBef>
        <a:spcAft>
          <a:spcPct val="0"/>
        </a:spcAft>
        <a:defRPr sz="2400">
          <a:solidFill>
            <a:schemeClr val="tx2"/>
          </a:solidFill>
          <a:latin typeface="Arial Black" pitchFamily="34" charset="0"/>
          <a:ea typeface="ヒラギノ角ゴ Pro W3" pitchFamily="-108" charset="-128"/>
        </a:defRPr>
      </a:lvl3pPr>
      <a:lvl4pPr algn="l" rtl="0" eaLnBrk="0" fontAlgn="base" hangingPunct="0">
        <a:spcBef>
          <a:spcPct val="0"/>
        </a:spcBef>
        <a:spcAft>
          <a:spcPct val="0"/>
        </a:spcAft>
        <a:defRPr sz="2400">
          <a:solidFill>
            <a:schemeClr val="tx2"/>
          </a:solidFill>
          <a:latin typeface="Arial Black" pitchFamily="34" charset="0"/>
          <a:ea typeface="ヒラギノ角ゴ Pro W3" pitchFamily="-108" charset="-128"/>
        </a:defRPr>
      </a:lvl4pPr>
      <a:lvl5pPr algn="l" rtl="0" eaLnBrk="0" fontAlgn="base" hangingPunct="0">
        <a:spcBef>
          <a:spcPct val="0"/>
        </a:spcBef>
        <a:spcAft>
          <a:spcPct val="0"/>
        </a:spcAft>
        <a:defRPr sz="2400">
          <a:solidFill>
            <a:schemeClr val="tx2"/>
          </a:solidFill>
          <a:latin typeface="Arial Black" pitchFamily="34" charset="0"/>
          <a:ea typeface="ヒラギノ角ゴ Pro W3" pitchFamily="-108" charset="-128"/>
        </a:defRPr>
      </a:lvl5pPr>
      <a:lvl6pPr marL="457200" algn="l" rtl="0" fontAlgn="base">
        <a:spcBef>
          <a:spcPct val="0"/>
        </a:spcBef>
        <a:spcAft>
          <a:spcPct val="0"/>
        </a:spcAft>
        <a:defRPr sz="2400">
          <a:solidFill>
            <a:schemeClr val="tx2"/>
          </a:solidFill>
          <a:latin typeface="Arial Black" pitchFamily="34" charset="0"/>
          <a:ea typeface="ヒラギノ角ゴ Pro W3" pitchFamily="-108" charset="-128"/>
        </a:defRPr>
      </a:lvl6pPr>
      <a:lvl7pPr marL="914400" algn="l" rtl="0" fontAlgn="base">
        <a:spcBef>
          <a:spcPct val="0"/>
        </a:spcBef>
        <a:spcAft>
          <a:spcPct val="0"/>
        </a:spcAft>
        <a:defRPr sz="2400">
          <a:solidFill>
            <a:schemeClr val="tx2"/>
          </a:solidFill>
          <a:latin typeface="Arial Black" pitchFamily="34" charset="0"/>
          <a:ea typeface="ヒラギノ角ゴ Pro W3" pitchFamily="-108" charset="-128"/>
        </a:defRPr>
      </a:lvl7pPr>
      <a:lvl8pPr marL="1371600" algn="l" rtl="0" fontAlgn="base">
        <a:spcBef>
          <a:spcPct val="0"/>
        </a:spcBef>
        <a:spcAft>
          <a:spcPct val="0"/>
        </a:spcAft>
        <a:defRPr sz="2400">
          <a:solidFill>
            <a:schemeClr val="tx2"/>
          </a:solidFill>
          <a:latin typeface="Arial Black" pitchFamily="34" charset="0"/>
          <a:ea typeface="ヒラギノ角ゴ Pro W3" pitchFamily="-108" charset="-128"/>
        </a:defRPr>
      </a:lvl8pPr>
      <a:lvl9pPr marL="1828800" algn="l" rtl="0" fontAlgn="base">
        <a:spcBef>
          <a:spcPct val="0"/>
        </a:spcBef>
        <a:spcAft>
          <a:spcPct val="0"/>
        </a:spcAft>
        <a:defRPr sz="2400">
          <a:solidFill>
            <a:schemeClr val="tx2"/>
          </a:solidFill>
          <a:latin typeface="Arial Black" pitchFamily="34" charset="0"/>
          <a:ea typeface="ヒラギノ角ゴ Pro W3" pitchFamily="-108" charset="-128"/>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9BA5F63-BC68-4F39-BB0A-44282DC1E22B}" type="datetimeFigureOut">
              <a:rPr lang="en-US"/>
              <a:pPr>
                <a:defRPr/>
              </a:pPr>
              <a:t>11/5/2010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8A5BA9B-E97C-4902-B4EF-E45A16AF62E5}" type="slidenum">
              <a:rPr lang="en-US"/>
              <a:pPr>
                <a:defRPr/>
              </a:pPr>
              <a:t>‹#›</a:t>
            </a:fld>
            <a:endParaRPr lang="en-US"/>
          </a:p>
        </p:txBody>
      </p:sp>
      <p:sp>
        <p:nvSpPr>
          <p:cNvPr id="7" name="Text Box 4"/>
          <p:cNvSpPr txBox="1">
            <a:spLocks noChangeArrowheads="1"/>
          </p:cNvSpPr>
          <p:nvPr userDrawn="1"/>
        </p:nvSpPr>
        <p:spPr bwMode="auto">
          <a:xfrm>
            <a:off x="8610600" y="6477000"/>
            <a:ext cx="762000" cy="274638"/>
          </a:xfrm>
          <a:prstGeom prst="rect">
            <a:avLst/>
          </a:prstGeom>
          <a:noFill/>
          <a:ln w="9525">
            <a:noFill/>
            <a:miter lim="800000"/>
            <a:headEnd/>
            <a:tailEnd/>
          </a:ln>
        </p:spPr>
        <p:txBody>
          <a:bodyPr>
            <a:spAutoFit/>
          </a:bodyPr>
          <a:lstStyle/>
          <a:p>
            <a:pPr eaLnBrk="0" hangingPunct="0">
              <a:spcBef>
                <a:spcPct val="50000"/>
              </a:spcBef>
              <a:defRPr/>
            </a:pPr>
            <a:fld id="{4D345E0D-CCBE-4506-BDC5-47F0CA8614E2}" type="slidenum">
              <a:rPr lang="en-US" sz="1200"/>
              <a:pPr eaLnBrk="0" hangingPunct="0">
                <a:spcBef>
                  <a:spcPct val="50000"/>
                </a:spcBef>
                <a:defRPr/>
              </a:pPr>
              <a:t>‹#›</a:t>
            </a:fld>
            <a:endParaRPr lang="en-US" sz="1200"/>
          </a:p>
        </p:txBody>
      </p:sp>
    </p:spTree>
  </p:cSld>
  <p:clrMap bg1="lt1" tx1="dk1" bg2="lt2" tx2="dk2" accent1="accent1" accent2="accent2" accent3="accent3" accent4="accent4" accent5="accent5" accent6="accent6" hlink="hlink" folHlink="folHlink"/>
  <p:sldLayoutIdLst>
    <p:sldLayoutId id="2147483836"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nmfs.noaa.gov/sfa/domes_fish/catchshare/index.htm"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1.xlsx"/></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Office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2590800"/>
            <a:ext cx="6629400" cy="2438400"/>
          </a:xfrm>
        </p:spPr>
        <p:txBody>
          <a:bodyPr/>
          <a:lstStyle/>
          <a:p>
            <a:pPr eaLnBrk="1" hangingPunct="1"/>
            <a:r>
              <a:rPr lang="en-US" sz="2800" dirty="0" smtClean="0"/>
              <a:t>Magnuson-Stevens Act – </a:t>
            </a:r>
            <a:br>
              <a:rPr lang="en-US" sz="2800" dirty="0" smtClean="0"/>
            </a:br>
            <a:r>
              <a:rPr lang="en-US" sz="2800" dirty="0" smtClean="0"/>
              <a:t>Ending Overfishing and Rebuilding the Nation’s Valuable Marine Fisheries</a:t>
            </a:r>
            <a:br>
              <a:rPr lang="en-US" sz="2800" dirty="0" smtClean="0"/>
            </a:br>
            <a:r>
              <a:rPr lang="en-US" sz="2800" dirty="0" smtClean="0"/>
              <a:t/>
            </a:r>
            <a:br>
              <a:rPr lang="en-US" sz="2800" dirty="0" smtClean="0"/>
            </a:br>
            <a:r>
              <a:rPr lang="en-US" sz="2800" dirty="0" smtClean="0"/>
              <a:t>Eric </a:t>
            </a:r>
            <a:r>
              <a:rPr lang="en-US" sz="2800" dirty="0" err="1" smtClean="0"/>
              <a:t>Schwaab</a:t>
            </a:r>
            <a:r>
              <a:rPr lang="en-US" sz="2800" dirty="0" smtClean="0"/>
              <a:t/>
            </a:r>
            <a:br>
              <a:rPr lang="en-US" sz="2800" dirty="0" smtClean="0"/>
            </a:br>
            <a:r>
              <a:rPr lang="en-US" sz="2800" dirty="0" smtClean="0"/>
              <a:t>Assistant Administrator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33600" y="1219200"/>
            <a:ext cx="6934200" cy="990600"/>
          </a:xfrm>
        </p:spPr>
        <p:txBody>
          <a:bodyPr/>
          <a:lstStyle/>
          <a:p>
            <a:pPr eaLnBrk="1" hangingPunct="1"/>
            <a:r>
              <a:rPr lang="en-US" sz="2800" dirty="0" smtClean="0"/>
              <a:t>Ending Overfishing and Implementing Annual Catch Limits</a:t>
            </a:r>
          </a:p>
        </p:txBody>
      </p:sp>
      <p:sp>
        <p:nvSpPr>
          <p:cNvPr id="11267" name="Rectangle 3"/>
          <p:cNvSpPr>
            <a:spLocks noGrp="1" noChangeArrowheads="1"/>
          </p:cNvSpPr>
          <p:nvPr>
            <p:ph type="body" idx="1"/>
          </p:nvPr>
        </p:nvSpPr>
        <p:spPr/>
        <p:txBody>
          <a:bodyPr/>
          <a:lstStyle/>
          <a:p>
            <a:pPr eaLnBrk="1" hangingPunct="1">
              <a:buFont typeface="Arial" pitchFamily="34" charset="0"/>
              <a:buChar char="•"/>
            </a:pPr>
            <a:r>
              <a:rPr lang="en-US" sz="2200" dirty="0" smtClean="0"/>
              <a:t>For a fishery that is subject to overfishing, Councils must:</a:t>
            </a:r>
          </a:p>
          <a:p>
            <a:pPr lvl="1" eaLnBrk="1" hangingPunct="1">
              <a:buFont typeface="Arial" pitchFamily="34" charset="0"/>
              <a:buChar char="–"/>
            </a:pPr>
            <a:r>
              <a:rPr lang="en-US" sz="2000" dirty="0" smtClean="0"/>
              <a:t>Develop and implement measures that end overfishing immediately</a:t>
            </a:r>
          </a:p>
          <a:p>
            <a:pPr lvl="1" eaLnBrk="1" hangingPunct="1">
              <a:buFont typeface="Arial" pitchFamily="34" charset="0"/>
              <a:buChar char="–"/>
            </a:pPr>
            <a:r>
              <a:rPr lang="en-US" sz="2000" dirty="0" smtClean="0"/>
              <a:t>Fishery management plans shall “establish a mechanism for specifying annual catch limits … at a level such that overfishing does not occur in the fishery, including measures to ensure accountability.”</a:t>
            </a:r>
          </a:p>
          <a:p>
            <a:pPr eaLnBrk="1" hangingPunct="1">
              <a:buFontTx/>
              <a:buChar char="•"/>
            </a:pPr>
            <a:r>
              <a:rPr lang="en-US" sz="2200" dirty="0" smtClean="0"/>
              <a:t>Utilize the tools in the toolbox</a:t>
            </a:r>
          </a:p>
          <a:p>
            <a:pPr lvl="1" eaLnBrk="1" hangingPunct="1">
              <a:buFont typeface="Arial" pitchFamily="34" charset="0"/>
              <a:buChar char="–"/>
            </a:pPr>
            <a:r>
              <a:rPr lang="en-US" sz="2000" dirty="0" smtClean="0"/>
              <a:t>Annual Catch Limits set such that overfishing doesn’t occur</a:t>
            </a:r>
          </a:p>
          <a:p>
            <a:pPr lvl="1" eaLnBrk="1" hangingPunct="1">
              <a:buFont typeface="Arial" pitchFamily="34" charset="0"/>
              <a:buChar char="–"/>
            </a:pPr>
            <a:r>
              <a:rPr lang="en-US" sz="2000" dirty="0" smtClean="0"/>
              <a:t>Accountability Measures to keep harvest on track</a:t>
            </a:r>
          </a:p>
          <a:p>
            <a:pPr lvl="1" eaLnBrk="1" hangingPunct="1">
              <a:buFont typeface="Arial" pitchFamily="34" charset="0"/>
              <a:buChar char="–"/>
            </a:pPr>
            <a:r>
              <a:rPr lang="en-US" sz="2000" dirty="0" smtClean="0"/>
              <a:t>May not exceed the Science and Statistical Committee’s recommendation</a:t>
            </a:r>
            <a:endParaRPr lang="en-US" sz="2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descr="RFMCs Map BordersTransparent copy"/>
          <p:cNvPicPr>
            <a:picLocks noChangeAspect="1" noChangeArrowheads="1"/>
          </p:cNvPicPr>
          <p:nvPr/>
        </p:nvPicPr>
        <p:blipFill>
          <a:blip r:embed="rId3" cstate="print"/>
          <a:srcRect/>
          <a:stretch>
            <a:fillRect/>
          </a:stretch>
        </p:blipFill>
        <p:spPr bwMode="auto">
          <a:xfrm>
            <a:off x="0" y="457200"/>
            <a:ext cx="8610600" cy="5619750"/>
          </a:xfrm>
          <a:prstGeom prst="rect">
            <a:avLst/>
          </a:prstGeom>
          <a:noFill/>
          <a:ln w="9525">
            <a:noFill/>
            <a:miter lim="800000"/>
            <a:headEnd/>
            <a:tailEnd/>
          </a:ln>
        </p:spPr>
      </p:pic>
      <p:sp>
        <p:nvSpPr>
          <p:cNvPr id="13315" name="Text Box 3"/>
          <p:cNvSpPr txBox="1">
            <a:spLocks noChangeArrowheads="1"/>
          </p:cNvSpPr>
          <p:nvPr/>
        </p:nvSpPr>
        <p:spPr bwMode="auto">
          <a:xfrm>
            <a:off x="4876800" y="609600"/>
            <a:ext cx="3551238" cy="1631950"/>
          </a:xfrm>
          <a:prstGeom prst="rect">
            <a:avLst/>
          </a:prstGeom>
          <a:noFill/>
          <a:ln w="9525">
            <a:noFill/>
            <a:miter lim="800000"/>
            <a:headEnd/>
            <a:tailEnd/>
          </a:ln>
        </p:spPr>
        <p:txBody>
          <a:bodyPr>
            <a:spAutoFit/>
          </a:bodyPr>
          <a:lstStyle/>
          <a:p>
            <a:pPr marL="342900" indent="-342900"/>
            <a:r>
              <a:rPr lang="en-US" sz="1000" u="sng">
                <a:solidFill>
                  <a:srgbClr val="6600CC"/>
                </a:solidFill>
                <a:latin typeface="Arial Black" pitchFamily="34" charset="0"/>
              </a:rPr>
              <a:t>New England:</a:t>
            </a:r>
          </a:p>
          <a:p>
            <a:pPr marL="342900" indent="-342900">
              <a:buFontTx/>
              <a:buAutoNum type="arabicPeriod"/>
            </a:pPr>
            <a:r>
              <a:rPr lang="en-US" sz="900"/>
              <a:t>Cod – Gulf of Maine</a:t>
            </a:r>
          </a:p>
          <a:p>
            <a:pPr marL="342900" indent="-342900">
              <a:buFontTx/>
              <a:buAutoNum type="arabicPeriod"/>
            </a:pPr>
            <a:r>
              <a:rPr lang="en-US" sz="900">
                <a:solidFill>
                  <a:srgbClr val="0000FF"/>
                </a:solidFill>
              </a:rPr>
              <a:t>Cod – Georges Bank</a:t>
            </a:r>
          </a:p>
          <a:p>
            <a:pPr marL="342900" indent="-342900">
              <a:buFontTx/>
              <a:buAutoNum type="arabicPeriod"/>
            </a:pPr>
            <a:r>
              <a:rPr lang="en-US" sz="900">
                <a:solidFill>
                  <a:srgbClr val="0000FF"/>
                </a:solidFill>
              </a:rPr>
              <a:t>Yellowtail flounder – Southern New England/Middle Atlantic</a:t>
            </a:r>
          </a:p>
          <a:p>
            <a:pPr marL="342900" indent="-342900">
              <a:buFontTx/>
              <a:buAutoNum type="arabicPeriod"/>
            </a:pPr>
            <a:r>
              <a:rPr lang="en-US" sz="900" baseline="30000">
                <a:solidFill>
                  <a:srgbClr val="0000FF"/>
                </a:solidFill>
              </a:rPr>
              <a:t> </a:t>
            </a:r>
            <a:r>
              <a:rPr lang="en-US" sz="900">
                <a:solidFill>
                  <a:srgbClr val="0000FF"/>
                </a:solidFill>
              </a:rPr>
              <a:t>Yellowtail flounder – Cape Cod/Gulf of Maine</a:t>
            </a:r>
          </a:p>
          <a:p>
            <a:pPr marL="342900" indent="-342900">
              <a:buFontTx/>
              <a:buAutoNum type="arabicPeriod"/>
            </a:pPr>
            <a:r>
              <a:rPr lang="en-US" sz="900">
                <a:solidFill>
                  <a:srgbClr val="0000FF"/>
                </a:solidFill>
              </a:rPr>
              <a:t> White Hake</a:t>
            </a:r>
          </a:p>
          <a:p>
            <a:pPr marL="342900" indent="-342900">
              <a:buFontTx/>
              <a:buAutoNum type="arabicPeriod"/>
            </a:pPr>
            <a:r>
              <a:rPr lang="en-US" sz="900">
                <a:solidFill>
                  <a:srgbClr val="0000FF"/>
                </a:solidFill>
              </a:rPr>
              <a:t> Winter Flounder – Georges Bank</a:t>
            </a:r>
          </a:p>
          <a:p>
            <a:pPr marL="342900" indent="-342900">
              <a:buFontTx/>
              <a:buAutoNum type="arabicPeriod"/>
            </a:pPr>
            <a:r>
              <a:rPr lang="en-US" sz="900">
                <a:solidFill>
                  <a:srgbClr val="0000FF"/>
                </a:solidFill>
              </a:rPr>
              <a:t> Winter Flounder – Southern New England/Middle Atlantic</a:t>
            </a:r>
            <a:endParaRPr lang="en-US" sz="900" baseline="30000">
              <a:solidFill>
                <a:srgbClr val="0000FF"/>
              </a:solidFill>
            </a:endParaRPr>
          </a:p>
          <a:p>
            <a:pPr marL="342900" indent="-342900">
              <a:buFontTx/>
              <a:buAutoNum type="arabicPeriod"/>
            </a:pPr>
            <a:r>
              <a:rPr lang="en-US" sz="900">
                <a:solidFill>
                  <a:srgbClr val="0000FF"/>
                </a:solidFill>
              </a:rPr>
              <a:t>Windowpane - Gulf of Maine / Georges Bank</a:t>
            </a:r>
          </a:p>
          <a:p>
            <a:pPr marL="342900" indent="-342900">
              <a:buFontTx/>
              <a:buAutoNum type="arabicPeriod"/>
            </a:pPr>
            <a:r>
              <a:rPr lang="en-US" sz="900"/>
              <a:t>Windowpane - Southern New England / Mid-Atlantic</a:t>
            </a:r>
          </a:p>
          <a:p>
            <a:pPr marL="342900" indent="-342900">
              <a:buFontTx/>
              <a:buAutoNum type="arabicPeriod"/>
            </a:pPr>
            <a:r>
              <a:rPr lang="en-US" sz="900">
                <a:solidFill>
                  <a:srgbClr val="0000FF"/>
                </a:solidFill>
              </a:rPr>
              <a:t>Witch Flounder - Northwestern Atlantic Coast</a:t>
            </a:r>
          </a:p>
        </p:txBody>
      </p:sp>
      <p:sp>
        <p:nvSpPr>
          <p:cNvPr id="13316" name="Text Box 4"/>
          <p:cNvSpPr txBox="1">
            <a:spLocks noChangeArrowheads="1"/>
          </p:cNvSpPr>
          <p:nvPr/>
        </p:nvSpPr>
        <p:spPr bwMode="auto">
          <a:xfrm>
            <a:off x="762000" y="152400"/>
            <a:ext cx="7958138" cy="400050"/>
          </a:xfrm>
          <a:prstGeom prst="rect">
            <a:avLst/>
          </a:prstGeom>
          <a:noFill/>
          <a:ln w="9525">
            <a:noFill/>
            <a:miter lim="800000"/>
            <a:headEnd/>
            <a:tailEnd/>
          </a:ln>
        </p:spPr>
        <p:txBody>
          <a:bodyPr wrap="none">
            <a:spAutoFit/>
          </a:bodyPr>
          <a:lstStyle/>
          <a:p>
            <a:r>
              <a:rPr lang="en-US" sz="2000" b="1" u="sng">
                <a:solidFill>
                  <a:srgbClr val="CC0000"/>
                </a:solidFill>
              </a:rPr>
              <a:t>Stocks “Subject to Overfishing” (40)</a:t>
            </a:r>
            <a:r>
              <a:rPr lang="en-US" sz="2000" b="1" u="sng"/>
              <a:t> – as of September 30, 2010</a:t>
            </a:r>
          </a:p>
        </p:txBody>
      </p:sp>
      <p:sp>
        <p:nvSpPr>
          <p:cNvPr id="13317" name="Text Box 6"/>
          <p:cNvSpPr txBox="1">
            <a:spLocks noChangeArrowheads="1"/>
          </p:cNvSpPr>
          <p:nvPr/>
        </p:nvSpPr>
        <p:spPr bwMode="auto">
          <a:xfrm>
            <a:off x="6019800" y="4572000"/>
            <a:ext cx="3124200" cy="927100"/>
          </a:xfrm>
          <a:prstGeom prst="rect">
            <a:avLst/>
          </a:prstGeom>
          <a:noFill/>
          <a:ln w="9525">
            <a:noFill/>
            <a:miter lim="800000"/>
            <a:headEnd/>
            <a:tailEnd/>
          </a:ln>
        </p:spPr>
        <p:txBody>
          <a:bodyPr>
            <a:spAutoFit/>
          </a:bodyPr>
          <a:lstStyle/>
          <a:p>
            <a:pPr marL="114300" indent="-114300"/>
            <a:r>
              <a:rPr lang="en-US" sz="1000" u="sng">
                <a:solidFill>
                  <a:srgbClr val="EEC100"/>
                </a:solidFill>
                <a:latin typeface="Arial Black" pitchFamily="34" charset="0"/>
              </a:rPr>
              <a:t>South Atlantic:</a:t>
            </a:r>
          </a:p>
          <a:p>
            <a:pPr marL="114300" indent="-114300">
              <a:buFontTx/>
              <a:buAutoNum type="arabicPeriod"/>
            </a:pPr>
            <a:r>
              <a:rPr lang="en-US" sz="900"/>
              <a:t>Vermilion Snapper	</a:t>
            </a:r>
            <a:r>
              <a:rPr lang="en-US" sz="900">
                <a:solidFill>
                  <a:srgbClr val="0000FF"/>
                </a:solidFill>
              </a:rPr>
              <a:t>2. Red Snapper</a:t>
            </a:r>
          </a:p>
          <a:p>
            <a:pPr marL="114300" indent="-114300"/>
            <a:r>
              <a:rPr lang="en-US" sz="900">
                <a:solidFill>
                  <a:srgbClr val="0000FF"/>
                </a:solidFill>
              </a:rPr>
              <a:t>3. Snowy Grouper	</a:t>
            </a:r>
            <a:r>
              <a:rPr lang="en-US" sz="900"/>
              <a:t>4</a:t>
            </a:r>
            <a:r>
              <a:rPr lang="en-US" sz="900">
                <a:solidFill>
                  <a:srgbClr val="0000FF"/>
                </a:solidFill>
              </a:rPr>
              <a:t>. </a:t>
            </a:r>
            <a:r>
              <a:rPr lang="en-US" sz="900"/>
              <a:t>Tilefish</a:t>
            </a:r>
          </a:p>
          <a:p>
            <a:pPr marL="114300" indent="-114300"/>
            <a:r>
              <a:rPr lang="en-US" sz="900">
                <a:solidFill>
                  <a:srgbClr val="0000FF"/>
                </a:solidFill>
              </a:rPr>
              <a:t>5. Red Grouper</a:t>
            </a:r>
            <a:r>
              <a:rPr lang="en-US" sz="900"/>
              <a:t>		</a:t>
            </a:r>
            <a:r>
              <a:rPr lang="en-US" sz="900">
                <a:solidFill>
                  <a:srgbClr val="0000FF"/>
                </a:solidFill>
              </a:rPr>
              <a:t>6.</a:t>
            </a:r>
            <a:r>
              <a:rPr lang="en-US" sz="900"/>
              <a:t> </a:t>
            </a:r>
            <a:r>
              <a:rPr lang="en-US" sz="900">
                <a:solidFill>
                  <a:srgbClr val="0000FF"/>
                </a:solidFill>
              </a:rPr>
              <a:t>Black Sea Bass</a:t>
            </a:r>
          </a:p>
          <a:p>
            <a:pPr marL="114300" indent="-114300"/>
            <a:r>
              <a:rPr lang="en-US" sz="900"/>
              <a:t>7. Gag		8. Speckled Hind	</a:t>
            </a:r>
          </a:p>
          <a:p>
            <a:pPr marL="114300" indent="-114300"/>
            <a:r>
              <a:rPr lang="en-US" sz="900"/>
              <a:t>9. Warsaw Grouper</a:t>
            </a:r>
            <a:endParaRPr lang="en-US" sz="900" baseline="30000"/>
          </a:p>
        </p:txBody>
      </p:sp>
      <p:sp>
        <p:nvSpPr>
          <p:cNvPr id="13318" name="Text Box 7"/>
          <p:cNvSpPr txBox="1">
            <a:spLocks noChangeArrowheads="1"/>
          </p:cNvSpPr>
          <p:nvPr/>
        </p:nvSpPr>
        <p:spPr bwMode="auto">
          <a:xfrm>
            <a:off x="4495800" y="5105400"/>
            <a:ext cx="1257300" cy="790575"/>
          </a:xfrm>
          <a:prstGeom prst="rect">
            <a:avLst/>
          </a:prstGeom>
          <a:noFill/>
          <a:ln w="9525">
            <a:noFill/>
            <a:miter lim="800000"/>
            <a:headEnd/>
            <a:tailEnd/>
          </a:ln>
        </p:spPr>
        <p:txBody>
          <a:bodyPr wrap="none">
            <a:spAutoFit/>
          </a:bodyPr>
          <a:lstStyle/>
          <a:p>
            <a:pPr marL="114300" indent="-114300"/>
            <a:r>
              <a:rPr lang="en-US" sz="1000" u="sng">
                <a:solidFill>
                  <a:srgbClr val="FF6600"/>
                </a:solidFill>
                <a:latin typeface="Arial Black" pitchFamily="34" charset="0"/>
              </a:rPr>
              <a:t>Gulf of Mexico:</a:t>
            </a:r>
          </a:p>
          <a:p>
            <a:pPr marL="114300" indent="-114300">
              <a:buFontTx/>
              <a:buAutoNum type="arabicPeriod"/>
            </a:pPr>
            <a:r>
              <a:rPr lang="en-US" sz="900">
                <a:solidFill>
                  <a:srgbClr val="0000FF"/>
                </a:solidFill>
              </a:rPr>
              <a:t>Red Snapper</a:t>
            </a:r>
          </a:p>
          <a:p>
            <a:pPr marL="114300" indent="-114300">
              <a:buFontTx/>
              <a:buAutoNum type="arabicPeriod"/>
            </a:pPr>
            <a:r>
              <a:rPr lang="en-US" sz="900">
                <a:solidFill>
                  <a:srgbClr val="0000FF"/>
                </a:solidFill>
              </a:rPr>
              <a:t>Greater Amberjack</a:t>
            </a:r>
          </a:p>
          <a:p>
            <a:pPr marL="114300" indent="-114300">
              <a:buFontTx/>
              <a:buAutoNum type="arabicPeriod"/>
            </a:pPr>
            <a:r>
              <a:rPr lang="en-US" sz="900">
                <a:solidFill>
                  <a:srgbClr val="0000FF"/>
                </a:solidFill>
              </a:rPr>
              <a:t>Gag</a:t>
            </a:r>
          </a:p>
          <a:p>
            <a:pPr marL="114300" indent="-114300">
              <a:buFontTx/>
              <a:buAutoNum type="arabicPeriod"/>
            </a:pPr>
            <a:r>
              <a:rPr lang="en-US" sz="900">
                <a:solidFill>
                  <a:srgbClr val="0000FF"/>
                </a:solidFill>
              </a:rPr>
              <a:t>Gray Triggerfish</a:t>
            </a:r>
          </a:p>
        </p:txBody>
      </p:sp>
      <p:sp>
        <p:nvSpPr>
          <p:cNvPr id="13319" name="Text Box 8"/>
          <p:cNvSpPr txBox="1">
            <a:spLocks noChangeArrowheads="1"/>
          </p:cNvSpPr>
          <p:nvPr/>
        </p:nvSpPr>
        <p:spPr bwMode="auto">
          <a:xfrm>
            <a:off x="7162800" y="5638800"/>
            <a:ext cx="1092200" cy="927100"/>
          </a:xfrm>
          <a:prstGeom prst="rect">
            <a:avLst/>
          </a:prstGeom>
          <a:noFill/>
          <a:ln w="9525">
            <a:noFill/>
            <a:miter lim="800000"/>
            <a:headEnd/>
            <a:tailEnd/>
          </a:ln>
        </p:spPr>
        <p:txBody>
          <a:bodyPr wrap="none">
            <a:spAutoFit/>
          </a:bodyPr>
          <a:lstStyle/>
          <a:p>
            <a:pPr marL="114300" indent="-114300"/>
            <a:r>
              <a:rPr lang="en-US" sz="1000" u="sng">
                <a:solidFill>
                  <a:srgbClr val="CC0099"/>
                </a:solidFill>
                <a:latin typeface="Arial Black" pitchFamily="34" charset="0"/>
              </a:rPr>
              <a:t>Caribbean:</a:t>
            </a:r>
          </a:p>
          <a:p>
            <a:pPr marL="114300" indent="-114300">
              <a:buFontTx/>
              <a:buAutoNum type="arabicPeriod"/>
            </a:pPr>
            <a:r>
              <a:rPr lang="en-US" sz="900"/>
              <a:t> Snapper Unit 1</a:t>
            </a:r>
          </a:p>
          <a:p>
            <a:pPr marL="114300" indent="-114300">
              <a:buFontTx/>
              <a:buAutoNum type="arabicPeriod"/>
            </a:pPr>
            <a:r>
              <a:rPr lang="en-US" sz="900">
                <a:solidFill>
                  <a:srgbClr val="0000FF"/>
                </a:solidFill>
              </a:rPr>
              <a:t> Grouper Unit 1</a:t>
            </a:r>
          </a:p>
          <a:p>
            <a:pPr marL="114300" indent="-114300">
              <a:buFontTx/>
              <a:buAutoNum type="arabicPeriod"/>
            </a:pPr>
            <a:r>
              <a:rPr lang="en-US" sz="900">
                <a:solidFill>
                  <a:srgbClr val="0000FF"/>
                </a:solidFill>
              </a:rPr>
              <a:t> Grouper Unit 4</a:t>
            </a:r>
          </a:p>
          <a:p>
            <a:pPr marL="114300" indent="-114300">
              <a:buFontTx/>
              <a:buAutoNum type="arabicPeriod"/>
            </a:pPr>
            <a:r>
              <a:rPr lang="en-US" sz="900">
                <a:solidFill>
                  <a:srgbClr val="0000FF"/>
                </a:solidFill>
              </a:rPr>
              <a:t> Queen Conch</a:t>
            </a:r>
          </a:p>
          <a:p>
            <a:pPr marL="114300" indent="-114300">
              <a:buFontTx/>
              <a:buAutoNum type="arabicPeriod"/>
            </a:pPr>
            <a:r>
              <a:rPr lang="en-US" sz="900"/>
              <a:t>Parrotfishes</a:t>
            </a:r>
            <a:r>
              <a:rPr lang="en-US" sz="900" baseline="30000"/>
              <a:t>1</a:t>
            </a:r>
          </a:p>
        </p:txBody>
      </p:sp>
      <p:sp>
        <p:nvSpPr>
          <p:cNvPr id="13320" name="Text Box 9"/>
          <p:cNvSpPr txBox="1">
            <a:spLocks noChangeArrowheads="1"/>
          </p:cNvSpPr>
          <p:nvPr/>
        </p:nvSpPr>
        <p:spPr bwMode="auto">
          <a:xfrm>
            <a:off x="0" y="2727325"/>
            <a:ext cx="2152650" cy="396875"/>
          </a:xfrm>
          <a:prstGeom prst="rect">
            <a:avLst/>
          </a:prstGeom>
          <a:noFill/>
          <a:ln w="9525">
            <a:noFill/>
            <a:miter lim="800000"/>
            <a:headEnd/>
            <a:tailEnd/>
          </a:ln>
        </p:spPr>
        <p:txBody>
          <a:bodyPr wrap="none">
            <a:spAutoFit/>
          </a:bodyPr>
          <a:lstStyle/>
          <a:p>
            <a:pPr marL="114300" indent="-114300"/>
            <a:r>
              <a:rPr lang="en-US" sz="1000" u="sng">
                <a:solidFill>
                  <a:srgbClr val="006600"/>
                </a:solidFill>
                <a:latin typeface="Arial Black" pitchFamily="34" charset="0"/>
              </a:rPr>
              <a:t>Pacific:</a:t>
            </a:r>
            <a:endParaRPr lang="en-US" sz="1000"/>
          </a:p>
          <a:p>
            <a:pPr marL="114300" indent="-114300">
              <a:buFontTx/>
              <a:buAutoNum type="arabicPeriod"/>
            </a:pPr>
            <a:r>
              <a:rPr lang="en-US" sz="1000"/>
              <a:t>Yellowfin Tuna – Eastern Pacific</a:t>
            </a:r>
            <a:r>
              <a:rPr lang="en-US" sz="900" baseline="30000"/>
              <a:t>2</a:t>
            </a:r>
          </a:p>
        </p:txBody>
      </p:sp>
      <p:sp>
        <p:nvSpPr>
          <p:cNvPr id="13321" name="Text Box 10"/>
          <p:cNvSpPr txBox="1">
            <a:spLocks noChangeArrowheads="1"/>
          </p:cNvSpPr>
          <p:nvPr/>
        </p:nvSpPr>
        <p:spPr bwMode="auto">
          <a:xfrm>
            <a:off x="6781800" y="2667000"/>
            <a:ext cx="1776413" cy="1625600"/>
          </a:xfrm>
          <a:prstGeom prst="rect">
            <a:avLst/>
          </a:prstGeom>
          <a:noFill/>
          <a:ln w="9525">
            <a:noFill/>
            <a:miter lim="800000"/>
            <a:headEnd/>
            <a:tailEnd/>
          </a:ln>
        </p:spPr>
        <p:txBody>
          <a:bodyPr wrap="none">
            <a:spAutoFit/>
          </a:bodyPr>
          <a:lstStyle/>
          <a:p>
            <a:pPr marL="114300" indent="-114300"/>
            <a:r>
              <a:rPr lang="en-US" sz="1000" u="sng">
                <a:latin typeface="Arial Black" pitchFamily="34" charset="0"/>
              </a:rPr>
              <a:t>Highly Migratory </a:t>
            </a:r>
          </a:p>
          <a:p>
            <a:pPr marL="114300" indent="-114300"/>
            <a:r>
              <a:rPr lang="en-US" sz="1000" u="sng">
                <a:latin typeface="Arial Black" pitchFamily="34" charset="0"/>
              </a:rPr>
              <a:t>Species:</a:t>
            </a:r>
          </a:p>
          <a:p>
            <a:pPr marL="114300" indent="-114300">
              <a:buFontTx/>
              <a:buAutoNum type="arabicPeriod"/>
            </a:pPr>
            <a:r>
              <a:rPr lang="en-US" sz="900">
                <a:solidFill>
                  <a:srgbClr val="0000FF"/>
                </a:solidFill>
              </a:rPr>
              <a:t>Blue Marlin – Atlantic</a:t>
            </a:r>
            <a:r>
              <a:rPr lang="en-US" sz="900" baseline="30000">
                <a:solidFill>
                  <a:srgbClr val="0000FF"/>
                </a:solidFill>
              </a:rPr>
              <a:t>2</a:t>
            </a:r>
            <a:endParaRPr lang="en-US" sz="900">
              <a:solidFill>
                <a:srgbClr val="0000FF"/>
              </a:solidFill>
            </a:endParaRPr>
          </a:p>
          <a:p>
            <a:pPr marL="114300" indent="-114300">
              <a:buFontTx/>
              <a:buAutoNum type="arabicPeriod"/>
            </a:pPr>
            <a:r>
              <a:rPr lang="en-US" sz="900">
                <a:solidFill>
                  <a:srgbClr val="0000FF"/>
                </a:solidFill>
              </a:rPr>
              <a:t>White Marlin – Atlantic</a:t>
            </a:r>
            <a:r>
              <a:rPr lang="en-US" sz="900" baseline="30000">
                <a:solidFill>
                  <a:srgbClr val="0000FF"/>
                </a:solidFill>
              </a:rPr>
              <a:t>2</a:t>
            </a:r>
            <a:endParaRPr lang="en-US" sz="900">
              <a:solidFill>
                <a:srgbClr val="0000FF"/>
              </a:solidFill>
            </a:endParaRPr>
          </a:p>
          <a:p>
            <a:pPr marL="114300" indent="-114300">
              <a:buFontTx/>
              <a:buAutoNum type="arabicPeriod"/>
            </a:pPr>
            <a:r>
              <a:rPr lang="en-US" sz="900"/>
              <a:t>Sailfish – West Atlantic</a:t>
            </a:r>
            <a:r>
              <a:rPr lang="en-US" sz="900" baseline="30000"/>
              <a:t>2</a:t>
            </a:r>
            <a:endParaRPr lang="en-US" sz="900"/>
          </a:p>
          <a:p>
            <a:pPr marL="114300" indent="-114300">
              <a:buFontTx/>
              <a:buAutoNum type="arabicPeriod"/>
            </a:pPr>
            <a:r>
              <a:rPr lang="en-US" sz="900">
                <a:solidFill>
                  <a:srgbClr val="0000FF"/>
                </a:solidFill>
              </a:rPr>
              <a:t>Albacore – North Atlantic</a:t>
            </a:r>
            <a:r>
              <a:rPr lang="en-US" sz="900" baseline="30000">
                <a:solidFill>
                  <a:srgbClr val="0000FF"/>
                </a:solidFill>
              </a:rPr>
              <a:t>2</a:t>
            </a:r>
            <a:endParaRPr lang="en-US" sz="900">
              <a:solidFill>
                <a:srgbClr val="0000FF"/>
              </a:solidFill>
            </a:endParaRPr>
          </a:p>
          <a:p>
            <a:pPr marL="114300" indent="-114300">
              <a:buFontTx/>
              <a:buAutoNum type="arabicPeriod"/>
            </a:pPr>
            <a:r>
              <a:rPr lang="en-US" sz="900">
                <a:solidFill>
                  <a:srgbClr val="0000FF"/>
                </a:solidFill>
              </a:rPr>
              <a:t>Bluefin Tuna – West Atlantic</a:t>
            </a:r>
            <a:r>
              <a:rPr lang="en-US" sz="900" baseline="30000">
                <a:solidFill>
                  <a:srgbClr val="0000FF"/>
                </a:solidFill>
              </a:rPr>
              <a:t>2</a:t>
            </a:r>
            <a:endParaRPr lang="en-US" sz="900">
              <a:solidFill>
                <a:srgbClr val="0000FF"/>
              </a:solidFill>
            </a:endParaRPr>
          </a:p>
          <a:p>
            <a:pPr marL="114300" indent="-114300">
              <a:buFontTx/>
              <a:buAutoNum type="arabicPeriod"/>
            </a:pPr>
            <a:r>
              <a:rPr lang="en-US" sz="900">
                <a:solidFill>
                  <a:srgbClr val="0000FF"/>
                </a:solidFill>
              </a:rPr>
              <a:t>Sandbar Shark</a:t>
            </a:r>
            <a:endParaRPr lang="en-US" sz="900"/>
          </a:p>
          <a:p>
            <a:pPr marL="114300" indent="-114300">
              <a:buFontTx/>
              <a:buAutoNum type="arabicPeriod"/>
            </a:pPr>
            <a:r>
              <a:rPr lang="en-US" sz="900">
                <a:solidFill>
                  <a:srgbClr val="0000FF"/>
                </a:solidFill>
              </a:rPr>
              <a:t>Dusky Shark</a:t>
            </a:r>
          </a:p>
          <a:p>
            <a:pPr marL="114300" indent="-114300">
              <a:buFontTx/>
              <a:buAutoNum type="arabicPeriod"/>
            </a:pPr>
            <a:r>
              <a:rPr lang="en-US" sz="900">
                <a:solidFill>
                  <a:srgbClr val="0000FF"/>
                </a:solidFill>
              </a:rPr>
              <a:t>Blacknose Shark</a:t>
            </a:r>
          </a:p>
          <a:p>
            <a:pPr marL="114300" indent="-114300">
              <a:buFontTx/>
              <a:buAutoNum type="arabicPeriod"/>
            </a:pPr>
            <a:r>
              <a:rPr lang="en-US" sz="900"/>
              <a:t>Shortfin Mako - Atlantic</a:t>
            </a:r>
          </a:p>
        </p:txBody>
      </p:sp>
      <p:sp>
        <p:nvSpPr>
          <p:cNvPr id="13322" name="Text Box 11"/>
          <p:cNvSpPr txBox="1">
            <a:spLocks noChangeArrowheads="1"/>
          </p:cNvSpPr>
          <p:nvPr/>
        </p:nvSpPr>
        <p:spPr bwMode="auto">
          <a:xfrm>
            <a:off x="2781300" y="5961063"/>
            <a:ext cx="3581400" cy="623887"/>
          </a:xfrm>
          <a:prstGeom prst="rect">
            <a:avLst/>
          </a:prstGeom>
          <a:noFill/>
          <a:ln w="9525">
            <a:noFill/>
            <a:miter lim="800000"/>
            <a:headEnd/>
            <a:tailEnd/>
          </a:ln>
        </p:spPr>
        <p:txBody>
          <a:bodyPr>
            <a:spAutoFit/>
          </a:bodyPr>
          <a:lstStyle/>
          <a:p>
            <a:r>
              <a:rPr lang="en-US" sz="800">
                <a:solidFill>
                  <a:srgbClr val="FF3300"/>
                </a:solidFill>
              </a:rPr>
              <a:t>1. </a:t>
            </a:r>
            <a:r>
              <a:rPr lang="en-US" sz="900">
                <a:solidFill>
                  <a:srgbClr val="FF3300"/>
                </a:solidFill>
              </a:rPr>
              <a:t>Indicates non-FSSI stock</a:t>
            </a:r>
          </a:p>
          <a:p>
            <a:r>
              <a:rPr lang="en-US" sz="900">
                <a:solidFill>
                  <a:srgbClr val="FF3300"/>
                </a:solidFill>
              </a:rPr>
              <a:t>2. Stock is fished by U.S. and International fleets.</a:t>
            </a:r>
          </a:p>
          <a:p>
            <a:endParaRPr lang="en-US" sz="900">
              <a:solidFill>
                <a:srgbClr val="FF3300"/>
              </a:solidFill>
            </a:endParaRPr>
          </a:p>
          <a:p>
            <a:r>
              <a:rPr lang="en-US" sz="800">
                <a:solidFill>
                  <a:srgbClr val="0000FF"/>
                </a:solidFill>
              </a:rPr>
              <a:t>Blue = Also Overfished</a:t>
            </a:r>
          </a:p>
        </p:txBody>
      </p:sp>
      <p:sp>
        <p:nvSpPr>
          <p:cNvPr id="13323" name="Text Box 12"/>
          <p:cNvSpPr txBox="1">
            <a:spLocks noChangeArrowheads="1"/>
          </p:cNvSpPr>
          <p:nvPr/>
        </p:nvSpPr>
        <p:spPr bwMode="auto">
          <a:xfrm>
            <a:off x="228600" y="3962400"/>
            <a:ext cx="2071688" cy="523875"/>
          </a:xfrm>
          <a:prstGeom prst="rect">
            <a:avLst/>
          </a:prstGeom>
          <a:noFill/>
          <a:ln w="9525">
            <a:noFill/>
            <a:miter lim="800000"/>
            <a:headEnd/>
            <a:tailEnd/>
          </a:ln>
        </p:spPr>
        <p:txBody>
          <a:bodyPr wrap="none">
            <a:spAutoFit/>
          </a:bodyPr>
          <a:lstStyle/>
          <a:p>
            <a:pPr marL="114300" indent="-114300"/>
            <a:r>
              <a:rPr lang="en-US" sz="1000" u="sng">
                <a:solidFill>
                  <a:srgbClr val="006600"/>
                </a:solidFill>
                <a:latin typeface="Arial Black" pitchFamily="34" charset="0"/>
              </a:rPr>
              <a:t>Pacific</a:t>
            </a:r>
            <a:r>
              <a:rPr lang="en-US" sz="1000" b="1" u="sng"/>
              <a:t> and </a:t>
            </a:r>
            <a:r>
              <a:rPr lang="en-US" sz="1000" u="sng">
                <a:solidFill>
                  <a:srgbClr val="CC0000"/>
                </a:solidFill>
                <a:latin typeface="Arial Black" pitchFamily="34" charset="0"/>
              </a:rPr>
              <a:t>Western Pacific</a:t>
            </a:r>
          </a:p>
          <a:p>
            <a:pPr marL="114300" indent="-114300">
              <a:buFontTx/>
              <a:buAutoNum type="arabicPeriod"/>
            </a:pPr>
            <a:r>
              <a:rPr lang="en-US" sz="900"/>
              <a:t>Bigeye Tuna – Pacific</a:t>
            </a:r>
            <a:r>
              <a:rPr lang="en-US" sz="900" baseline="30000"/>
              <a:t>2</a:t>
            </a:r>
          </a:p>
          <a:p>
            <a:pPr marL="114300" indent="-114300">
              <a:buFontTx/>
              <a:buAutoNum type="arabicPeriod"/>
            </a:pPr>
            <a:r>
              <a:rPr lang="en-US" sz="900"/>
              <a:t>Pacific bluefin tuna – Pacific</a:t>
            </a:r>
            <a:r>
              <a:rPr lang="en-US" sz="900" baseline="30000"/>
              <a:t>2 </a:t>
            </a:r>
            <a:r>
              <a:rPr lang="en-US" sz="900" b="1"/>
              <a:t>	</a:t>
            </a:r>
          </a:p>
        </p:txBody>
      </p:sp>
      <p:pic>
        <p:nvPicPr>
          <p:cNvPr id="13324" name="Picture 13" descr="logo-noaa"/>
          <p:cNvPicPr>
            <a:picLocks noChangeAspect="1" noChangeArrowheads="1"/>
          </p:cNvPicPr>
          <p:nvPr/>
        </p:nvPicPr>
        <p:blipFill>
          <a:blip r:embed="rId4" cstate="print"/>
          <a:srcRect/>
          <a:stretch>
            <a:fillRect/>
          </a:stretch>
        </p:blipFill>
        <p:spPr bwMode="auto">
          <a:xfrm>
            <a:off x="228600" y="6172200"/>
            <a:ext cx="449263" cy="457200"/>
          </a:xfrm>
          <a:prstGeom prst="rect">
            <a:avLst/>
          </a:prstGeom>
          <a:noFill/>
          <a:ln w="9525">
            <a:noFill/>
            <a:miter lim="800000"/>
            <a:headEnd/>
            <a:tailEnd/>
          </a:ln>
        </p:spPr>
      </p:pic>
      <p:sp>
        <p:nvSpPr>
          <p:cNvPr id="13325" name="Text Box 14"/>
          <p:cNvSpPr txBox="1">
            <a:spLocks noChangeArrowheads="1"/>
          </p:cNvSpPr>
          <p:nvPr/>
        </p:nvSpPr>
        <p:spPr bwMode="auto">
          <a:xfrm>
            <a:off x="685800" y="6096000"/>
            <a:ext cx="1905000" cy="598488"/>
          </a:xfrm>
          <a:prstGeom prst="rect">
            <a:avLst/>
          </a:prstGeom>
          <a:noFill/>
          <a:ln w="9525">
            <a:noFill/>
            <a:miter lim="800000"/>
            <a:headEnd/>
            <a:tailEnd/>
          </a:ln>
        </p:spPr>
        <p:txBody>
          <a:bodyPr>
            <a:spAutoFit/>
          </a:bodyPr>
          <a:lstStyle/>
          <a:p>
            <a:pPr algn="ctr">
              <a:spcBef>
                <a:spcPct val="50000"/>
              </a:spcBef>
            </a:pPr>
            <a:r>
              <a:rPr lang="en-US" sz="600">
                <a:cs typeface="Times New Roman" pitchFamily="18" charset="0"/>
              </a:rPr>
              <a:t>U.S. Department of Commerce</a:t>
            </a:r>
          </a:p>
          <a:p>
            <a:pPr algn="ctr">
              <a:spcBef>
                <a:spcPct val="50000"/>
              </a:spcBef>
            </a:pPr>
            <a:r>
              <a:rPr lang="en-US" sz="600">
                <a:cs typeface="Times New Roman" pitchFamily="18" charset="0"/>
              </a:rPr>
              <a:t>National Oceanic and Atmospheric Administration</a:t>
            </a:r>
          </a:p>
          <a:p>
            <a:pPr algn="ctr">
              <a:spcBef>
                <a:spcPct val="50000"/>
              </a:spcBef>
            </a:pPr>
            <a:r>
              <a:rPr lang="en-US" sz="600">
                <a:cs typeface="Times New Roman" pitchFamily="18" charset="0"/>
              </a:rPr>
              <a:t>National Marine Fisheries Service</a:t>
            </a:r>
          </a:p>
          <a:p>
            <a:pPr algn="ctr">
              <a:spcBef>
                <a:spcPct val="50000"/>
              </a:spcBef>
            </a:pPr>
            <a:r>
              <a:rPr lang="en-US" sz="600">
                <a:cs typeface="Times New Roman" pitchFamily="18" charset="0"/>
              </a:rPr>
              <a:t>Office of Sustainable Fisheries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14600" y="1143000"/>
            <a:ext cx="6096000" cy="990600"/>
          </a:xfrm>
        </p:spPr>
        <p:txBody>
          <a:bodyPr/>
          <a:lstStyle/>
          <a:p>
            <a:pPr eaLnBrk="1" hangingPunct="1"/>
            <a:r>
              <a:rPr lang="en-US" sz="2800" dirty="0" smtClean="0"/>
              <a:t>Rebuilding Overfished Stocks</a:t>
            </a:r>
          </a:p>
        </p:txBody>
      </p:sp>
      <p:sp>
        <p:nvSpPr>
          <p:cNvPr id="14339" name="Rectangle 3"/>
          <p:cNvSpPr>
            <a:spLocks noGrp="1" noChangeArrowheads="1"/>
          </p:cNvSpPr>
          <p:nvPr>
            <p:ph type="body" idx="1"/>
          </p:nvPr>
        </p:nvSpPr>
        <p:spPr/>
        <p:txBody>
          <a:bodyPr/>
          <a:lstStyle/>
          <a:p>
            <a:pPr eaLnBrk="1" hangingPunct="1">
              <a:buFont typeface="Arial" pitchFamily="34" charset="0"/>
              <a:buChar char="•"/>
            </a:pPr>
            <a:r>
              <a:rPr lang="en-US" sz="2200" dirty="0" smtClean="0"/>
              <a:t>For a fishery determined to be overfished, Councils must:</a:t>
            </a:r>
          </a:p>
          <a:p>
            <a:pPr eaLnBrk="1" hangingPunct="1"/>
            <a:endParaRPr lang="en-US" sz="2200" dirty="0" smtClean="0"/>
          </a:p>
          <a:p>
            <a:pPr lvl="1" eaLnBrk="1" hangingPunct="1">
              <a:buFont typeface="Arial" pitchFamily="34" charset="0"/>
              <a:buChar char="–"/>
            </a:pPr>
            <a:r>
              <a:rPr lang="en-US" sz="2000" dirty="0" smtClean="0"/>
              <a:t>Develop and implement measures within 2 years that begin rebuilding</a:t>
            </a:r>
          </a:p>
          <a:p>
            <a:pPr lvl="1" eaLnBrk="1" hangingPunct="1">
              <a:buNone/>
            </a:pPr>
            <a:endParaRPr lang="en-US" sz="2000" dirty="0" smtClean="0"/>
          </a:p>
          <a:p>
            <a:pPr lvl="1" eaLnBrk="1" hangingPunct="1">
              <a:buFont typeface="Arial" pitchFamily="34" charset="0"/>
              <a:buChar char="–"/>
            </a:pPr>
            <a:r>
              <a:rPr lang="en-US" sz="2000" dirty="0" smtClean="0"/>
              <a:t>Set a rebuilding time that is</a:t>
            </a:r>
          </a:p>
          <a:p>
            <a:pPr lvl="2" eaLnBrk="1" hangingPunct="1"/>
            <a:r>
              <a:rPr lang="en-US" dirty="0" smtClean="0"/>
              <a:t> as short as possible taking into account several factors</a:t>
            </a:r>
          </a:p>
          <a:p>
            <a:pPr lvl="2" eaLnBrk="1" hangingPunct="1"/>
            <a:r>
              <a:rPr lang="en-US" dirty="0" smtClean="0"/>
              <a:t> does not exceed 10 years, except where biology, environmental conditions, or international agreements dictate otherwise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RFMCs Map BordersTransparent copy"/>
          <p:cNvPicPr>
            <a:picLocks noChangeAspect="1" noChangeArrowheads="1"/>
          </p:cNvPicPr>
          <p:nvPr/>
        </p:nvPicPr>
        <p:blipFill>
          <a:blip r:embed="rId3" cstate="print"/>
          <a:srcRect/>
          <a:stretch>
            <a:fillRect/>
          </a:stretch>
        </p:blipFill>
        <p:spPr bwMode="auto">
          <a:xfrm>
            <a:off x="0" y="619125"/>
            <a:ext cx="8610600" cy="5619750"/>
          </a:xfrm>
          <a:prstGeom prst="rect">
            <a:avLst/>
          </a:prstGeom>
          <a:noFill/>
          <a:ln w="9525">
            <a:noFill/>
            <a:miter lim="800000"/>
            <a:headEnd/>
            <a:tailEnd/>
          </a:ln>
        </p:spPr>
      </p:pic>
      <p:sp>
        <p:nvSpPr>
          <p:cNvPr id="15363" name="Text Box 5"/>
          <p:cNvSpPr txBox="1">
            <a:spLocks noChangeArrowheads="1"/>
          </p:cNvSpPr>
          <p:nvPr/>
        </p:nvSpPr>
        <p:spPr bwMode="auto">
          <a:xfrm>
            <a:off x="5029200" y="457200"/>
            <a:ext cx="3929063" cy="2185988"/>
          </a:xfrm>
          <a:prstGeom prst="rect">
            <a:avLst/>
          </a:prstGeom>
          <a:noFill/>
          <a:ln w="9525">
            <a:noFill/>
            <a:miter lim="800000"/>
            <a:headEnd/>
            <a:tailEnd/>
          </a:ln>
        </p:spPr>
        <p:txBody>
          <a:bodyPr wrap="none">
            <a:spAutoFit/>
          </a:bodyPr>
          <a:lstStyle/>
          <a:p>
            <a:pPr marL="342900" indent="-342900"/>
            <a:r>
              <a:rPr lang="en-US" sz="1000" u="sng">
                <a:solidFill>
                  <a:srgbClr val="6600CC"/>
                </a:solidFill>
                <a:latin typeface="Arial Black" pitchFamily="34" charset="0"/>
              </a:rPr>
              <a:t>New England:</a:t>
            </a:r>
            <a:endParaRPr lang="en-US" sz="900"/>
          </a:p>
          <a:p>
            <a:pPr marL="342900" indent="-342900">
              <a:buFontTx/>
              <a:buAutoNum type="arabicPeriod"/>
            </a:pPr>
            <a:r>
              <a:rPr lang="en-US" sz="900"/>
              <a:t>Atlantic Cod – Georges Bank</a:t>
            </a:r>
          </a:p>
          <a:p>
            <a:pPr marL="342900" indent="-342900">
              <a:buFontTx/>
              <a:buAutoNum type="arabicPeriod"/>
            </a:pPr>
            <a:r>
              <a:rPr lang="en-US" sz="900"/>
              <a:t>Yellowtail Flounder – Georges Bank</a:t>
            </a:r>
          </a:p>
          <a:p>
            <a:pPr marL="342900" indent="-342900">
              <a:buFontTx/>
              <a:buAutoNum type="arabicPeriod"/>
            </a:pPr>
            <a:r>
              <a:rPr lang="en-US" sz="900"/>
              <a:t>Yellowtail Flounder – Southern New England/Middle Atlantic</a:t>
            </a:r>
          </a:p>
          <a:p>
            <a:pPr marL="342900" indent="-342900">
              <a:buFontTx/>
              <a:buAutoNum type="arabicPeriod"/>
            </a:pPr>
            <a:r>
              <a:rPr lang="en-US" sz="900"/>
              <a:t>Yellowtail Flounder – Cape Cod/Gulf of Maine</a:t>
            </a:r>
          </a:p>
          <a:p>
            <a:pPr marL="342900" indent="-342900">
              <a:buFontTx/>
              <a:buAutoNum type="arabicPeriod"/>
            </a:pPr>
            <a:r>
              <a:rPr lang="en-US" sz="900"/>
              <a:t>White Hake</a:t>
            </a:r>
          </a:p>
          <a:p>
            <a:pPr marL="342900" indent="-342900">
              <a:buFontTx/>
              <a:buAutoNum type="arabicPeriod"/>
            </a:pPr>
            <a:r>
              <a:rPr lang="en-US" sz="900"/>
              <a:t>Winter Flounder - Southern New England / Mid-Atlantic</a:t>
            </a:r>
          </a:p>
          <a:p>
            <a:pPr marL="342900" indent="-342900">
              <a:buFontTx/>
              <a:buAutoNum type="arabicPeriod"/>
            </a:pPr>
            <a:r>
              <a:rPr lang="en-US" sz="900"/>
              <a:t>Ocean Pout</a:t>
            </a:r>
          </a:p>
          <a:p>
            <a:pPr marL="342900" indent="-342900">
              <a:buFontTx/>
              <a:buAutoNum type="arabicPeriod"/>
            </a:pPr>
            <a:r>
              <a:rPr lang="en-US" sz="900"/>
              <a:t>Atlantic Halibut		</a:t>
            </a:r>
          </a:p>
          <a:p>
            <a:pPr marL="342900" indent="-342900">
              <a:buFontTx/>
              <a:buAutoNum type="arabicPeriod" startAt="9"/>
            </a:pPr>
            <a:r>
              <a:rPr lang="en-US" sz="900"/>
              <a:t>Windowpane - Gulf of Maine / Georges Bank</a:t>
            </a:r>
          </a:p>
          <a:p>
            <a:pPr marL="342900" indent="-342900">
              <a:buFontTx/>
              <a:buAutoNum type="arabicPeriod" startAt="9"/>
            </a:pPr>
            <a:r>
              <a:rPr lang="en-US" sz="900"/>
              <a:t>Winter flounder - Georges Bank</a:t>
            </a:r>
          </a:p>
          <a:p>
            <a:pPr marL="342900" indent="-342900">
              <a:buFontTx/>
              <a:buAutoNum type="arabicPeriod" startAt="9"/>
            </a:pPr>
            <a:r>
              <a:rPr lang="en-US" sz="900"/>
              <a:t>Witch flounder - Northwestern Atlantic Coast</a:t>
            </a:r>
          </a:p>
          <a:p>
            <a:pPr marL="342900" indent="-342900">
              <a:buFontTx/>
              <a:buAutoNum type="arabicPeriod" startAt="9"/>
            </a:pPr>
            <a:r>
              <a:rPr lang="en-US" sz="900"/>
              <a:t>Smooth Skate	14.  Thorny Skate</a:t>
            </a:r>
          </a:p>
          <a:p>
            <a:pPr marL="342900" indent="-342900"/>
            <a:r>
              <a:rPr lang="en-US" sz="900"/>
              <a:t>13.      Atlantic Salmon</a:t>
            </a:r>
            <a:r>
              <a:rPr lang="en-US" sz="900" baseline="30000"/>
              <a:t>1	</a:t>
            </a:r>
            <a:r>
              <a:rPr lang="en-US" sz="900"/>
              <a:t>15.  Atlantic Wolffish - Gulf of Maine /</a:t>
            </a:r>
          </a:p>
          <a:p>
            <a:pPr marL="342900" indent="-342900"/>
            <a:r>
              <a:rPr lang="en-US" sz="900"/>
              <a:t>				Georges Bank</a:t>
            </a:r>
            <a:r>
              <a:rPr lang="en-US" sz="900" baseline="30000"/>
              <a:t>1</a:t>
            </a:r>
            <a:endParaRPr lang="en-US" sz="900"/>
          </a:p>
        </p:txBody>
      </p:sp>
      <p:sp>
        <p:nvSpPr>
          <p:cNvPr id="15364" name="Text Box 6"/>
          <p:cNvSpPr txBox="1">
            <a:spLocks noChangeArrowheads="1"/>
          </p:cNvSpPr>
          <p:nvPr/>
        </p:nvSpPr>
        <p:spPr bwMode="auto">
          <a:xfrm>
            <a:off x="0" y="76200"/>
            <a:ext cx="9144000" cy="396875"/>
          </a:xfrm>
          <a:prstGeom prst="rect">
            <a:avLst/>
          </a:prstGeom>
          <a:noFill/>
          <a:ln w="9525">
            <a:noFill/>
            <a:miter lim="800000"/>
            <a:headEnd/>
            <a:tailEnd/>
          </a:ln>
        </p:spPr>
        <p:txBody>
          <a:bodyPr>
            <a:spAutoFit/>
          </a:bodyPr>
          <a:lstStyle/>
          <a:p>
            <a:pPr algn="ctr"/>
            <a:r>
              <a:rPr lang="en-US" sz="2000" b="1" u="sng">
                <a:solidFill>
                  <a:srgbClr val="0000FF"/>
                </a:solidFill>
              </a:rPr>
              <a:t>Overfished Stocks</a:t>
            </a:r>
            <a:r>
              <a:rPr lang="en-US" sz="2000" b="1" u="sng"/>
              <a:t> </a:t>
            </a:r>
            <a:r>
              <a:rPr lang="en-US" sz="2000" b="1" u="sng">
                <a:solidFill>
                  <a:srgbClr val="0000FF"/>
                </a:solidFill>
              </a:rPr>
              <a:t>(47)</a:t>
            </a:r>
            <a:r>
              <a:rPr lang="en-US" sz="2000" b="1" u="sng"/>
              <a:t> – as of September 30, 2010</a:t>
            </a:r>
            <a:endParaRPr lang="en-US" sz="2000"/>
          </a:p>
        </p:txBody>
      </p:sp>
      <p:sp>
        <p:nvSpPr>
          <p:cNvPr id="15365" name="Text Box 8"/>
          <p:cNvSpPr txBox="1">
            <a:spLocks noChangeArrowheads="1"/>
          </p:cNvSpPr>
          <p:nvPr/>
        </p:nvSpPr>
        <p:spPr bwMode="auto">
          <a:xfrm>
            <a:off x="6248400" y="3886200"/>
            <a:ext cx="1263650" cy="381000"/>
          </a:xfrm>
          <a:prstGeom prst="rect">
            <a:avLst/>
          </a:prstGeom>
          <a:noFill/>
          <a:ln w="9525">
            <a:noFill/>
            <a:miter lim="800000"/>
            <a:headEnd/>
            <a:tailEnd/>
          </a:ln>
        </p:spPr>
        <p:txBody>
          <a:bodyPr wrap="none">
            <a:spAutoFit/>
          </a:bodyPr>
          <a:lstStyle/>
          <a:p>
            <a:pPr marL="114300" indent="-114300"/>
            <a:r>
              <a:rPr lang="en-US" sz="1000" u="sng">
                <a:solidFill>
                  <a:srgbClr val="0099FF"/>
                </a:solidFill>
                <a:latin typeface="Arial Black" pitchFamily="34" charset="0"/>
              </a:rPr>
              <a:t>Mid-Atlantic:</a:t>
            </a:r>
            <a:endParaRPr lang="en-US" sz="900"/>
          </a:p>
          <a:p>
            <a:pPr marL="114300" indent="-114300">
              <a:buFontTx/>
              <a:buAutoNum type="arabicPeriod"/>
            </a:pPr>
            <a:r>
              <a:rPr lang="en-US" sz="900"/>
              <a:t>Butterfish (Atlantic)</a:t>
            </a:r>
          </a:p>
        </p:txBody>
      </p:sp>
      <p:sp>
        <p:nvSpPr>
          <p:cNvPr id="15366" name="Text Box 9"/>
          <p:cNvSpPr txBox="1">
            <a:spLocks noChangeArrowheads="1"/>
          </p:cNvSpPr>
          <p:nvPr/>
        </p:nvSpPr>
        <p:spPr bwMode="auto">
          <a:xfrm>
            <a:off x="6172200" y="4495800"/>
            <a:ext cx="1222375" cy="1063625"/>
          </a:xfrm>
          <a:prstGeom prst="rect">
            <a:avLst/>
          </a:prstGeom>
          <a:noFill/>
          <a:ln w="9525">
            <a:noFill/>
            <a:miter lim="800000"/>
            <a:headEnd/>
            <a:tailEnd/>
          </a:ln>
        </p:spPr>
        <p:txBody>
          <a:bodyPr wrap="none">
            <a:spAutoFit/>
          </a:bodyPr>
          <a:lstStyle/>
          <a:p>
            <a:pPr marL="114300" indent="-114300"/>
            <a:r>
              <a:rPr lang="en-US" sz="1000" u="sng">
                <a:solidFill>
                  <a:srgbClr val="EABD00"/>
                </a:solidFill>
                <a:latin typeface="Arial Black" pitchFamily="34" charset="0"/>
              </a:rPr>
              <a:t>South Atlantic:</a:t>
            </a:r>
          </a:p>
          <a:p>
            <a:pPr marL="114300" indent="-114300">
              <a:buFontTx/>
              <a:buAutoNum type="arabicPeriod"/>
            </a:pPr>
            <a:r>
              <a:rPr lang="en-US" sz="900"/>
              <a:t>Pink Shrimp</a:t>
            </a:r>
          </a:p>
          <a:p>
            <a:pPr marL="114300" indent="-114300">
              <a:buFontTx/>
              <a:buAutoNum type="arabicPeriod"/>
            </a:pPr>
            <a:r>
              <a:rPr lang="en-US" sz="900"/>
              <a:t>Snowy Grouper</a:t>
            </a:r>
          </a:p>
          <a:p>
            <a:pPr marL="114300" indent="-114300">
              <a:buFontTx/>
              <a:buAutoNum type="arabicPeriod"/>
            </a:pPr>
            <a:r>
              <a:rPr lang="en-US" sz="900"/>
              <a:t>Black Sea Bass</a:t>
            </a:r>
          </a:p>
          <a:p>
            <a:pPr marL="114300" indent="-114300">
              <a:buFontTx/>
              <a:buAutoNum type="arabicPeriod"/>
            </a:pPr>
            <a:r>
              <a:rPr lang="en-US" sz="900"/>
              <a:t>Red Porgy</a:t>
            </a:r>
          </a:p>
          <a:p>
            <a:pPr marL="114300" indent="-114300">
              <a:buFontTx/>
              <a:buAutoNum type="arabicPeriod"/>
            </a:pPr>
            <a:r>
              <a:rPr lang="en-US" sz="900"/>
              <a:t>Red Snapper</a:t>
            </a:r>
          </a:p>
          <a:p>
            <a:pPr marL="114300" indent="-114300">
              <a:buFontTx/>
              <a:buAutoNum type="arabicPeriod"/>
            </a:pPr>
            <a:r>
              <a:rPr lang="en-US" sz="900"/>
              <a:t>Red Grouper</a:t>
            </a:r>
          </a:p>
        </p:txBody>
      </p:sp>
      <p:sp>
        <p:nvSpPr>
          <p:cNvPr id="15367" name="Text Box 10"/>
          <p:cNvSpPr txBox="1">
            <a:spLocks noChangeArrowheads="1"/>
          </p:cNvSpPr>
          <p:nvPr/>
        </p:nvSpPr>
        <p:spPr bwMode="auto">
          <a:xfrm>
            <a:off x="4572000" y="5105400"/>
            <a:ext cx="1257300" cy="790575"/>
          </a:xfrm>
          <a:prstGeom prst="rect">
            <a:avLst/>
          </a:prstGeom>
          <a:noFill/>
          <a:ln w="9525">
            <a:noFill/>
            <a:miter lim="800000"/>
            <a:headEnd/>
            <a:tailEnd/>
          </a:ln>
        </p:spPr>
        <p:txBody>
          <a:bodyPr wrap="none">
            <a:spAutoFit/>
          </a:bodyPr>
          <a:lstStyle/>
          <a:p>
            <a:pPr marL="114300" indent="-114300"/>
            <a:r>
              <a:rPr lang="en-US" sz="1000" u="sng">
                <a:solidFill>
                  <a:srgbClr val="FF6600"/>
                </a:solidFill>
                <a:latin typeface="Arial Black" pitchFamily="34" charset="0"/>
              </a:rPr>
              <a:t>Gulf of Mexico:</a:t>
            </a:r>
          </a:p>
          <a:p>
            <a:pPr marL="114300" indent="-114300">
              <a:buFontTx/>
              <a:buAutoNum type="arabicPeriod"/>
            </a:pPr>
            <a:r>
              <a:rPr lang="en-US" sz="900"/>
              <a:t>Red Snapper</a:t>
            </a:r>
          </a:p>
          <a:p>
            <a:pPr marL="114300" indent="-114300">
              <a:buFontTx/>
              <a:buAutoNum type="arabicPeriod"/>
            </a:pPr>
            <a:r>
              <a:rPr lang="en-US" sz="900"/>
              <a:t>Greater Amberjack</a:t>
            </a:r>
          </a:p>
          <a:p>
            <a:pPr marL="114300" indent="-114300">
              <a:buFontTx/>
              <a:buAutoNum type="arabicPeriod"/>
            </a:pPr>
            <a:r>
              <a:rPr lang="en-US" sz="900"/>
              <a:t>Gray Triggerfish</a:t>
            </a:r>
          </a:p>
          <a:p>
            <a:pPr marL="114300" indent="-114300">
              <a:buFontTx/>
              <a:buAutoNum type="arabicPeriod"/>
            </a:pPr>
            <a:r>
              <a:rPr lang="en-US" sz="900"/>
              <a:t>Gag</a:t>
            </a:r>
            <a:endParaRPr lang="en-US"/>
          </a:p>
        </p:txBody>
      </p:sp>
      <p:sp>
        <p:nvSpPr>
          <p:cNvPr id="15368" name="Text Box 11"/>
          <p:cNvSpPr txBox="1">
            <a:spLocks noChangeArrowheads="1"/>
          </p:cNvSpPr>
          <p:nvPr/>
        </p:nvSpPr>
        <p:spPr bwMode="auto">
          <a:xfrm>
            <a:off x="7162800" y="5562600"/>
            <a:ext cx="1047750" cy="790575"/>
          </a:xfrm>
          <a:prstGeom prst="rect">
            <a:avLst/>
          </a:prstGeom>
          <a:noFill/>
          <a:ln w="9525">
            <a:noFill/>
            <a:miter lim="800000"/>
            <a:headEnd/>
            <a:tailEnd/>
          </a:ln>
        </p:spPr>
        <p:txBody>
          <a:bodyPr wrap="none">
            <a:spAutoFit/>
          </a:bodyPr>
          <a:lstStyle/>
          <a:p>
            <a:pPr marL="114300" indent="-114300"/>
            <a:r>
              <a:rPr lang="en-US" sz="1000" u="sng">
                <a:solidFill>
                  <a:srgbClr val="CC0099"/>
                </a:solidFill>
                <a:latin typeface="Arial Black" pitchFamily="34" charset="0"/>
              </a:rPr>
              <a:t>Caribbean:</a:t>
            </a:r>
          </a:p>
          <a:p>
            <a:pPr marL="114300" indent="-114300">
              <a:buFontTx/>
              <a:buAutoNum type="arabicPeriod"/>
            </a:pPr>
            <a:r>
              <a:rPr lang="en-US" sz="900"/>
              <a:t>Grouper Unit 1</a:t>
            </a:r>
          </a:p>
          <a:p>
            <a:pPr marL="114300" indent="-114300">
              <a:buFontTx/>
              <a:buAutoNum type="arabicPeriod"/>
            </a:pPr>
            <a:r>
              <a:rPr lang="en-US" sz="900"/>
              <a:t>Grouper Unit 2</a:t>
            </a:r>
          </a:p>
          <a:p>
            <a:pPr marL="114300" indent="-114300">
              <a:buFontTx/>
              <a:buAutoNum type="arabicPeriod"/>
            </a:pPr>
            <a:r>
              <a:rPr lang="en-US" sz="900"/>
              <a:t>Grouper Unit 4</a:t>
            </a:r>
          </a:p>
          <a:p>
            <a:pPr marL="114300" indent="-114300">
              <a:buFontTx/>
              <a:buAutoNum type="arabicPeriod"/>
            </a:pPr>
            <a:r>
              <a:rPr lang="en-US" sz="900"/>
              <a:t>Queen Conch</a:t>
            </a:r>
          </a:p>
        </p:txBody>
      </p:sp>
      <p:sp>
        <p:nvSpPr>
          <p:cNvPr id="15369" name="Text Box 12"/>
          <p:cNvSpPr txBox="1">
            <a:spLocks noChangeArrowheads="1"/>
          </p:cNvSpPr>
          <p:nvPr/>
        </p:nvSpPr>
        <p:spPr bwMode="auto">
          <a:xfrm>
            <a:off x="0" y="3429000"/>
            <a:ext cx="3681413" cy="1473200"/>
          </a:xfrm>
          <a:prstGeom prst="rect">
            <a:avLst/>
          </a:prstGeom>
          <a:noFill/>
          <a:ln w="9525">
            <a:noFill/>
            <a:miter lim="800000"/>
            <a:headEnd/>
            <a:tailEnd/>
          </a:ln>
        </p:spPr>
        <p:txBody>
          <a:bodyPr wrap="none">
            <a:spAutoFit/>
          </a:bodyPr>
          <a:lstStyle/>
          <a:p>
            <a:pPr marL="342900" indent="-342900"/>
            <a:r>
              <a:rPr lang="en-US" sz="1000" u="sng">
                <a:solidFill>
                  <a:srgbClr val="006600"/>
                </a:solidFill>
                <a:latin typeface="Arial Black" pitchFamily="34" charset="0"/>
              </a:rPr>
              <a:t>Pacific:</a:t>
            </a:r>
          </a:p>
          <a:p>
            <a:pPr marL="342900" indent="-342900"/>
            <a:r>
              <a:rPr lang="en-US" sz="900"/>
              <a:t>1.        Cowcod</a:t>
            </a:r>
          </a:p>
          <a:p>
            <a:pPr marL="342900" indent="-342900">
              <a:buFontTx/>
              <a:buAutoNum type="arabicPeriod" startAt="2"/>
            </a:pPr>
            <a:r>
              <a:rPr lang="en-US" sz="900"/>
              <a:t>Yelloweye Rockfish</a:t>
            </a:r>
          </a:p>
          <a:p>
            <a:pPr marL="342900" indent="-342900">
              <a:buFontTx/>
              <a:buAutoNum type="arabicPeriod" startAt="2"/>
            </a:pPr>
            <a:r>
              <a:rPr lang="en-US" sz="900"/>
              <a:t>Canary rockfish - Pacific Coast</a:t>
            </a:r>
          </a:p>
          <a:p>
            <a:pPr marL="342900" indent="-342900">
              <a:buFontTx/>
              <a:buAutoNum type="arabicPeriod" startAt="2"/>
            </a:pPr>
            <a:r>
              <a:rPr lang="en-US" sz="900"/>
              <a:t>Petrale sole – Pacific Coast</a:t>
            </a:r>
          </a:p>
          <a:p>
            <a:pPr marL="342900" indent="-342900">
              <a:buFontTx/>
              <a:buAutoNum type="arabicPeriod" startAt="2"/>
            </a:pPr>
            <a:r>
              <a:rPr lang="en-US" sz="900"/>
              <a:t>Coho salmon - Washington Coast: </a:t>
            </a:r>
          </a:p>
          <a:p>
            <a:pPr marL="342900" indent="-342900"/>
            <a:r>
              <a:rPr lang="en-US" sz="900"/>
              <a:t>		      Queets</a:t>
            </a:r>
            <a:r>
              <a:rPr lang="en-US" sz="900" baseline="30000"/>
              <a:t>1</a:t>
            </a:r>
            <a:endParaRPr lang="en-US" sz="900"/>
          </a:p>
          <a:p>
            <a:pPr marL="342900" indent="-342900"/>
            <a:r>
              <a:rPr lang="en-US" sz="900"/>
              <a:t>6.       </a:t>
            </a:r>
            <a:r>
              <a:rPr lang="en-US" sz="900" baseline="30000"/>
              <a:t> </a:t>
            </a:r>
            <a:r>
              <a:rPr lang="en-US" sz="900"/>
              <a:t>Coho salmon - Washington Coast: </a:t>
            </a:r>
          </a:p>
          <a:p>
            <a:pPr marL="342900" indent="-342900"/>
            <a:r>
              <a:rPr lang="en-US" sz="900"/>
              <a:t>		      Western Strait of Juan de Fuca</a:t>
            </a:r>
            <a:r>
              <a:rPr lang="en-US" sz="900" baseline="30000"/>
              <a:t>1</a:t>
            </a:r>
          </a:p>
          <a:p>
            <a:pPr marL="342900" indent="-342900"/>
            <a:r>
              <a:rPr lang="en-US" sz="900"/>
              <a:t>7</a:t>
            </a:r>
            <a:r>
              <a:rPr lang="en-US" sz="900" baseline="30000"/>
              <a:t>.	</a:t>
            </a:r>
            <a:r>
              <a:rPr lang="it-IT" sz="900"/>
              <a:t>Chinook salmon - California Central Valley: Sacramento (fall)</a:t>
            </a:r>
            <a:r>
              <a:rPr lang="it-IT" sz="900" baseline="30000"/>
              <a:t>1</a:t>
            </a:r>
            <a:r>
              <a:rPr lang="en-US" sz="900"/>
              <a:t> </a:t>
            </a:r>
          </a:p>
        </p:txBody>
      </p:sp>
      <p:sp>
        <p:nvSpPr>
          <p:cNvPr id="15370" name="Text Box 13"/>
          <p:cNvSpPr txBox="1">
            <a:spLocks noChangeArrowheads="1"/>
          </p:cNvSpPr>
          <p:nvPr/>
        </p:nvSpPr>
        <p:spPr bwMode="auto">
          <a:xfrm>
            <a:off x="381000" y="5186363"/>
            <a:ext cx="3016250" cy="655637"/>
          </a:xfrm>
          <a:prstGeom prst="rect">
            <a:avLst/>
          </a:prstGeom>
          <a:noFill/>
          <a:ln w="9525">
            <a:noFill/>
            <a:miter lim="800000"/>
            <a:headEnd/>
            <a:tailEnd/>
          </a:ln>
        </p:spPr>
        <p:txBody>
          <a:bodyPr wrap="none">
            <a:spAutoFit/>
          </a:bodyPr>
          <a:lstStyle/>
          <a:p>
            <a:pPr marL="114300" indent="-114300"/>
            <a:r>
              <a:rPr lang="en-US" sz="1000" u="sng">
                <a:solidFill>
                  <a:srgbClr val="CC0000"/>
                </a:solidFill>
                <a:latin typeface="Arial Black" pitchFamily="34" charset="0"/>
              </a:rPr>
              <a:t>Western Pacific</a:t>
            </a:r>
          </a:p>
          <a:p>
            <a:pPr marL="114300" indent="-114300">
              <a:buFontTx/>
              <a:buAutoNum type="arabicPeriod"/>
            </a:pPr>
            <a:r>
              <a:rPr lang="en-US" sz="900"/>
              <a:t>Seamount Groundfish Complex – Hancock Seamount</a:t>
            </a:r>
          </a:p>
          <a:p>
            <a:pPr marL="114300" indent="-114300"/>
            <a:endParaRPr lang="en-US"/>
          </a:p>
        </p:txBody>
      </p:sp>
      <p:sp>
        <p:nvSpPr>
          <p:cNvPr id="15371" name="Text Box 14"/>
          <p:cNvSpPr txBox="1">
            <a:spLocks noChangeArrowheads="1"/>
          </p:cNvSpPr>
          <p:nvPr/>
        </p:nvSpPr>
        <p:spPr bwMode="auto">
          <a:xfrm>
            <a:off x="0" y="2290763"/>
            <a:ext cx="1936750" cy="381000"/>
          </a:xfrm>
          <a:prstGeom prst="rect">
            <a:avLst/>
          </a:prstGeom>
          <a:noFill/>
          <a:ln w="9525">
            <a:noFill/>
            <a:miter lim="800000"/>
            <a:headEnd/>
            <a:tailEnd/>
          </a:ln>
        </p:spPr>
        <p:txBody>
          <a:bodyPr wrap="none">
            <a:spAutoFit/>
          </a:bodyPr>
          <a:lstStyle/>
          <a:p>
            <a:pPr marL="114300" indent="-114300"/>
            <a:r>
              <a:rPr lang="en-US" sz="1000" u="sng">
                <a:solidFill>
                  <a:srgbClr val="006666"/>
                </a:solidFill>
                <a:latin typeface="Arial Black" pitchFamily="34" charset="0"/>
              </a:rPr>
              <a:t>North Pacific:</a:t>
            </a:r>
          </a:p>
          <a:p>
            <a:pPr marL="114300" indent="-114300">
              <a:buFontTx/>
              <a:buAutoNum type="arabicPeriod"/>
            </a:pPr>
            <a:r>
              <a:rPr lang="en-US" sz="900"/>
              <a:t>Blue King Crab – Pribilof Islands</a:t>
            </a:r>
          </a:p>
        </p:txBody>
      </p:sp>
      <p:sp>
        <p:nvSpPr>
          <p:cNvPr id="15372" name="Text Box 15"/>
          <p:cNvSpPr txBox="1">
            <a:spLocks noChangeArrowheads="1"/>
          </p:cNvSpPr>
          <p:nvPr/>
        </p:nvSpPr>
        <p:spPr bwMode="auto">
          <a:xfrm>
            <a:off x="7367588" y="2971800"/>
            <a:ext cx="1776412" cy="1489075"/>
          </a:xfrm>
          <a:prstGeom prst="rect">
            <a:avLst/>
          </a:prstGeom>
          <a:noFill/>
          <a:ln w="9525">
            <a:noFill/>
            <a:miter lim="800000"/>
            <a:headEnd/>
            <a:tailEnd/>
          </a:ln>
        </p:spPr>
        <p:txBody>
          <a:bodyPr wrap="none">
            <a:spAutoFit/>
          </a:bodyPr>
          <a:lstStyle/>
          <a:p>
            <a:pPr marL="114300" indent="-114300"/>
            <a:r>
              <a:rPr lang="en-US" sz="1000" u="sng">
                <a:latin typeface="Arial Black" pitchFamily="34" charset="0"/>
              </a:rPr>
              <a:t>Highly Migratory </a:t>
            </a:r>
          </a:p>
          <a:p>
            <a:pPr marL="114300" indent="-114300"/>
            <a:r>
              <a:rPr lang="en-US" sz="1000" u="sng">
                <a:latin typeface="Arial Black" pitchFamily="34" charset="0"/>
              </a:rPr>
              <a:t>Species:</a:t>
            </a:r>
          </a:p>
          <a:p>
            <a:pPr marL="114300" indent="-114300">
              <a:buFontTx/>
              <a:buAutoNum type="arabicPeriod"/>
            </a:pPr>
            <a:r>
              <a:rPr lang="en-US" sz="900"/>
              <a:t>Blue Marlin – Atlantic</a:t>
            </a:r>
            <a:r>
              <a:rPr lang="en-US" sz="900" baseline="30000"/>
              <a:t>2</a:t>
            </a:r>
            <a:endParaRPr lang="en-US" sz="900"/>
          </a:p>
          <a:p>
            <a:pPr marL="114300" indent="-114300">
              <a:buFontTx/>
              <a:buAutoNum type="arabicPeriod"/>
            </a:pPr>
            <a:r>
              <a:rPr lang="en-US" sz="900"/>
              <a:t>White Marlin – Atlantic</a:t>
            </a:r>
            <a:r>
              <a:rPr lang="en-US" sz="900" baseline="30000"/>
              <a:t>2</a:t>
            </a:r>
            <a:endParaRPr lang="en-US" sz="900"/>
          </a:p>
          <a:p>
            <a:pPr marL="114300" indent="-114300">
              <a:buFontTx/>
              <a:buAutoNum type="arabicPeriod"/>
            </a:pPr>
            <a:r>
              <a:rPr lang="en-US" sz="900"/>
              <a:t>Albacore – North Atlantic</a:t>
            </a:r>
            <a:r>
              <a:rPr lang="en-US" sz="900" baseline="30000"/>
              <a:t>2</a:t>
            </a:r>
            <a:endParaRPr lang="en-US" sz="900"/>
          </a:p>
          <a:p>
            <a:pPr marL="114300" indent="-114300">
              <a:buFontTx/>
              <a:buAutoNum type="arabicPeriod"/>
            </a:pPr>
            <a:r>
              <a:rPr lang="en-US" sz="900"/>
              <a:t>Bluefin Tuna – West Atlantic</a:t>
            </a:r>
            <a:r>
              <a:rPr lang="en-US" sz="900" baseline="30000"/>
              <a:t>2</a:t>
            </a:r>
            <a:endParaRPr lang="en-US" sz="900"/>
          </a:p>
          <a:p>
            <a:pPr marL="114300" indent="-114300">
              <a:buFontTx/>
              <a:buAutoNum type="arabicPeriod"/>
            </a:pPr>
            <a:r>
              <a:rPr lang="en-US" sz="900"/>
              <a:t>Sandbar Shark</a:t>
            </a:r>
          </a:p>
          <a:p>
            <a:pPr marL="114300" indent="-114300">
              <a:buFontTx/>
              <a:buAutoNum type="arabicPeriod"/>
            </a:pPr>
            <a:r>
              <a:rPr lang="en-US" sz="900"/>
              <a:t>Porbeagle Shark</a:t>
            </a:r>
          </a:p>
          <a:p>
            <a:pPr marL="114300" indent="-114300">
              <a:buFontTx/>
              <a:buAutoNum type="arabicPeriod"/>
            </a:pPr>
            <a:r>
              <a:rPr lang="en-US" sz="900"/>
              <a:t>Dusky Shark</a:t>
            </a:r>
          </a:p>
          <a:p>
            <a:pPr marL="114300" indent="-114300">
              <a:buFontTx/>
              <a:buAutoNum type="arabicPeriod"/>
            </a:pPr>
            <a:r>
              <a:rPr lang="en-US" sz="900"/>
              <a:t>Blacknose Shark</a:t>
            </a:r>
          </a:p>
        </p:txBody>
      </p:sp>
      <p:sp>
        <p:nvSpPr>
          <p:cNvPr id="15373" name="Text Box 16"/>
          <p:cNvSpPr txBox="1">
            <a:spLocks noChangeArrowheads="1"/>
          </p:cNvSpPr>
          <p:nvPr/>
        </p:nvSpPr>
        <p:spPr bwMode="auto">
          <a:xfrm>
            <a:off x="2971800" y="6019800"/>
            <a:ext cx="3810000" cy="365125"/>
          </a:xfrm>
          <a:prstGeom prst="rect">
            <a:avLst/>
          </a:prstGeom>
          <a:noFill/>
          <a:ln w="9525">
            <a:noFill/>
            <a:miter lim="800000"/>
            <a:headEnd/>
            <a:tailEnd/>
          </a:ln>
        </p:spPr>
        <p:txBody>
          <a:bodyPr>
            <a:spAutoFit/>
          </a:bodyPr>
          <a:lstStyle/>
          <a:p>
            <a:pPr marL="114300" indent="-114300"/>
            <a:r>
              <a:rPr lang="en-US" sz="800">
                <a:solidFill>
                  <a:srgbClr val="FF3300"/>
                </a:solidFill>
              </a:rPr>
              <a:t>1. </a:t>
            </a:r>
            <a:r>
              <a:rPr lang="en-US" sz="900">
                <a:solidFill>
                  <a:srgbClr val="FF3300"/>
                </a:solidFill>
              </a:rPr>
              <a:t>Indicates non-FSSI stock</a:t>
            </a:r>
          </a:p>
          <a:p>
            <a:pPr marL="114300" indent="-114300"/>
            <a:r>
              <a:rPr lang="en-US" sz="900">
                <a:solidFill>
                  <a:srgbClr val="FF3300"/>
                </a:solidFill>
              </a:rPr>
              <a:t>2. Stock is fished by U.S. and International fleets.</a:t>
            </a:r>
          </a:p>
        </p:txBody>
      </p:sp>
      <p:pic>
        <p:nvPicPr>
          <p:cNvPr id="15374" name="Picture 19" descr="logo-noaa"/>
          <p:cNvPicPr>
            <a:picLocks noChangeAspect="1" noChangeArrowheads="1"/>
          </p:cNvPicPr>
          <p:nvPr/>
        </p:nvPicPr>
        <p:blipFill>
          <a:blip r:embed="rId4" cstate="print"/>
          <a:srcRect/>
          <a:stretch>
            <a:fillRect/>
          </a:stretch>
        </p:blipFill>
        <p:spPr bwMode="auto">
          <a:xfrm>
            <a:off x="228600" y="6172200"/>
            <a:ext cx="449263" cy="457200"/>
          </a:xfrm>
          <a:prstGeom prst="rect">
            <a:avLst/>
          </a:prstGeom>
          <a:noFill/>
          <a:ln w="9525">
            <a:noFill/>
            <a:miter lim="800000"/>
            <a:headEnd/>
            <a:tailEnd/>
          </a:ln>
        </p:spPr>
      </p:pic>
      <p:sp>
        <p:nvSpPr>
          <p:cNvPr id="15375" name="Text Box 21"/>
          <p:cNvSpPr txBox="1">
            <a:spLocks noChangeArrowheads="1"/>
          </p:cNvSpPr>
          <p:nvPr/>
        </p:nvSpPr>
        <p:spPr bwMode="auto">
          <a:xfrm>
            <a:off x="685800" y="6096000"/>
            <a:ext cx="1905000" cy="598488"/>
          </a:xfrm>
          <a:prstGeom prst="rect">
            <a:avLst/>
          </a:prstGeom>
          <a:noFill/>
          <a:ln w="9525">
            <a:noFill/>
            <a:miter lim="800000"/>
            <a:headEnd/>
            <a:tailEnd/>
          </a:ln>
        </p:spPr>
        <p:txBody>
          <a:bodyPr>
            <a:spAutoFit/>
          </a:bodyPr>
          <a:lstStyle/>
          <a:p>
            <a:pPr algn="ctr">
              <a:spcBef>
                <a:spcPct val="50000"/>
              </a:spcBef>
            </a:pPr>
            <a:r>
              <a:rPr lang="en-US" sz="600">
                <a:cs typeface="Times New Roman" pitchFamily="18" charset="0"/>
              </a:rPr>
              <a:t>U.S. Department of Commerce</a:t>
            </a:r>
          </a:p>
          <a:p>
            <a:pPr algn="ctr">
              <a:spcBef>
                <a:spcPct val="50000"/>
              </a:spcBef>
            </a:pPr>
            <a:r>
              <a:rPr lang="en-US" sz="600">
                <a:cs typeface="Times New Roman" pitchFamily="18" charset="0"/>
              </a:rPr>
              <a:t>National Oceanic and Atmospheric Administration</a:t>
            </a:r>
          </a:p>
          <a:p>
            <a:pPr algn="ctr">
              <a:spcBef>
                <a:spcPct val="50000"/>
              </a:spcBef>
            </a:pPr>
            <a:r>
              <a:rPr lang="en-US" sz="600">
                <a:cs typeface="Times New Roman" pitchFamily="18" charset="0"/>
              </a:rPr>
              <a:t>National Marine Fisheries Service</a:t>
            </a:r>
          </a:p>
          <a:p>
            <a:pPr algn="ctr">
              <a:spcBef>
                <a:spcPct val="50000"/>
              </a:spcBef>
            </a:pPr>
            <a:r>
              <a:rPr lang="en-US" sz="600">
                <a:cs typeface="Times New Roman" pitchFamily="18" charset="0"/>
              </a:rPr>
              <a:t>Office of Sustainable Fisheries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819400" y="1143000"/>
            <a:ext cx="5486400" cy="838200"/>
          </a:xfrm>
        </p:spPr>
        <p:txBody>
          <a:bodyPr/>
          <a:lstStyle/>
          <a:p>
            <a:r>
              <a:rPr lang="en-US" sz="2800" dirty="0" smtClean="0"/>
              <a:t>Measuring Progress</a:t>
            </a:r>
          </a:p>
        </p:txBody>
      </p:sp>
      <p:sp>
        <p:nvSpPr>
          <p:cNvPr id="16387" name="Content Placeholder 2"/>
          <p:cNvSpPr>
            <a:spLocks noGrp="1"/>
          </p:cNvSpPr>
          <p:nvPr>
            <p:ph idx="1"/>
          </p:nvPr>
        </p:nvSpPr>
        <p:spPr>
          <a:xfrm>
            <a:off x="228600" y="2209800"/>
            <a:ext cx="2743200" cy="4267200"/>
          </a:xfrm>
        </p:spPr>
        <p:txBody>
          <a:bodyPr/>
          <a:lstStyle/>
          <a:p>
            <a:pPr>
              <a:buFont typeface="Arial" pitchFamily="34" charset="0"/>
              <a:buChar char="•"/>
            </a:pPr>
            <a:r>
              <a:rPr lang="en-US" sz="2200" dirty="0" smtClean="0"/>
              <a:t>21 stocks rebuilt  since 2000</a:t>
            </a:r>
          </a:p>
          <a:p>
            <a:pPr>
              <a:buFont typeface="Arial" pitchFamily="34" charset="0"/>
              <a:buChar char="•"/>
            </a:pPr>
            <a:r>
              <a:rPr lang="en-US" sz="2200" dirty="0" smtClean="0"/>
              <a:t>The Fish Stock Sustainability Index – measure increasing understanding of primary stocks and management success</a:t>
            </a:r>
          </a:p>
        </p:txBody>
      </p:sp>
      <p:graphicFrame>
        <p:nvGraphicFramePr>
          <p:cNvPr id="4" name="Chart 3"/>
          <p:cNvGraphicFramePr>
            <a:graphicFrameLocks/>
          </p:cNvGraphicFramePr>
          <p:nvPr/>
        </p:nvGraphicFramePr>
        <p:xfrm>
          <a:off x="3048000" y="2286000"/>
          <a:ext cx="58674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Xiphias_gladius1.jpg"/>
          <p:cNvPicPr/>
          <p:nvPr/>
        </p:nvPicPr>
        <p:blipFill>
          <a:blip r:embed="rId3" cstate="print"/>
          <a:stretch>
            <a:fillRect/>
          </a:stretch>
        </p:blipFill>
        <p:spPr>
          <a:xfrm>
            <a:off x="5638800" y="685800"/>
            <a:ext cx="3295650" cy="1291019"/>
          </a:xfrm>
          <a:prstGeom prst="rect">
            <a:avLst/>
          </a:prstGeom>
        </p:spPr>
      </p:pic>
      <p:graphicFrame>
        <p:nvGraphicFramePr>
          <p:cNvPr id="2050" name="Object 4"/>
          <p:cNvGraphicFramePr>
            <a:graphicFrameLocks noChangeAspect="1"/>
          </p:cNvGraphicFramePr>
          <p:nvPr>
            <p:ph idx="1"/>
          </p:nvPr>
        </p:nvGraphicFramePr>
        <p:xfrm>
          <a:off x="228600" y="2133600"/>
          <a:ext cx="8741833" cy="4495800"/>
        </p:xfrm>
        <a:graphic>
          <a:graphicData uri="http://schemas.openxmlformats.org/presentationml/2006/ole">
            <p:oleObj spid="_x0000_s2050" name="Worksheet" r:id="rId4" imgW="4667098" imgH="2400361" progId="Excel.Sheet.8">
              <p:embed/>
            </p:oleObj>
          </a:graphicData>
        </a:graphic>
      </p:graphicFrame>
      <p:sp>
        <p:nvSpPr>
          <p:cNvPr id="2" name="Title 1"/>
          <p:cNvSpPr>
            <a:spLocks noGrp="1"/>
          </p:cNvSpPr>
          <p:nvPr>
            <p:ph type="title"/>
          </p:nvPr>
        </p:nvSpPr>
        <p:spPr>
          <a:xfrm>
            <a:off x="1752600" y="1066800"/>
            <a:ext cx="6019800" cy="838200"/>
          </a:xfrm>
        </p:spPr>
        <p:txBody>
          <a:bodyPr/>
          <a:lstStyle/>
          <a:p>
            <a:pPr algn="ctr"/>
            <a:r>
              <a:rPr lang="en-US" dirty="0" smtClean="0"/>
              <a:t>Rebuilding Success</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2514600" y="1295400"/>
            <a:ext cx="6019800" cy="838200"/>
          </a:xfrm>
          <a:prstGeom prst="rect">
            <a:avLst/>
          </a:prstGeom>
          <a:noFill/>
          <a:ln w="9525">
            <a:noFill/>
            <a:miter lim="800000"/>
            <a:headEnd/>
            <a:tailEnd/>
          </a:ln>
        </p:spPr>
        <p:txBody>
          <a:bodyPr anchor="ctr"/>
          <a:lstStyle/>
          <a:p>
            <a:r>
              <a:rPr lang="en-US" sz="3200">
                <a:solidFill>
                  <a:schemeClr val="tx2"/>
                </a:solidFill>
                <a:latin typeface="Arial Black" pitchFamily="34" charset="0"/>
              </a:rPr>
              <a:t>Catch Shares</a:t>
            </a:r>
          </a:p>
        </p:txBody>
      </p:sp>
      <p:sp>
        <p:nvSpPr>
          <p:cNvPr id="16387" name="Rectangle 4"/>
          <p:cNvSpPr>
            <a:spLocks noChangeArrowheads="1"/>
          </p:cNvSpPr>
          <p:nvPr/>
        </p:nvSpPr>
        <p:spPr bwMode="auto">
          <a:xfrm>
            <a:off x="914400" y="2590800"/>
            <a:ext cx="7315200" cy="3046413"/>
          </a:xfrm>
          <a:prstGeom prst="rect">
            <a:avLst/>
          </a:prstGeom>
          <a:noFill/>
          <a:ln w="9525">
            <a:noFill/>
            <a:miter lim="800000"/>
            <a:headEnd/>
            <a:tailEnd/>
          </a:ln>
        </p:spPr>
        <p:txBody>
          <a:bodyPr>
            <a:spAutoFit/>
          </a:bodyPr>
          <a:lstStyle/>
          <a:p>
            <a:pPr marL="342900" indent="-342900">
              <a:buFont typeface="Arial" charset="0"/>
              <a:buChar char="•"/>
            </a:pPr>
            <a:r>
              <a:rPr lang="en-US" sz="2400" dirty="0">
                <a:latin typeface="Calibri" pitchFamily="34" charset="0"/>
              </a:rPr>
              <a:t>Catch share is a term used to describe fishery management programs that allocate a specific portion of the total allowable catch to individuals, cooperatives, communities, or other eligible entities. </a:t>
            </a:r>
          </a:p>
          <a:p>
            <a:pPr marL="342900" indent="-342900"/>
            <a:endParaRPr lang="en-US" sz="2400" dirty="0">
              <a:latin typeface="Calibri" pitchFamily="34" charset="0"/>
            </a:endParaRPr>
          </a:p>
          <a:p>
            <a:pPr marL="342900" indent="-342900">
              <a:buFont typeface="Arial" charset="0"/>
              <a:buChar char="•"/>
            </a:pPr>
            <a:r>
              <a:rPr lang="en-US" sz="2400" dirty="0">
                <a:latin typeface="Calibri" pitchFamily="34" charset="0"/>
              </a:rPr>
              <a:t>The recipient of a catch share is directly accountable to stop fishing when its exclusive share or allocation is reached.  </a:t>
            </a:r>
          </a:p>
        </p:txBody>
      </p:sp>
      <p:pic>
        <p:nvPicPr>
          <p:cNvPr id="16388" name="Picture 6" descr="Catch Share Task Force">
            <a:hlinkClick r:id="rId2"/>
          </p:cNvPr>
          <p:cNvPicPr>
            <a:picLocks noChangeAspect="1" noChangeArrowheads="1"/>
          </p:cNvPicPr>
          <p:nvPr/>
        </p:nvPicPr>
        <p:blipFill>
          <a:blip r:embed="rId3" cstate="print"/>
          <a:srcRect/>
          <a:stretch>
            <a:fillRect/>
          </a:stretch>
        </p:blipFill>
        <p:spPr bwMode="auto">
          <a:xfrm>
            <a:off x="6934200" y="5715000"/>
            <a:ext cx="1447800" cy="735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828800" y="1203325"/>
            <a:ext cx="7315200" cy="838200"/>
          </a:xfrm>
        </p:spPr>
        <p:txBody>
          <a:bodyPr/>
          <a:lstStyle/>
          <a:p>
            <a:pPr eaLnBrk="1" hangingPunct="1"/>
            <a:r>
              <a:rPr lang="en-US" sz="2800" smtClean="0"/>
              <a:t>Final Catch Share Policy Statement</a:t>
            </a:r>
          </a:p>
        </p:txBody>
      </p:sp>
      <p:sp>
        <p:nvSpPr>
          <p:cNvPr id="19459" name="Rectangle 3"/>
          <p:cNvSpPr>
            <a:spLocks noGrp="1" noChangeArrowheads="1"/>
          </p:cNvSpPr>
          <p:nvPr>
            <p:ph type="body" idx="4294967295"/>
          </p:nvPr>
        </p:nvSpPr>
        <p:spPr>
          <a:xfrm>
            <a:off x="762000" y="2181225"/>
            <a:ext cx="8229600" cy="4052888"/>
          </a:xfrm>
        </p:spPr>
        <p:txBody>
          <a:bodyPr/>
          <a:lstStyle/>
          <a:p>
            <a:pPr marL="222250" indent="7938" eaLnBrk="1" hangingPunct="1">
              <a:buFont typeface="Arial" pitchFamily="34" charset="0"/>
              <a:buChar char="•"/>
            </a:pPr>
            <a:r>
              <a:rPr lang="en-US" dirty="0" smtClean="0"/>
              <a:t>To achieve long-term ecological and economic sustainability of the Nation’s fishery resources and fishing communities:</a:t>
            </a:r>
          </a:p>
          <a:p>
            <a:pPr marL="222250" indent="7938" eaLnBrk="1" hangingPunct="1"/>
            <a:endParaRPr lang="en-US" sz="800" dirty="0" smtClean="0"/>
          </a:p>
          <a:p>
            <a:pPr marL="622300" lvl="1" indent="7938" eaLnBrk="1" hangingPunct="1">
              <a:buFont typeface="Arial" pitchFamily="34" charset="0"/>
              <a:buChar char="–"/>
            </a:pPr>
            <a:r>
              <a:rPr lang="en-US" b="1" dirty="0" smtClean="0">
                <a:solidFill>
                  <a:srgbClr val="0000FF"/>
                </a:solidFill>
              </a:rPr>
              <a:t> NOAA encourages the consideration and adoption of catch shares wherever appropriate in fishery management and ecosystem plans and amendments, and will support the design, implementation, and monitoring of catch share programs.</a:t>
            </a:r>
            <a:r>
              <a:rPr lang="en-US" dirty="0" smtClean="0">
                <a:solidFill>
                  <a:srgbClr val="0000FF"/>
                </a:solidFill>
              </a:rPr>
              <a:t> </a:t>
            </a:r>
          </a:p>
          <a:p>
            <a:pPr marL="222250" indent="7938" eaLnBrk="1" hangingPunct="1"/>
            <a:endParaRPr lang="en-US" dirty="0" smtClean="0">
              <a:solidFill>
                <a:srgbClr val="0000FF"/>
              </a:solidFill>
            </a:endParaRPr>
          </a:p>
          <a:p>
            <a:pPr marL="222250" indent="7938" eaLnBrk="1" hangingPunct="1"/>
            <a:endParaRPr lang="en-US" sz="20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Northeast Groundfish Catch - 2010</a:t>
            </a:r>
            <a:endParaRPr lang="en-US" dirty="0"/>
          </a:p>
        </p:txBody>
      </p:sp>
      <p:graphicFrame>
        <p:nvGraphicFramePr>
          <p:cNvPr id="59394" name="Object 2"/>
          <p:cNvGraphicFramePr>
            <a:graphicFrameLocks noChangeAspect="1"/>
          </p:cNvGraphicFramePr>
          <p:nvPr>
            <p:ph idx="1"/>
          </p:nvPr>
        </p:nvGraphicFramePr>
        <p:xfrm>
          <a:off x="1828800" y="2057400"/>
          <a:ext cx="5791200" cy="4534982"/>
        </p:xfrm>
        <a:graphic>
          <a:graphicData uri="http://schemas.openxmlformats.org/presentationml/2006/ole">
            <p:oleObj spid="_x0000_s59394" name="Worksheet" r:id="rId4" imgW="5667208" imgH="4438555" progId="Excel.Shee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19400" y="1143000"/>
            <a:ext cx="5791200" cy="838200"/>
          </a:xfrm>
        </p:spPr>
        <p:txBody>
          <a:bodyPr/>
          <a:lstStyle/>
          <a:p>
            <a:r>
              <a:rPr lang="en-US" dirty="0" smtClean="0"/>
              <a:t>Northeast Groundfish Sectors</a:t>
            </a:r>
            <a:br>
              <a:rPr lang="en-US" dirty="0" smtClean="0"/>
            </a:br>
            <a:r>
              <a:rPr lang="en-US" sz="2000" dirty="0" smtClean="0"/>
              <a:t>- Preliminary Results</a:t>
            </a:r>
            <a:endParaRPr lang="en-US" dirty="0"/>
          </a:p>
        </p:txBody>
      </p:sp>
      <p:graphicFrame>
        <p:nvGraphicFramePr>
          <p:cNvPr id="60418" name="Object 2"/>
          <p:cNvGraphicFramePr>
            <a:graphicFrameLocks noChangeAspect="1"/>
          </p:cNvGraphicFramePr>
          <p:nvPr>
            <p:ph idx="1"/>
          </p:nvPr>
        </p:nvGraphicFramePr>
        <p:xfrm>
          <a:off x="1219200" y="2362199"/>
          <a:ext cx="6629400" cy="4236747"/>
        </p:xfrm>
        <a:graphic>
          <a:graphicData uri="http://schemas.openxmlformats.org/presentationml/2006/ole">
            <p:oleObj spid="_x0000_s60418" name="Worksheet" r:id="rId3" imgW="5410200" imgH="3457575" progId="Excel.Shee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2362200" y="1143000"/>
            <a:ext cx="5410200" cy="838200"/>
          </a:xfrm>
        </p:spPr>
        <p:txBody>
          <a:bodyPr/>
          <a:lstStyle/>
          <a:p>
            <a:pPr algn="ctr"/>
            <a:r>
              <a:rPr lang="en-US" sz="2800" smtClean="0"/>
              <a:t>Outline</a:t>
            </a:r>
          </a:p>
        </p:txBody>
      </p:sp>
      <p:sp>
        <p:nvSpPr>
          <p:cNvPr id="6147" name="Content Placeholder 2"/>
          <p:cNvSpPr>
            <a:spLocks noGrp="1"/>
          </p:cNvSpPr>
          <p:nvPr>
            <p:ph idx="4294967295"/>
          </p:nvPr>
        </p:nvSpPr>
        <p:spPr>
          <a:xfrm>
            <a:off x="685800" y="2133600"/>
            <a:ext cx="7848600" cy="4343400"/>
          </a:xfrm>
        </p:spPr>
        <p:txBody>
          <a:bodyPr/>
          <a:lstStyle/>
          <a:p>
            <a:pPr>
              <a:buFontTx/>
              <a:buChar char="•"/>
            </a:pPr>
            <a:r>
              <a:rPr lang="en-US" dirty="0" smtClean="0"/>
              <a:t>The Opportunity of Sustainable Fisheries</a:t>
            </a:r>
          </a:p>
          <a:p>
            <a:pPr>
              <a:buFontTx/>
              <a:buChar char="•"/>
            </a:pPr>
            <a:r>
              <a:rPr lang="en-US" dirty="0" smtClean="0"/>
              <a:t>Magnuson Act Overview</a:t>
            </a:r>
          </a:p>
          <a:p>
            <a:pPr>
              <a:buFontTx/>
              <a:buChar char="•"/>
            </a:pPr>
            <a:r>
              <a:rPr lang="en-US" dirty="0" smtClean="0"/>
              <a:t>The Regulatory Tool Box</a:t>
            </a:r>
          </a:p>
          <a:p>
            <a:pPr lvl="1">
              <a:buFontTx/>
              <a:buChar char="•"/>
            </a:pPr>
            <a:r>
              <a:rPr lang="en-US" dirty="0" smtClean="0"/>
              <a:t>The Council Process</a:t>
            </a:r>
          </a:p>
          <a:p>
            <a:pPr lvl="1">
              <a:buFontTx/>
              <a:buChar char="•"/>
            </a:pPr>
            <a:r>
              <a:rPr lang="en-US" dirty="0" smtClean="0"/>
              <a:t>Ending Overfishing and Rebuilding</a:t>
            </a:r>
          </a:p>
          <a:p>
            <a:pPr lvl="1">
              <a:buFontTx/>
              <a:buChar char="•"/>
            </a:pPr>
            <a:r>
              <a:rPr lang="en-US" dirty="0" smtClean="0"/>
              <a:t>Catch Shares</a:t>
            </a:r>
          </a:p>
          <a:p>
            <a:pPr lvl="1">
              <a:buFontTx/>
              <a:buChar char="•"/>
            </a:pPr>
            <a:r>
              <a:rPr lang="en-US" dirty="0" smtClean="0"/>
              <a:t>Strong Science</a:t>
            </a:r>
          </a:p>
          <a:p>
            <a:pPr lvl="1">
              <a:buFontTx/>
              <a:buChar char="•"/>
            </a:pPr>
            <a:r>
              <a:rPr lang="en-US" dirty="0" smtClean="0"/>
              <a:t>Recreational Data</a:t>
            </a:r>
          </a:p>
          <a:p>
            <a:pPr lvl="1">
              <a:buFontTx/>
              <a:buChar char="•"/>
            </a:pPr>
            <a:r>
              <a:rPr lang="en-US" dirty="0" smtClean="0"/>
              <a:t>Cooperative Research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1143000"/>
            <a:ext cx="6400800" cy="838200"/>
          </a:xfrm>
        </p:spPr>
        <p:txBody>
          <a:bodyPr/>
          <a:lstStyle/>
          <a:p>
            <a:pPr algn="ctr"/>
            <a:r>
              <a:rPr lang="en-US" dirty="0" smtClean="0"/>
              <a:t>Northeast Groundfish Sectors</a:t>
            </a:r>
            <a:r>
              <a:rPr lang="en-US" sz="2000" dirty="0" smtClean="0"/>
              <a:t/>
            </a:r>
            <a:br>
              <a:rPr lang="en-US" sz="2000" dirty="0" smtClean="0"/>
            </a:br>
            <a:r>
              <a:rPr lang="en-US" sz="2000" dirty="0" smtClean="0"/>
              <a:t>- Preliminary Common Pool Results</a:t>
            </a:r>
            <a:endParaRPr lang="en-US" sz="2000" dirty="0"/>
          </a:p>
        </p:txBody>
      </p:sp>
      <p:graphicFrame>
        <p:nvGraphicFramePr>
          <p:cNvPr id="58370" name="Object 2"/>
          <p:cNvGraphicFramePr>
            <a:graphicFrameLocks noChangeAspect="1"/>
          </p:cNvGraphicFramePr>
          <p:nvPr>
            <p:ph idx="1"/>
          </p:nvPr>
        </p:nvGraphicFramePr>
        <p:xfrm>
          <a:off x="1447800" y="2133600"/>
          <a:ext cx="6400800" cy="4383646"/>
        </p:xfrm>
        <a:graphic>
          <a:graphicData uri="http://schemas.openxmlformats.org/presentationml/2006/ole">
            <p:oleObj spid="_x0000_s58370" name="Worksheet" r:id="rId3" imgW="5410200" imgH="3705225" progId="Excel.Shee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90800" y="914400"/>
            <a:ext cx="6172200" cy="1066800"/>
          </a:xfrm>
        </p:spPr>
        <p:txBody>
          <a:bodyPr/>
          <a:lstStyle/>
          <a:p>
            <a:pPr algn="ctr" eaLnBrk="1" hangingPunct="1"/>
            <a:r>
              <a:rPr lang="en-US" smtClean="0"/>
              <a:t>Science-based Decision-Making</a:t>
            </a:r>
            <a:br>
              <a:rPr lang="en-US" smtClean="0"/>
            </a:br>
            <a:r>
              <a:rPr lang="en-US" smtClean="0"/>
              <a:t>and Peer Review</a:t>
            </a:r>
          </a:p>
        </p:txBody>
      </p:sp>
      <p:sp>
        <p:nvSpPr>
          <p:cNvPr id="19459" name="Rectangle 3"/>
          <p:cNvSpPr>
            <a:spLocks noGrp="1" noChangeArrowheads="1"/>
          </p:cNvSpPr>
          <p:nvPr>
            <p:ph type="body" idx="1"/>
          </p:nvPr>
        </p:nvSpPr>
        <p:spPr>
          <a:xfrm>
            <a:off x="457200" y="2286000"/>
            <a:ext cx="8153400" cy="4267200"/>
          </a:xfrm>
        </p:spPr>
        <p:txBody>
          <a:bodyPr/>
          <a:lstStyle/>
          <a:p>
            <a:pPr eaLnBrk="1" hangingPunct="1">
              <a:lnSpc>
                <a:spcPct val="90000"/>
              </a:lnSpc>
              <a:buFontTx/>
              <a:buChar char="•"/>
            </a:pPr>
            <a:r>
              <a:rPr lang="en-US" dirty="0" smtClean="0"/>
              <a:t>Peer review included in all stock assessments for federally managed stocks</a:t>
            </a:r>
          </a:p>
          <a:p>
            <a:pPr eaLnBrk="1" hangingPunct="1">
              <a:lnSpc>
                <a:spcPct val="90000"/>
              </a:lnSpc>
              <a:buFontTx/>
              <a:buChar char="•"/>
            </a:pPr>
            <a:r>
              <a:rPr lang="en-US" dirty="0" smtClean="0"/>
              <a:t>Functional science and statistical committees (SSC) in all councils</a:t>
            </a:r>
          </a:p>
          <a:p>
            <a:pPr lvl="1" eaLnBrk="1" hangingPunct="1">
              <a:lnSpc>
                <a:spcPct val="90000"/>
              </a:lnSpc>
              <a:buFont typeface="Arial" pitchFamily="34" charset="0"/>
              <a:buChar char="–"/>
            </a:pPr>
            <a:r>
              <a:rPr lang="en-US" dirty="0" smtClean="0"/>
              <a:t>Recommend science-based acceptable biological catches to the councils</a:t>
            </a:r>
          </a:p>
          <a:p>
            <a:pPr lvl="1" eaLnBrk="1" hangingPunct="1">
              <a:lnSpc>
                <a:spcPct val="90000"/>
              </a:lnSpc>
              <a:buFont typeface="Arial" pitchFamily="34" charset="0"/>
              <a:buChar char="–"/>
            </a:pPr>
            <a:r>
              <a:rPr lang="en-US" dirty="0" smtClean="0"/>
              <a:t>Provide information on scientific &amp; management uncertainty to the councils</a:t>
            </a:r>
          </a:p>
          <a:p>
            <a:pPr eaLnBrk="1" hangingPunct="1">
              <a:lnSpc>
                <a:spcPct val="90000"/>
              </a:lnSpc>
              <a:buFontTx/>
              <a:buChar char="•"/>
            </a:pPr>
            <a:r>
              <a:rPr lang="en-US" dirty="0" smtClean="0"/>
              <a:t>Council/SSC control rules</a:t>
            </a:r>
          </a:p>
          <a:p>
            <a:pPr lvl="1" eaLnBrk="1" hangingPunct="1">
              <a:lnSpc>
                <a:spcPct val="90000"/>
              </a:lnSpc>
              <a:buFont typeface="Arial" pitchFamily="34" charset="0"/>
              <a:buChar char="–"/>
            </a:pPr>
            <a:r>
              <a:rPr lang="en-US" dirty="0" smtClean="0"/>
              <a:t>Risk assessment</a:t>
            </a:r>
          </a:p>
          <a:p>
            <a:pPr lvl="1" eaLnBrk="1" hangingPunct="1">
              <a:lnSpc>
                <a:spcPct val="90000"/>
              </a:lnSpc>
              <a:buFont typeface="Arial" pitchFamily="34" charset="0"/>
              <a:buChar char="–"/>
            </a:pPr>
            <a:r>
              <a:rPr lang="en-US" dirty="0" smtClean="0"/>
              <a:t>Likelihood catch will exceed the acceptable biological catch or ACL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67000" y="1295400"/>
            <a:ext cx="6477000" cy="838200"/>
          </a:xfrm>
        </p:spPr>
        <p:txBody>
          <a:bodyPr/>
          <a:lstStyle/>
          <a:p>
            <a:pPr eaLnBrk="1" hangingPunct="1"/>
            <a:r>
              <a:rPr lang="en-US" smtClean="0"/>
              <a:t>Marine Recreational Information Program</a:t>
            </a:r>
          </a:p>
        </p:txBody>
      </p:sp>
      <p:pic>
        <p:nvPicPr>
          <p:cNvPr id="20483" name="Picture 3" descr="MRIP Graphic w type"/>
          <p:cNvPicPr>
            <a:picLocks noChangeAspect="1" noChangeArrowheads="1"/>
          </p:cNvPicPr>
          <p:nvPr/>
        </p:nvPicPr>
        <p:blipFill>
          <a:blip r:embed="rId3" cstate="print"/>
          <a:srcRect/>
          <a:stretch>
            <a:fillRect/>
          </a:stretch>
        </p:blipFill>
        <p:spPr bwMode="auto">
          <a:xfrm>
            <a:off x="6858000" y="5867400"/>
            <a:ext cx="2057400" cy="685800"/>
          </a:xfrm>
          <a:prstGeom prst="rect">
            <a:avLst/>
          </a:prstGeom>
          <a:noFill/>
          <a:ln w="9525">
            <a:noFill/>
            <a:miter lim="800000"/>
            <a:headEnd/>
            <a:tailEnd/>
          </a:ln>
        </p:spPr>
      </p:pic>
      <p:sp>
        <p:nvSpPr>
          <p:cNvPr id="20484" name="Text Box 4"/>
          <p:cNvSpPr txBox="1">
            <a:spLocks noChangeArrowheads="1"/>
          </p:cNvSpPr>
          <p:nvPr/>
        </p:nvSpPr>
        <p:spPr bwMode="auto">
          <a:xfrm>
            <a:off x="6858000" y="6400800"/>
            <a:ext cx="2286000" cy="244475"/>
          </a:xfrm>
          <a:prstGeom prst="rect">
            <a:avLst/>
          </a:prstGeom>
          <a:noFill/>
          <a:ln w="9525">
            <a:noFill/>
            <a:miter lim="800000"/>
            <a:headEnd/>
            <a:tailEnd/>
          </a:ln>
        </p:spPr>
        <p:txBody>
          <a:bodyPr>
            <a:spAutoFit/>
          </a:bodyPr>
          <a:lstStyle/>
          <a:p>
            <a:pPr>
              <a:spcBef>
                <a:spcPct val="50000"/>
              </a:spcBef>
            </a:pPr>
            <a:r>
              <a:rPr lang="en-US" sz="1000" b="1"/>
              <a:t>www.CountMyFish.noaa.gov</a:t>
            </a:r>
          </a:p>
        </p:txBody>
      </p:sp>
      <p:sp>
        <p:nvSpPr>
          <p:cNvPr id="20485" name="Rectangle 5"/>
          <p:cNvSpPr>
            <a:spLocks noGrp="1" noChangeArrowheads="1"/>
          </p:cNvSpPr>
          <p:nvPr>
            <p:ph type="body" idx="1"/>
          </p:nvPr>
        </p:nvSpPr>
        <p:spPr>
          <a:xfrm>
            <a:off x="533400" y="2286000"/>
            <a:ext cx="7772400" cy="4343400"/>
          </a:xfrm>
          <a:noFill/>
        </p:spPr>
        <p:txBody>
          <a:bodyPr/>
          <a:lstStyle/>
          <a:p>
            <a:pPr eaLnBrk="1" hangingPunct="1">
              <a:spcBef>
                <a:spcPct val="0"/>
              </a:spcBef>
              <a:buFontTx/>
              <a:buChar char="•"/>
            </a:pPr>
            <a:r>
              <a:rPr lang="en-US" smtClean="0"/>
              <a:t>The Magnuson-Stevens Reauthorization Act called for more accurate and precise recreational fishing information</a:t>
            </a:r>
          </a:p>
          <a:p>
            <a:pPr eaLnBrk="1" hangingPunct="1">
              <a:spcBef>
                <a:spcPct val="0"/>
              </a:spcBef>
              <a:buFontTx/>
              <a:buChar char="•"/>
            </a:pPr>
            <a:r>
              <a:rPr lang="en-US" smtClean="0"/>
              <a:t>Goals include:</a:t>
            </a:r>
          </a:p>
          <a:p>
            <a:pPr lvl="1" eaLnBrk="1" hangingPunct="1">
              <a:spcBef>
                <a:spcPct val="0"/>
              </a:spcBef>
            </a:pPr>
            <a:r>
              <a:rPr lang="en-US" sz="2000" smtClean="0"/>
              <a:t> Improve the quality of catch and effort surveys.</a:t>
            </a:r>
          </a:p>
          <a:p>
            <a:pPr lvl="1" eaLnBrk="1" hangingPunct="1">
              <a:spcBef>
                <a:spcPct val="0"/>
              </a:spcBef>
            </a:pPr>
            <a:r>
              <a:rPr lang="en-US" sz="2000" smtClean="0"/>
              <a:t> Create a national registry of saltwater anglers.</a:t>
            </a:r>
          </a:p>
          <a:p>
            <a:pPr lvl="1" eaLnBrk="1" hangingPunct="1">
              <a:spcBef>
                <a:spcPct val="0"/>
              </a:spcBef>
            </a:pPr>
            <a:r>
              <a:rPr lang="en-US" sz="2000" smtClean="0"/>
              <a:t> Implement technical recommendations related to survey design and data collection. </a:t>
            </a:r>
            <a:r>
              <a:rPr lang="en-US" smtClean="0"/>
              <a:t> </a:t>
            </a:r>
          </a:p>
          <a:p>
            <a:pPr lvl="1" eaLnBrk="1" hangingPunct="1">
              <a:spcBef>
                <a:spcPct val="0"/>
              </a:spcBef>
            </a:pPr>
            <a:r>
              <a:rPr lang="en-US" sz="2000" smtClean="0"/>
              <a:t> Improve the for-hire survey </a:t>
            </a:r>
          </a:p>
          <a:p>
            <a:pPr lvl="1" eaLnBrk="1" hangingPunct="1">
              <a:spcBef>
                <a:spcPct val="0"/>
              </a:spcBef>
            </a:pPr>
            <a:r>
              <a:rPr lang="en-US" sz="2000" smtClean="0"/>
              <a:t> Evaluation of whether estimation procedures </a:t>
            </a:r>
          </a:p>
          <a:p>
            <a:pPr lvl="1" eaLnBrk="1" hangingPunct="1">
              <a:spcBef>
                <a:spcPct val="0"/>
              </a:spcBef>
              <a:buFontTx/>
              <a:buNone/>
            </a:pPr>
            <a:r>
              <a:rPr lang="en-US" sz="2000" smtClean="0"/>
              <a:t>     appropriately match sample designs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Cooperative Research</a:t>
            </a:r>
          </a:p>
        </p:txBody>
      </p:sp>
      <p:sp>
        <p:nvSpPr>
          <p:cNvPr id="22531" name="Rectangle 3"/>
          <p:cNvSpPr>
            <a:spLocks noGrp="1" noChangeArrowheads="1"/>
          </p:cNvSpPr>
          <p:nvPr>
            <p:ph type="body" idx="1"/>
          </p:nvPr>
        </p:nvSpPr>
        <p:spPr>
          <a:xfrm>
            <a:off x="533400" y="2209800"/>
            <a:ext cx="7772400" cy="4267200"/>
          </a:xfrm>
        </p:spPr>
        <p:txBody>
          <a:bodyPr/>
          <a:lstStyle/>
          <a:p>
            <a:pPr eaLnBrk="1" hangingPunct="1">
              <a:buFontTx/>
              <a:buChar char="•"/>
            </a:pPr>
            <a:r>
              <a:rPr lang="en-US" dirty="0" smtClean="0"/>
              <a:t>Involve commercial and recreational fishermen in the collection of information to support the development and evaluation of management options</a:t>
            </a:r>
          </a:p>
          <a:p>
            <a:pPr eaLnBrk="1" hangingPunct="1">
              <a:buFontTx/>
              <a:buChar char="•"/>
            </a:pPr>
            <a:r>
              <a:rPr lang="en-US" dirty="0" smtClean="0"/>
              <a:t>Benefits:</a:t>
            </a:r>
          </a:p>
          <a:p>
            <a:pPr lvl="1">
              <a:buFont typeface="Arial" pitchFamily="34" charset="0"/>
              <a:buChar char="–"/>
            </a:pPr>
            <a:r>
              <a:rPr lang="en-US" dirty="0" smtClean="0"/>
              <a:t> Collection of more and better data at lower cost</a:t>
            </a:r>
          </a:p>
          <a:p>
            <a:pPr lvl="1">
              <a:buFont typeface="Arial" pitchFamily="34" charset="0"/>
              <a:buChar char="–"/>
            </a:pPr>
            <a:r>
              <a:rPr lang="en-US" dirty="0" smtClean="0"/>
              <a:t> Improved access to vessels and time at sea</a:t>
            </a:r>
          </a:p>
          <a:p>
            <a:pPr lvl="1">
              <a:buFont typeface="Arial" pitchFamily="34" charset="0"/>
              <a:buChar char="–"/>
            </a:pPr>
            <a:r>
              <a:rPr lang="en-US" dirty="0" smtClean="0"/>
              <a:t> Increase the precision and expand the scope of fisheries resource surveys</a:t>
            </a:r>
          </a:p>
          <a:p>
            <a:pPr lvl="1">
              <a:buFont typeface="Arial" pitchFamily="34" charset="0"/>
              <a:buChar char="–"/>
            </a:pPr>
            <a:r>
              <a:rPr lang="en-US" dirty="0" smtClean="0"/>
              <a:t>Build mutual understanding and respect among participants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rspallon\Local Settings\Temporary Internet Files\Content.IE5\B8FC9JLO\MP900443250[1].jpg"/>
          <p:cNvPicPr>
            <a:picLocks noChangeAspect="1" noChangeArrowheads="1"/>
          </p:cNvPicPr>
          <p:nvPr/>
        </p:nvPicPr>
        <p:blipFill>
          <a:blip r:embed="rId2" cstate="print">
            <a:lum/>
          </a:blip>
          <a:stretch>
            <a:fillRect/>
          </a:stretch>
        </p:blipFill>
        <p:spPr bwMode="auto">
          <a:xfrm>
            <a:off x="1447800" y="1447800"/>
            <a:ext cx="6858000" cy="5180071"/>
          </a:xfrm>
          <a:prstGeom prst="rect">
            <a:avLst/>
          </a:prstGeom>
          <a:ln>
            <a:noFill/>
          </a:ln>
          <a:effectLst>
            <a:softEdge rad="635000"/>
          </a:effectLst>
        </p:spPr>
      </p:pic>
      <p:sp>
        <p:nvSpPr>
          <p:cNvPr id="18434" name="Title 1"/>
          <p:cNvSpPr>
            <a:spLocks noGrp="1"/>
          </p:cNvSpPr>
          <p:nvPr>
            <p:ph type="title"/>
          </p:nvPr>
        </p:nvSpPr>
        <p:spPr>
          <a:xfrm>
            <a:off x="1905000" y="2971800"/>
            <a:ext cx="6019800" cy="838200"/>
          </a:xfrm>
        </p:spPr>
        <p:txBody>
          <a:bodyPr/>
          <a:lstStyle/>
          <a:p>
            <a:pPr algn="ctr"/>
            <a:r>
              <a:rPr lang="en-US" sz="3600" dirty="0" smtClean="0">
                <a:ln>
                  <a:solidFill>
                    <a:schemeClr val="accent1"/>
                  </a:solidFill>
                </a:ln>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581400" y="1143000"/>
            <a:ext cx="4953000" cy="838200"/>
          </a:xfrm>
        </p:spPr>
        <p:txBody>
          <a:bodyPr/>
          <a:lstStyle/>
          <a:p>
            <a:pPr eaLnBrk="1" hangingPunct="1"/>
            <a:r>
              <a:rPr lang="en-US" sz="2800" b="1" smtClean="0">
                <a:solidFill>
                  <a:srgbClr val="008080"/>
                </a:solidFill>
              </a:rPr>
              <a:t>Opportunity</a:t>
            </a:r>
            <a:endParaRPr lang="en-US" b="1" smtClean="0">
              <a:solidFill>
                <a:srgbClr val="008080"/>
              </a:solidFill>
            </a:endParaRPr>
          </a:p>
        </p:txBody>
      </p:sp>
      <p:sp>
        <p:nvSpPr>
          <p:cNvPr id="17411" name="Rectangle 3"/>
          <p:cNvSpPr>
            <a:spLocks noGrp="1" noChangeArrowheads="1"/>
          </p:cNvSpPr>
          <p:nvPr>
            <p:ph type="body" idx="4294967295"/>
          </p:nvPr>
        </p:nvSpPr>
        <p:spPr>
          <a:xfrm>
            <a:off x="762000" y="2362200"/>
            <a:ext cx="7467600" cy="3733800"/>
          </a:xfrm>
        </p:spPr>
        <p:txBody>
          <a:bodyPr/>
          <a:lstStyle/>
          <a:p>
            <a:pPr eaLnBrk="1" hangingPunct="1">
              <a:buFontTx/>
              <a:buChar char="•"/>
            </a:pPr>
            <a:r>
              <a:rPr lang="en-US" dirty="0" smtClean="0"/>
              <a:t>Rebuilding US stocks would…</a:t>
            </a:r>
          </a:p>
          <a:p>
            <a:pPr lvl="1" eaLnBrk="1" hangingPunct="1">
              <a:buFont typeface="Arial" pitchFamily="34" charset="0"/>
              <a:buChar char="–"/>
            </a:pPr>
            <a:r>
              <a:rPr lang="en-US" dirty="0" smtClean="0"/>
              <a:t>Increase the current ex-vessel value by an estimated $2.2 billion (54%) annually from $4.1 billion to $6.3 billion</a:t>
            </a:r>
          </a:p>
          <a:p>
            <a:pPr lvl="1" eaLnBrk="1" hangingPunct="1">
              <a:buFont typeface="Arial" pitchFamily="34" charset="0"/>
              <a:buChar char="–"/>
            </a:pPr>
            <a:r>
              <a:rPr lang="en-US" dirty="0" smtClean="0"/>
              <a:t>Generate an estimated additional $31 billion in sales nation-wide</a:t>
            </a:r>
          </a:p>
          <a:p>
            <a:pPr lvl="1" eaLnBrk="1" hangingPunct="1">
              <a:buFont typeface="Arial" pitchFamily="34" charset="0"/>
              <a:buChar char="–"/>
            </a:pPr>
            <a:r>
              <a:rPr lang="en-US" dirty="0" smtClean="0"/>
              <a:t>Generate $133 billion in sales and support 2 million jobs.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cstate="print"/>
          <a:srcRect/>
          <a:stretch>
            <a:fillRect/>
          </a:stretch>
        </p:blipFill>
        <p:spPr bwMode="auto">
          <a:xfrm rot="905036">
            <a:off x="7045745" y="4224515"/>
            <a:ext cx="1523670" cy="1974905"/>
          </a:xfrm>
          <a:prstGeom prst="rect">
            <a:avLst/>
          </a:prstGeom>
          <a:noFill/>
          <a:ln w="9525">
            <a:noFill/>
            <a:miter lim="800000"/>
            <a:headEnd/>
            <a:tailEnd/>
          </a:ln>
        </p:spPr>
      </p:pic>
      <p:sp>
        <p:nvSpPr>
          <p:cNvPr id="7170" name="Rectangle 2"/>
          <p:cNvSpPr>
            <a:spLocks noGrp="1" noChangeArrowheads="1"/>
          </p:cNvSpPr>
          <p:nvPr>
            <p:ph type="title"/>
          </p:nvPr>
        </p:nvSpPr>
        <p:spPr>
          <a:xfrm>
            <a:off x="2590800" y="1143000"/>
            <a:ext cx="5715000" cy="838200"/>
          </a:xfrm>
        </p:spPr>
        <p:txBody>
          <a:bodyPr/>
          <a:lstStyle/>
          <a:p>
            <a:pPr eaLnBrk="1" hangingPunct="1"/>
            <a:r>
              <a:rPr lang="en-US" sz="2800" smtClean="0"/>
              <a:t>Magnuson-Stevens Act</a:t>
            </a:r>
          </a:p>
        </p:txBody>
      </p:sp>
      <p:sp>
        <p:nvSpPr>
          <p:cNvPr id="7171" name="Rectangle 3"/>
          <p:cNvSpPr>
            <a:spLocks noGrp="1" noChangeArrowheads="1"/>
          </p:cNvSpPr>
          <p:nvPr>
            <p:ph type="body" idx="1"/>
          </p:nvPr>
        </p:nvSpPr>
        <p:spPr>
          <a:xfrm>
            <a:off x="685800" y="2286000"/>
            <a:ext cx="7772400" cy="4114800"/>
          </a:xfrm>
        </p:spPr>
        <p:txBody>
          <a:bodyPr/>
          <a:lstStyle/>
          <a:p>
            <a:pPr eaLnBrk="1" hangingPunct="1">
              <a:buFontTx/>
              <a:buChar char="•"/>
            </a:pPr>
            <a:r>
              <a:rPr lang="en-US" sz="2000" dirty="0" smtClean="0"/>
              <a:t>Primary law for managing marine fisheries in Federal waters.</a:t>
            </a:r>
          </a:p>
          <a:p>
            <a:pPr eaLnBrk="1" hangingPunct="1">
              <a:buFontTx/>
              <a:buChar char="•"/>
            </a:pPr>
            <a:r>
              <a:rPr lang="en-US" sz="2000" dirty="0" smtClean="0"/>
              <a:t>Enacted in 1976 and two major reauthorizations:</a:t>
            </a:r>
          </a:p>
          <a:p>
            <a:pPr marL="730250" lvl="1" indent="-273050" eaLnBrk="1" hangingPunct="1">
              <a:buFont typeface="Arial" pitchFamily="34" charset="0"/>
              <a:buChar char="–"/>
            </a:pPr>
            <a:r>
              <a:rPr lang="en-US" sz="2000" dirty="0" smtClean="0"/>
              <a:t>Sustainable Fisheries Act of 1996</a:t>
            </a:r>
          </a:p>
          <a:p>
            <a:pPr marL="730250" lvl="1" indent="-273050" eaLnBrk="1" hangingPunct="1">
              <a:buFont typeface="Arial" pitchFamily="34" charset="0"/>
              <a:buChar char="–"/>
            </a:pPr>
            <a:r>
              <a:rPr lang="en-US" sz="2000" dirty="0" smtClean="0"/>
              <a:t>Magnuson-Stevens Fishery Conservation and Management Reauthorization Act of 2006</a:t>
            </a:r>
          </a:p>
          <a:p>
            <a:pPr eaLnBrk="1" hangingPunct="1">
              <a:buFontTx/>
              <a:buChar char="•"/>
            </a:pPr>
            <a:r>
              <a:rPr lang="en-US" sz="2000" dirty="0" smtClean="0"/>
              <a:t>8 regional fishery management councils charged with developing conservation and management measures. </a:t>
            </a:r>
          </a:p>
          <a:p>
            <a:pPr eaLnBrk="1" hangingPunct="1">
              <a:buFontTx/>
              <a:buChar char="•"/>
            </a:pPr>
            <a:r>
              <a:rPr lang="en-US" sz="2000" dirty="0" smtClean="0"/>
              <a:t>Detailed process for fisheries management. </a:t>
            </a:r>
          </a:p>
          <a:p>
            <a:pPr eaLnBrk="1" hangingPunct="1">
              <a:buFontTx/>
              <a:buChar char="•"/>
            </a:pPr>
            <a:r>
              <a:rPr lang="en-US" sz="2000" dirty="0" smtClean="0"/>
              <a:t>10 National Standards, balancing harvest levels and socioeconomic considerations.</a:t>
            </a:r>
          </a:p>
          <a:p>
            <a:pPr eaLnBrk="1" hangingPunct="1"/>
            <a:endParaRPr lang="en-US" sz="20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514600" y="1143000"/>
            <a:ext cx="6019800" cy="838200"/>
          </a:xfrm>
        </p:spPr>
        <p:txBody>
          <a:bodyPr/>
          <a:lstStyle/>
          <a:p>
            <a:pPr eaLnBrk="1" hangingPunct="1"/>
            <a:r>
              <a:rPr lang="en-US" sz="2800" b="1" dirty="0" smtClean="0">
                <a:solidFill>
                  <a:srgbClr val="008080"/>
                </a:solidFill>
              </a:rPr>
              <a:t>Magnuson Act History </a:t>
            </a:r>
          </a:p>
        </p:txBody>
      </p:sp>
      <p:sp>
        <p:nvSpPr>
          <p:cNvPr id="8195" name="Rectangle 3"/>
          <p:cNvSpPr>
            <a:spLocks noGrp="1" noChangeArrowheads="1"/>
          </p:cNvSpPr>
          <p:nvPr>
            <p:ph type="body" idx="4294967295"/>
          </p:nvPr>
        </p:nvSpPr>
        <p:spPr>
          <a:xfrm>
            <a:off x="1066800" y="2209800"/>
            <a:ext cx="7467600" cy="4114800"/>
          </a:xfrm>
        </p:spPr>
        <p:txBody>
          <a:bodyPr/>
          <a:lstStyle/>
          <a:p>
            <a:pPr eaLnBrk="1" hangingPunct="1">
              <a:buFontTx/>
              <a:buChar char="•"/>
            </a:pPr>
            <a:r>
              <a:rPr lang="en-US" sz="2000" dirty="0" smtClean="0"/>
              <a:t>Pre Magnuson-Stevens Act (&lt;1976)</a:t>
            </a:r>
          </a:p>
          <a:p>
            <a:pPr lvl="1" eaLnBrk="1" hangingPunct="1">
              <a:buFont typeface="Arial" pitchFamily="34" charset="0"/>
              <a:buChar char="–"/>
            </a:pPr>
            <a:r>
              <a:rPr lang="en-US" sz="2000" dirty="0" smtClean="0"/>
              <a:t>Open access, common property, foreign fleets</a:t>
            </a:r>
          </a:p>
          <a:p>
            <a:pPr eaLnBrk="1" hangingPunct="1">
              <a:buFontTx/>
              <a:buChar char="•"/>
            </a:pPr>
            <a:r>
              <a:rPr lang="en-US" sz="2000" dirty="0" smtClean="0"/>
              <a:t>1976 Magnuson Act</a:t>
            </a:r>
          </a:p>
          <a:p>
            <a:pPr lvl="1" eaLnBrk="1" hangingPunct="1">
              <a:buFont typeface="Arial" pitchFamily="34" charset="0"/>
              <a:buChar char="–"/>
            </a:pPr>
            <a:r>
              <a:rPr lang="en-US" sz="2000" dirty="0" smtClean="0"/>
              <a:t>End foreign fishing, domestic fleet expansion, command and control management (quotas, effort, seasons, areas)</a:t>
            </a:r>
          </a:p>
          <a:p>
            <a:pPr eaLnBrk="1" hangingPunct="1">
              <a:buFontTx/>
              <a:buChar char="•"/>
            </a:pPr>
            <a:r>
              <a:rPr lang="en-US" sz="2000" dirty="0" smtClean="0"/>
              <a:t>1996 Sustainable Fisheries Act</a:t>
            </a:r>
          </a:p>
          <a:p>
            <a:pPr lvl="1" eaLnBrk="1" hangingPunct="1">
              <a:buFont typeface="Arial" pitchFamily="34" charset="0"/>
              <a:buChar char="–"/>
            </a:pPr>
            <a:r>
              <a:rPr lang="en-US" sz="2000" dirty="0" smtClean="0"/>
              <a:t>Control expansion, limit current participation </a:t>
            </a:r>
          </a:p>
          <a:p>
            <a:pPr eaLnBrk="1" hangingPunct="1">
              <a:buFontTx/>
              <a:buChar char="•"/>
            </a:pPr>
            <a:r>
              <a:rPr lang="en-US" sz="2000" dirty="0" smtClean="0"/>
              <a:t>2006 Magnuson-Stevens Act Reauthorization</a:t>
            </a:r>
          </a:p>
          <a:p>
            <a:pPr lvl="1" eaLnBrk="1" hangingPunct="1">
              <a:buFont typeface="Arial" pitchFamily="34" charset="0"/>
              <a:buChar char="–"/>
            </a:pPr>
            <a:r>
              <a:rPr lang="en-US" sz="2000" dirty="0" smtClean="0"/>
              <a:t>End overfishing, rebuild stocks, reduce overcapacity, catch shares</a:t>
            </a:r>
          </a:p>
          <a:p>
            <a:pPr lvl="1" eaLnBrk="1" hangingPunct="1">
              <a:buFont typeface="Arial" pitchFamily="34" charset="0"/>
              <a:buChar char="–"/>
            </a:pPr>
            <a:r>
              <a:rPr lang="en-US" sz="2000" dirty="0" smtClean="0"/>
              <a:t>Implementation is underway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514600" y="1143000"/>
            <a:ext cx="5791200" cy="838200"/>
          </a:xfrm>
        </p:spPr>
        <p:txBody>
          <a:bodyPr/>
          <a:lstStyle/>
          <a:p>
            <a:pPr eaLnBrk="1" hangingPunct="1"/>
            <a:r>
              <a:rPr lang="en-US" b="1" smtClean="0"/>
              <a:t>MSA: 10 National Standards</a:t>
            </a:r>
          </a:p>
        </p:txBody>
      </p:sp>
      <p:sp>
        <p:nvSpPr>
          <p:cNvPr id="10243" name="Rectangle 3"/>
          <p:cNvSpPr>
            <a:spLocks noGrp="1" noChangeArrowheads="1"/>
          </p:cNvSpPr>
          <p:nvPr>
            <p:ph type="body" idx="1"/>
          </p:nvPr>
        </p:nvSpPr>
        <p:spPr>
          <a:xfrm>
            <a:off x="838200" y="2286000"/>
            <a:ext cx="7772400" cy="4267200"/>
          </a:xfrm>
        </p:spPr>
        <p:txBody>
          <a:bodyPr/>
          <a:lstStyle/>
          <a:p>
            <a:pPr marL="381000" indent="-381000" eaLnBrk="1" hangingPunct="1">
              <a:buFontTx/>
              <a:buAutoNum type="arabicPeriod"/>
            </a:pPr>
            <a:r>
              <a:rPr lang="en-US" sz="2000" smtClean="0"/>
              <a:t>Prevent overfishing while achieving optimum yield;</a:t>
            </a:r>
          </a:p>
          <a:p>
            <a:pPr marL="381000" indent="-381000" eaLnBrk="1" hangingPunct="1">
              <a:buFontTx/>
              <a:buAutoNum type="arabicPeriod"/>
            </a:pPr>
            <a:r>
              <a:rPr lang="en-US" sz="2000" smtClean="0"/>
              <a:t>Be based upon the best scientific information available;</a:t>
            </a:r>
          </a:p>
          <a:p>
            <a:pPr marL="381000" indent="-381000" eaLnBrk="1" hangingPunct="1">
              <a:buFontTx/>
              <a:buAutoNum type="arabicPeriod"/>
            </a:pPr>
            <a:r>
              <a:rPr lang="en-US" sz="2000" smtClean="0"/>
              <a:t>Manage individual stocks as a unit;</a:t>
            </a:r>
          </a:p>
          <a:p>
            <a:pPr marL="381000" indent="-381000" eaLnBrk="1" hangingPunct="1">
              <a:buFontTx/>
              <a:buAutoNum type="arabicPeriod"/>
            </a:pPr>
            <a:r>
              <a:rPr lang="en-US" sz="2000" smtClean="0"/>
              <a:t>Not discriminate between residents of different states;</a:t>
            </a:r>
          </a:p>
          <a:p>
            <a:pPr marL="381000" indent="-381000" eaLnBrk="1" hangingPunct="1">
              <a:buFontTx/>
              <a:buAutoNum type="arabicPeriod"/>
            </a:pPr>
            <a:r>
              <a:rPr lang="en-US" sz="2000" smtClean="0"/>
              <a:t>Where practicable, promote efficiency;</a:t>
            </a:r>
          </a:p>
          <a:p>
            <a:pPr marL="381000" indent="-381000" eaLnBrk="1" hangingPunct="1">
              <a:buFontTx/>
              <a:buAutoNum type="arabicPeriod"/>
            </a:pPr>
            <a:r>
              <a:rPr lang="en-US" sz="2000" smtClean="0"/>
              <a:t>Take into account variations in fisheries and catches;</a:t>
            </a:r>
          </a:p>
          <a:p>
            <a:pPr marL="381000" indent="-381000" eaLnBrk="1" hangingPunct="1">
              <a:buFontTx/>
              <a:buAutoNum type="arabicPeriod"/>
            </a:pPr>
            <a:r>
              <a:rPr lang="en-US" sz="2000" smtClean="0"/>
              <a:t>Minimize costs and avoid duplications, where practicable;</a:t>
            </a:r>
          </a:p>
          <a:p>
            <a:pPr marL="381000" indent="-381000" eaLnBrk="1" hangingPunct="1">
              <a:buFontTx/>
              <a:buAutoNum type="arabicPeriod"/>
            </a:pPr>
            <a:r>
              <a:rPr lang="en-US" sz="2000" smtClean="0"/>
              <a:t>Take into account the importance of fishery resources to                     communities;</a:t>
            </a:r>
          </a:p>
          <a:p>
            <a:pPr marL="381000" indent="-381000" eaLnBrk="1" hangingPunct="1">
              <a:buFontTx/>
              <a:buAutoNum type="arabicPeriod"/>
            </a:pPr>
            <a:r>
              <a:rPr lang="en-US" sz="2000" smtClean="0"/>
              <a:t>Minimize bycatch; and </a:t>
            </a:r>
          </a:p>
          <a:p>
            <a:pPr marL="381000" indent="-381000" eaLnBrk="1" hangingPunct="1">
              <a:buFontTx/>
              <a:buAutoNum type="arabicPeriod"/>
            </a:pPr>
            <a:r>
              <a:rPr lang="en-US" sz="2000" smtClean="0"/>
              <a:t>Promote safety of human life at sea</a:t>
            </a:r>
          </a:p>
          <a:p>
            <a:pPr marL="381000" indent="-381000" eaLnBrk="1" hangingPunct="1"/>
            <a:endParaRPr lang="en-US" sz="200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00400" y="1143000"/>
            <a:ext cx="4800600" cy="838200"/>
          </a:xfrm>
        </p:spPr>
        <p:txBody>
          <a:bodyPr/>
          <a:lstStyle/>
          <a:p>
            <a:r>
              <a:rPr lang="en-US" sz="2800" dirty="0" smtClean="0"/>
              <a:t>The 2006 Amendment</a:t>
            </a:r>
          </a:p>
        </p:txBody>
      </p:sp>
      <p:sp>
        <p:nvSpPr>
          <p:cNvPr id="8195" name="Content Placeholder 2"/>
          <p:cNvSpPr>
            <a:spLocks noGrp="1"/>
          </p:cNvSpPr>
          <p:nvPr>
            <p:ph idx="1"/>
          </p:nvPr>
        </p:nvSpPr>
        <p:spPr/>
        <p:txBody>
          <a:bodyPr/>
          <a:lstStyle/>
          <a:p>
            <a:pPr>
              <a:buFontTx/>
              <a:buChar char="•"/>
            </a:pPr>
            <a:r>
              <a:rPr lang="en-US" dirty="0" smtClean="0"/>
              <a:t>Magnuson-Stevens Fishery Conservation and Management Reauthorization Act of 2006</a:t>
            </a:r>
          </a:p>
          <a:p>
            <a:pPr lvl="1">
              <a:buFont typeface="Arial" charset="0"/>
              <a:buChar char="–"/>
            </a:pPr>
            <a:r>
              <a:rPr lang="en-US" dirty="0" smtClean="0"/>
              <a:t>Signed on January 12, 2007</a:t>
            </a:r>
          </a:p>
          <a:p>
            <a:pPr lvl="1">
              <a:buFont typeface="Arial" charset="0"/>
              <a:buChar char="–"/>
            </a:pPr>
            <a:r>
              <a:rPr lang="en-US" dirty="0" smtClean="0"/>
              <a:t>Mandates the use of annual catch limits and accountability measures to </a:t>
            </a:r>
            <a:r>
              <a:rPr lang="en-US" i="1" dirty="0" smtClean="0"/>
              <a:t>end</a:t>
            </a:r>
            <a:r>
              <a:rPr lang="en-US" dirty="0" smtClean="0"/>
              <a:t> overfishing</a:t>
            </a:r>
          </a:p>
          <a:p>
            <a:pPr lvl="1">
              <a:buFont typeface="Arial" charset="0"/>
              <a:buChar char="–"/>
            </a:pPr>
            <a:r>
              <a:rPr lang="en-US" dirty="0" smtClean="0"/>
              <a:t>Provides for widespread market-based fishery management through limited access privilege programs</a:t>
            </a:r>
          </a:p>
          <a:p>
            <a:pPr lvl="1">
              <a:buFont typeface="Arial" charset="0"/>
              <a:buChar char="–"/>
            </a:pPr>
            <a:r>
              <a:rPr lang="en-US" dirty="0" smtClean="0"/>
              <a:t>Calls for increased international cooperation</a:t>
            </a:r>
          </a:p>
          <a:p>
            <a:pPr lvl="1">
              <a:buFont typeface="Arial" charset="0"/>
              <a:buChar char="–"/>
            </a:pPr>
            <a:r>
              <a:rPr lang="en-US" dirty="0" smtClean="0"/>
              <a:t>Strengthens role of science in management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743200" y="1143000"/>
            <a:ext cx="6180138" cy="838200"/>
          </a:xfrm>
        </p:spPr>
        <p:txBody>
          <a:bodyPr/>
          <a:lstStyle/>
          <a:p>
            <a:pPr eaLnBrk="1" hangingPunct="1"/>
            <a:r>
              <a:rPr lang="en-US" sz="2800" smtClean="0"/>
              <a:t>The Regulatory Toolbox</a:t>
            </a:r>
          </a:p>
        </p:txBody>
      </p:sp>
      <p:sp>
        <p:nvSpPr>
          <p:cNvPr id="9219" name="Rectangle 3"/>
          <p:cNvSpPr>
            <a:spLocks noGrp="1" noChangeArrowheads="1"/>
          </p:cNvSpPr>
          <p:nvPr>
            <p:ph type="body" idx="1"/>
          </p:nvPr>
        </p:nvSpPr>
        <p:spPr>
          <a:xfrm>
            <a:off x="533400" y="2209800"/>
            <a:ext cx="8093075" cy="4117975"/>
          </a:xfrm>
          <a:noFill/>
        </p:spPr>
        <p:txBody>
          <a:bodyPr/>
          <a:lstStyle/>
          <a:p>
            <a:pPr eaLnBrk="1" hangingPunct="1">
              <a:buFontTx/>
              <a:buChar char="•"/>
            </a:pPr>
            <a:r>
              <a:rPr lang="en-US" dirty="0" smtClean="0"/>
              <a:t>Councils provide stakeholders a direct role in managing U.S. fisheries </a:t>
            </a:r>
          </a:p>
          <a:p>
            <a:pPr eaLnBrk="1" hangingPunct="1">
              <a:buFontTx/>
              <a:buChar char="•"/>
            </a:pPr>
            <a:r>
              <a:rPr lang="en-US" dirty="0" smtClean="0"/>
              <a:t>Councils develop FMPs and measures based on input by their SSCs, APs, plan teams, and public comment:</a:t>
            </a:r>
          </a:p>
          <a:p>
            <a:pPr lvl="1" eaLnBrk="1" hangingPunct="1">
              <a:buFont typeface="Arial" charset="0"/>
              <a:buChar char="–"/>
            </a:pPr>
            <a:r>
              <a:rPr lang="en-US" sz="2000" dirty="0" smtClean="0"/>
              <a:t>Quotas, catch shares, bag limits</a:t>
            </a:r>
          </a:p>
          <a:p>
            <a:pPr lvl="1" eaLnBrk="1" hangingPunct="1">
              <a:buFont typeface="Arial" charset="0"/>
              <a:buChar char="–"/>
            </a:pPr>
            <a:r>
              <a:rPr lang="en-US" sz="2000" dirty="0" smtClean="0"/>
              <a:t>Allocation between groups or sectors</a:t>
            </a:r>
          </a:p>
          <a:p>
            <a:pPr lvl="1" eaLnBrk="1" hangingPunct="1">
              <a:buFont typeface="Arial" charset="0"/>
              <a:buChar char="–"/>
            </a:pPr>
            <a:r>
              <a:rPr lang="en-US" sz="2000" dirty="0" smtClean="0"/>
              <a:t>Seasonal or area closures</a:t>
            </a:r>
          </a:p>
          <a:p>
            <a:pPr lvl="1" eaLnBrk="1" hangingPunct="1">
              <a:buFont typeface="Arial" charset="0"/>
              <a:buChar char="–"/>
            </a:pPr>
            <a:r>
              <a:rPr lang="en-US" sz="2000" dirty="0" smtClean="0"/>
              <a:t>Gear restrictions</a:t>
            </a:r>
          </a:p>
          <a:p>
            <a:pPr eaLnBrk="1" hangingPunct="1">
              <a:buFontTx/>
              <a:buChar char="•"/>
            </a:pPr>
            <a:r>
              <a:rPr lang="en-US" dirty="0" smtClean="0"/>
              <a:t>FMPs and management measures subject to approval by Commerce Secretary, acting through NOAA Fisheries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743200" y="1143000"/>
            <a:ext cx="6180138" cy="838200"/>
          </a:xfrm>
        </p:spPr>
        <p:txBody>
          <a:bodyPr/>
          <a:lstStyle/>
          <a:p>
            <a:pPr eaLnBrk="1" hangingPunct="1"/>
            <a:r>
              <a:rPr lang="en-US" sz="2800" smtClean="0"/>
              <a:t>National Standard 1</a:t>
            </a:r>
          </a:p>
        </p:txBody>
      </p:sp>
      <p:sp>
        <p:nvSpPr>
          <p:cNvPr id="10243" name="Rectangle 3"/>
          <p:cNvSpPr>
            <a:spLocks noGrp="1" noChangeArrowheads="1"/>
          </p:cNvSpPr>
          <p:nvPr>
            <p:ph type="body" idx="1"/>
          </p:nvPr>
        </p:nvSpPr>
        <p:spPr>
          <a:xfrm>
            <a:off x="685800" y="2362200"/>
            <a:ext cx="8093075" cy="4117975"/>
          </a:xfrm>
          <a:noFill/>
        </p:spPr>
        <p:txBody>
          <a:bodyPr/>
          <a:lstStyle/>
          <a:p>
            <a:pPr>
              <a:lnSpc>
                <a:spcPct val="130000"/>
              </a:lnSpc>
              <a:buFontTx/>
              <a:buChar char="•"/>
            </a:pPr>
            <a:r>
              <a:rPr lang="en-US" smtClean="0"/>
              <a:t>“Conservation and management measures shall  </a:t>
            </a:r>
            <a:r>
              <a:rPr lang="en-US" b="1" smtClean="0"/>
              <a:t>prevent overfishing</a:t>
            </a:r>
            <a:r>
              <a:rPr lang="en-US" smtClean="0"/>
              <a:t> while achieving, on a continuing basis, the </a:t>
            </a:r>
            <a:r>
              <a:rPr lang="en-US" b="1" smtClean="0"/>
              <a:t>optimum yield</a:t>
            </a:r>
            <a:r>
              <a:rPr lang="en-US" smtClean="0"/>
              <a:t> from each fishery for the United States fishing industry.”</a:t>
            </a:r>
          </a:p>
          <a:p>
            <a:pPr lvl="1">
              <a:lnSpc>
                <a:spcPct val="130000"/>
              </a:lnSpc>
              <a:spcBef>
                <a:spcPct val="70000"/>
              </a:spcBef>
              <a:buFont typeface="Arial" charset="0"/>
              <a:buChar char="–"/>
            </a:pPr>
            <a:r>
              <a:rPr lang="en-US" sz="2000" smtClean="0"/>
              <a:t>MSA Section 301(a)(1)</a:t>
            </a:r>
          </a:p>
          <a:p>
            <a:pPr eaLnBrk="1" hangingPunct="1"/>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Blank Presentation">
      <a:majorFont>
        <a:latin typeface="Arial Black"/>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2950"/>
    </a:dk1>
    <a:lt1>
      <a:srgbClr val="FFFFFF"/>
    </a:lt1>
    <a:dk2>
      <a:srgbClr val="007262"/>
    </a:dk2>
    <a:lt2>
      <a:srgbClr val="808080"/>
    </a:lt2>
    <a:accent1>
      <a:srgbClr val="BBE0E3"/>
    </a:accent1>
    <a:accent2>
      <a:srgbClr val="FCDA7F"/>
    </a:accent2>
    <a:accent3>
      <a:srgbClr val="FFFFFF"/>
    </a:accent3>
    <a:accent4>
      <a:srgbClr val="002143"/>
    </a:accent4>
    <a:accent5>
      <a:srgbClr val="DAEDEF"/>
    </a:accent5>
    <a:accent6>
      <a:srgbClr val="E4C572"/>
    </a:accent6>
    <a:hlink>
      <a:srgbClr val="955F22"/>
    </a:hlink>
    <a:folHlink>
      <a:srgbClr val="99CC00"/>
    </a:folHlink>
  </a:clrScheme>
  <a:fontScheme name="Blank Presentation">
    <a:majorFont>
      <a:latin typeface="Arial Black"/>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4865</TotalTime>
  <Words>1380</Words>
  <Application>Microsoft Office PowerPoint</Application>
  <PresentationFormat>On-screen Show (4:3)</PresentationFormat>
  <Paragraphs>257</Paragraphs>
  <Slides>24</Slides>
  <Notes>16</Notes>
  <HiddenSlides>3</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Blank Presentation</vt:lpstr>
      <vt:lpstr>Office Theme</vt:lpstr>
      <vt:lpstr>Worksheet</vt:lpstr>
      <vt:lpstr>Magnuson-Stevens Act –  Ending Overfishing and Rebuilding the Nation’s Valuable Marine Fisheries  Eric Schwaab Assistant Administrator</vt:lpstr>
      <vt:lpstr>Outline</vt:lpstr>
      <vt:lpstr>Opportunity</vt:lpstr>
      <vt:lpstr>Magnuson-Stevens Act</vt:lpstr>
      <vt:lpstr>Magnuson Act History </vt:lpstr>
      <vt:lpstr>MSA: 10 National Standards</vt:lpstr>
      <vt:lpstr>The 2006 Amendment</vt:lpstr>
      <vt:lpstr>The Regulatory Toolbox</vt:lpstr>
      <vt:lpstr>National Standard 1</vt:lpstr>
      <vt:lpstr>Ending Overfishing and Implementing Annual Catch Limits</vt:lpstr>
      <vt:lpstr>Slide 11</vt:lpstr>
      <vt:lpstr>Rebuilding Overfished Stocks</vt:lpstr>
      <vt:lpstr>Slide 13</vt:lpstr>
      <vt:lpstr>Measuring Progress</vt:lpstr>
      <vt:lpstr>Rebuilding Success</vt:lpstr>
      <vt:lpstr>Slide 16</vt:lpstr>
      <vt:lpstr>Final Catch Share Policy Statement</vt:lpstr>
      <vt:lpstr>Northeast Groundfish Catch - 2010</vt:lpstr>
      <vt:lpstr>Northeast Groundfish Sectors - Preliminary Results</vt:lpstr>
      <vt:lpstr>Northeast Groundfish Sectors - Preliminary Common Pool Results</vt:lpstr>
      <vt:lpstr>Science-based Decision-Making and Peer Review</vt:lpstr>
      <vt:lpstr>Marine Recreational Information Program</vt:lpstr>
      <vt:lpstr>Cooperative Research</vt:lpstr>
      <vt:lpstr>Questions?</vt:lpstr>
    </vt:vector>
  </TitlesOfParts>
  <Company>NMFS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media10</cp:lastModifiedBy>
  <cp:revision>342</cp:revision>
  <dcterms:created xsi:type="dcterms:W3CDTF">2009-02-20T20:22:04Z</dcterms:created>
  <dcterms:modified xsi:type="dcterms:W3CDTF">2010-11-05T14:08:57Z</dcterms:modified>
</cp:coreProperties>
</file>