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4" r:id="rId4"/>
  </p:sldMasterIdLst>
  <p:notesMasterIdLst>
    <p:notesMasterId r:id="rId19"/>
  </p:notesMasterIdLst>
  <p:handoutMasterIdLst>
    <p:handoutMasterId r:id="rId20"/>
  </p:handoutMasterIdLst>
  <p:sldIdLst>
    <p:sldId id="293" r:id="rId5"/>
    <p:sldId id="260" r:id="rId6"/>
    <p:sldId id="262" r:id="rId7"/>
    <p:sldId id="289" r:id="rId8"/>
    <p:sldId id="290" r:id="rId9"/>
    <p:sldId id="291" r:id="rId10"/>
    <p:sldId id="264" r:id="rId11"/>
    <p:sldId id="292" r:id="rId12"/>
    <p:sldId id="281" r:id="rId13"/>
    <p:sldId id="285" r:id="rId14"/>
    <p:sldId id="300" r:id="rId15"/>
    <p:sldId id="301" r:id="rId16"/>
    <p:sldId id="299" r:id="rId17"/>
    <p:sldId id="278" r:id="rId18"/>
  </p:sldIdLst>
  <p:sldSz cx="9144000" cy="6858000" type="screen4x3"/>
  <p:notesSz cx="6934200" cy="9232900"/>
  <p:embeddedFontLst>
    <p:embeddedFont>
      <p:font typeface="Franklin Gothic Medium" pitchFamily="34" charset="0"/>
      <p:regular r:id="rId21"/>
      <p:italic r:id="rId22"/>
    </p:embeddedFont>
    <p:embeddedFont>
      <p:font typeface="Franklin Gothic Book" pitchFamily="34" charset="0"/>
      <p:regular r:id="rId23"/>
      <p:italic r:id="rId24"/>
    </p:embeddedFont>
    <p:embeddedFont>
      <p:font typeface="Mostly"/>
      <p:regular r:id="rId25"/>
    </p:embeddedFont>
    <p:embeddedFont>
      <p:font typeface="Franklin Gothic Medium Cond" pitchFamily="34" charset="0"/>
      <p:regular r:id="rId26"/>
    </p:embeddedFont>
    <p:embeddedFont>
      <p:font typeface="ＭＳ Ｐゴシック" charset="-128"/>
      <p:regular r:id="rId27"/>
    </p:embeddedFont>
    <p:embeddedFont>
      <p:font typeface="Arial Narrow" pitchFamily="34" charset="0"/>
      <p:regular r:id="rId28"/>
      <p:bold r:id="rId29"/>
      <p:italic r:id="rId30"/>
      <p:boldItalic r:id="rId31"/>
    </p:embeddedFont>
    <p:embeddedFont>
      <p:font typeface="Franklin Gothic Demi Cond" pitchFamily="34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e Walker" initials="MW" lastIdx="15" clrIdx="0"/>
  <p:cmAuthor id="1" name="Teresa.Christopher" initials="T" lastIdx="7" clrIdx="1"/>
  <p:cmAuthor id="2" name="TChristopher" initials="T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2" autoAdjust="0"/>
    <p:restoredTop sz="54497" autoAdjust="0"/>
  </p:normalViewPr>
  <p:slideViewPr>
    <p:cSldViewPr>
      <p:cViewPr varScale="1">
        <p:scale>
          <a:sx n="74" d="100"/>
          <a:sy n="74" d="100"/>
        </p:scale>
        <p:origin x="-132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6" d="100"/>
          <a:sy n="76" d="100"/>
        </p:scale>
        <p:origin x="-2130" y="1062"/>
      </p:cViewPr>
      <p:guideLst>
        <p:guide orient="horz" pos="2908"/>
        <p:guide pos="218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05EEB9-F84D-411F-93E4-BA06A873497F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AD95F2-FA95-4296-A467-F4449DAA4FE2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8937CD7-40F5-499F-B53B-EDF0F5B5163A}" type="parTrans" cxnId="{3FC2430D-CB01-4FE8-A584-95209FD086DE}">
      <dgm:prSet/>
      <dgm:spPr/>
      <dgm:t>
        <a:bodyPr/>
        <a:lstStyle/>
        <a:p>
          <a:endParaRPr lang="en-US"/>
        </a:p>
      </dgm:t>
    </dgm:pt>
    <dgm:pt modelId="{06F3064D-7799-4D0B-B4B9-59C279FA551A}" type="sibTrans" cxnId="{3FC2430D-CB01-4FE8-A584-95209FD086DE}">
      <dgm:prSet/>
      <dgm:spPr/>
      <dgm:t>
        <a:bodyPr/>
        <a:lstStyle/>
        <a:p>
          <a:endParaRPr lang="en-US"/>
        </a:p>
      </dgm:t>
    </dgm:pt>
    <dgm:pt modelId="{A210899E-6A6F-422A-A0B9-8E0A8D35B651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 anchor="b"/>
        <a:lstStyle/>
        <a:p>
          <a:pPr algn="l"/>
          <a:endParaRPr lang="en-US" sz="1800" dirty="0">
            <a:solidFill>
              <a:schemeClr val="bg1"/>
            </a:solidFill>
            <a:effectLst/>
            <a:latin typeface="Franklin Gothic Medium Cond" pitchFamily="34" charset="0"/>
          </a:endParaRPr>
        </a:p>
      </dgm:t>
    </dgm:pt>
    <dgm:pt modelId="{A5B11B7F-7CC4-4365-937A-ACCAAE438306}" type="parTrans" cxnId="{8E2017F8-0148-416A-8EE4-63B8DD05EF08}">
      <dgm:prSet/>
      <dgm:spPr/>
      <dgm:t>
        <a:bodyPr/>
        <a:lstStyle/>
        <a:p>
          <a:endParaRPr lang="en-US"/>
        </a:p>
      </dgm:t>
    </dgm:pt>
    <dgm:pt modelId="{84D9EB0A-DF98-4107-836A-AE3E5F8F3BF8}" type="sibTrans" cxnId="{8E2017F8-0148-416A-8EE4-63B8DD05EF08}">
      <dgm:prSet/>
      <dgm:spPr/>
      <dgm:t>
        <a:bodyPr/>
        <a:lstStyle/>
        <a:p>
          <a:endParaRPr lang="en-US"/>
        </a:p>
      </dgm:t>
    </dgm:pt>
    <dgm:pt modelId="{E98621AF-E36A-473A-930C-95FAF946B69A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F79FA9AB-48EC-4A44-A295-8979076B3A7B}" type="parTrans" cxnId="{16D2CD52-E621-43C9-BD17-EC0E8F2DEDB6}">
      <dgm:prSet/>
      <dgm:spPr/>
      <dgm:t>
        <a:bodyPr/>
        <a:lstStyle/>
        <a:p>
          <a:endParaRPr lang="en-US"/>
        </a:p>
      </dgm:t>
    </dgm:pt>
    <dgm:pt modelId="{83F56060-95E7-49CB-A926-CD93D5203DCA}" type="sibTrans" cxnId="{16D2CD52-E621-43C9-BD17-EC0E8F2DEDB6}">
      <dgm:prSet/>
      <dgm:spPr/>
      <dgm:t>
        <a:bodyPr/>
        <a:lstStyle/>
        <a:p>
          <a:endParaRPr lang="en-US"/>
        </a:p>
      </dgm:t>
    </dgm:pt>
    <dgm:pt modelId="{BC633F7C-FFBF-4240-88D9-C77C15CEE0D0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4340859-E856-4572-A9A7-EFD6ADB5130F}" type="parTrans" cxnId="{6CAD8DFB-3FCE-404B-8B24-0C71360F17F8}">
      <dgm:prSet/>
      <dgm:spPr/>
      <dgm:t>
        <a:bodyPr/>
        <a:lstStyle/>
        <a:p>
          <a:endParaRPr lang="en-US"/>
        </a:p>
      </dgm:t>
    </dgm:pt>
    <dgm:pt modelId="{984426C8-08AB-4F30-A5A0-D74F4250066A}" type="sibTrans" cxnId="{6CAD8DFB-3FCE-404B-8B24-0C71360F17F8}">
      <dgm:prSet/>
      <dgm:spPr/>
      <dgm:t>
        <a:bodyPr/>
        <a:lstStyle/>
        <a:p>
          <a:endParaRPr lang="en-US"/>
        </a:p>
      </dgm:t>
    </dgm:pt>
    <dgm:pt modelId="{AA6E3221-B731-4EAA-B7E2-335B318A84B4}">
      <dgm:prSet phldrT="[Text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32813D26-1EEA-4623-8BB2-9FA9DF086352}" type="parTrans" cxnId="{0DA2756E-0635-4818-8AE2-F4BD6BFC22A5}">
      <dgm:prSet/>
      <dgm:spPr/>
      <dgm:t>
        <a:bodyPr/>
        <a:lstStyle/>
        <a:p>
          <a:endParaRPr lang="en-US"/>
        </a:p>
      </dgm:t>
    </dgm:pt>
    <dgm:pt modelId="{791E0097-8BDD-4ACA-9D64-A999B5A763F3}" type="sibTrans" cxnId="{0DA2756E-0635-4818-8AE2-F4BD6BFC22A5}">
      <dgm:prSet/>
      <dgm:spPr/>
      <dgm:t>
        <a:bodyPr/>
        <a:lstStyle/>
        <a:p>
          <a:endParaRPr lang="en-US"/>
        </a:p>
      </dgm:t>
    </dgm:pt>
    <dgm:pt modelId="{D305D721-6F9F-4FF4-9D61-8E73EB7251EA}">
      <dgm:prSet phldrT="[Text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D518A3ED-454A-434A-9A52-B96E0EA9746E}" type="parTrans" cxnId="{4D84D65D-2C04-450A-B5CA-F46952452707}">
      <dgm:prSet/>
      <dgm:spPr/>
      <dgm:t>
        <a:bodyPr/>
        <a:lstStyle/>
        <a:p>
          <a:endParaRPr lang="en-US"/>
        </a:p>
      </dgm:t>
    </dgm:pt>
    <dgm:pt modelId="{15313F48-EB74-41FE-A4E3-FE799AB616A0}" type="sibTrans" cxnId="{4D84D65D-2C04-450A-B5CA-F46952452707}">
      <dgm:prSet/>
      <dgm:spPr/>
      <dgm:t>
        <a:bodyPr/>
        <a:lstStyle/>
        <a:p>
          <a:endParaRPr lang="en-US"/>
        </a:p>
      </dgm:t>
    </dgm:pt>
    <dgm:pt modelId="{17835949-0744-4412-B4AE-A38700AA4429}">
      <dgm:prSet phldrT="[Text]" custT="1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 anchor="b"/>
        <a:lstStyle/>
        <a:p>
          <a:endParaRPr lang="en-US" sz="1400" dirty="0">
            <a:solidFill>
              <a:schemeClr val="bg1">
                <a:lumMod val="95000"/>
              </a:schemeClr>
            </a:solidFill>
            <a:latin typeface="Franklin Gothic Medium Cond" pitchFamily="34" charset="0"/>
          </a:endParaRPr>
        </a:p>
      </dgm:t>
    </dgm:pt>
    <dgm:pt modelId="{EBDCBEB4-20A0-4519-AEFD-936788094E2D}" type="parTrans" cxnId="{FF14EC32-A119-4B74-B30E-869B6DF80B0F}">
      <dgm:prSet/>
      <dgm:spPr/>
      <dgm:t>
        <a:bodyPr/>
        <a:lstStyle/>
        <a:p>
          <a:endParaRPr lang="en-US"/>
        </a:p>
      </dgm:t>
    </dgm:pt>
    <dgm:pt modelId="{0BE6F2AF-B475-40FB-9E41-DFABAEBEE76F}" type="sibTrans" cxnId="{FF14EC32-A119-4B74-B30E-869B6DF80B0F}">
      <dgm:prSet/>
      <dgm:spPr/>
      <dgm:t>
        <a:bodyPr/>
        <a:lstStyle/>
        <a:p>
          <a:endParaRPr lang="en-US"/>
        </a:p>
      </dgm:t>
    </dgm:pt>
    <dgm:pt modelId="{F4857CBC-2572-4DF3-951D-408E8DB8FCC6}">
      <dgm:prSet phldrT="[Text]" custT="1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 anchor="t"/>
        <a:lstStyle/>
        <a:p>
          <a:endParaRPr lang="en-US" sz="1400" dirty="0">
            <a:solidFill>
              <a:schemeClr val="tx1"/>
            </a:solidFill>
            <a:latin typeface="Franklin Gothic Medium Cond" pitchFamily="34" charset="0"/>
          </a:endParaRPr>
        </a:p>
      </dgm:t>
    </dgm:pt>
    <dgm:pt modelId="{437EC54E-005B-46C6-9CE7-8D6C92A40B75}" type="sibTrans" cxnId="{CFA78F41-B09E-4BED-B6F1-789283B5E09F}">
      <dgm:prSet/>
      <dgm:spPr/>
      <dgm:t>
        <a:bodyPr/>
        <a:lstStyle/>
        <a:p>
          <a:endParaRPr lang="en-US"/>
        </a:p>
      </dgm:t>
    </dgm:pt>
    <dgm:pt modelId="{38DE4831-B514-4B7F-BD6E-8E9FB1A3C6C5}" type="parTrans" cxnId="{CFA78F41-B09E-4BED-B6F1-789283B5E09F}">
      <dgm:prSet/>
      <dgm:spPr/>
      <dgm:t>
        <a:bodyPr/>
        <a:lstStyle/>
        <a:p>
          <a:endParaRPr lang="en-US"/>
        </a:p>
      </dgm:t>
    </dgm:pt>
    <dgm:pt modelId="{0CFE7358-F8AA-4D46-86FE-500B3A6226C6}" type="pres">
      <dgm:prSet presAssocID="{AE05EEB9-F84D-411F-93E4-BA06A873497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8CC259-9815-4F46-B85B-997AB9F69756}" type="pres">
      <dgm:prSet presAssocID="{AE05EEB9-F84D-411F-93E4-BA06A873497F}" presName="radial" presStyleCnt="0">
        <dgm:presLayoutVars>
          <dgm:animLvl val="ctr"/>
        </dgm:presLayoutVars>
      </dgm:prSet>
      <dgm:spPr/>
    </dgm:pt>
    <dgm:pt modelId="{A24CB910-4244-4E11-9958-F2E6D823BB70}" type="pres">
      <dgm:prSet presAssocID="{89AD95F2-FA95-4296-A467-F4449DAA4FE2}" presName="centerShape" presStyleLbl="vennNode1" presStyleIdx="0" presStyleCnt="8" custScaleY="85326"/>
      <dgm:spPr/>
      <dgm:t>
        <a:bodyPr/>
        <a:lstStyle/>
        <a:p>
          <a:endParaRPr lang="en-US"/>
        </a:p>
      </dgm:t>
    </dgm:pt>
    <dgm:pt modelId="{F134C034-51AF-4854-A972-E7B4E87E8775}" type="pres">
      <dgm:prSet presAssocID="{A210899E-6A6F-422A-A0B9-8E0A8D35B651}" presName="node" presStyleLbl="vennNode1" presStyleIdx="1" presStyleCnt="8" custScaleX="92552" custScaleY="92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E9D9A7-CF42-4459-BC25-CD5C84FA8551}" type="pres">
      <dgm:prSet presAssocID="{E98621AF-E36A-473A-930C-95FAF946B69A}" presName="node" presStyleLbl="vennNode1" presStyleIdx="2" presStyleCnt="8" custScaleX="92552" custScaleY="92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2E214-852F-438A-9520-D67271BB6214}" type="pres">
      <dgm:prSet presAssocID="{BC633F7C-FFBF-4240-88D9-C77C15CEE0D0}" presName="node" presStyleLbl="vennNode1" presStyleIdx="3" presStyleCnt="8" custScaleX="92552" custScaleY="92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A1EE6E-FEED-44C1-B8CE-6646F3C11ED0}" type="pres">
      <dgm:prSet presAssocID="{AA6E3221-B731-4EAA-B7E2-335B318A84B4}" presName="node" presStyleLbl="vennNode1" presStyleIdx="4" presStyleCnt="8" custScaleX="92552" custScaleY="92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CE0CBA-DA98-450B-8D65-CC2EF9DE74E0}" type="pres">
      <dgm:prSet presAssocID="{D305D721-6F9F-4FF4-9D61-8E73EB7251EA}" presName="node" presStyleLbl="vennNode1" presStyleIdx="5" presStyleCnt="8" custScaleX="92552" custScaleY="92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7325B-EC7C-4EA3-A6BC-AD692CFD85DD}" type="pres">
      <dgm:prSet presAssocID="{17835949-0744-4412-B4AE-A38700AA4429}" presName="node" presStyleLbl="vennNode1" presStyleIdx="6" presStyleCnt="8" custScaleX="92552" custScaleY="92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28CF0D-3FF0-4E25-AEB9-716B2FFBD77D}" type="pres">
      <dgm:prSet presAssocID="{F4857CBC-2572-4DF3-951D-408E8DB8FCC6}" presName="node" presStyleLbl="vennNode1" presStyleIdx="7" presStyleCnt="8" custScaleX="92552" custScaleY="92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2017F8-0148-416A-8EE4-63B8DD05EF08}" srcId="{89AD95F2-FA95-4296-A467-F4449DAA4FE2}" destId="{A210899E-6A6F-422A-A0B9-8E0A8D35B651}" srcOrd="0" destOrd="0" parTransId="{A5B11B7F-7CC4-4365-937A-ACCAAE438306}" sibTransId="{84D9EB0A-DF98-4107-836A-AE3E5F8F3BF8}"/>
    <dgm:cxn modelId="{4D84D65D-2C04-450A-B5CA-F46952452707}" srcId="{89AD95F2-FA95-4296-A467-F4449DAA4FE2}" destId="{D305D721-6F9F-4FF4-9D61-8E73EB7251EA}" srcOrd="4" destOrd="0" parTransId="{D518A3ED-454A-434A-9A52-B96E0EA9746E}" sibTransId="{15313F48-EB74-41FE-A4E3-FE799AB616A0}"/>
    <dgm:cxn modelId="{AD2DF29D-52C4-4827-B9A5-BB6DEA18412E}" type="presOf" srcId="{BC633F7C-FFBF-4240-88D9-C77C15CEE0D0}" destId="{F462E214-852F-438A-9520-D67271BB6214}" srcOrd="0" destOrd="0" presId="urn:microsoft.com/office/officeart/2005/8/layout/radial3"/>
    <dgm:cxn modelId="{AC26039F-169D-483E-B0FF-24562860D2B6}" type="presOf" srcId="{89AD95F2-FA95-4296-A467-F4449DAA4FE2}" destId="{A24CB910-4244-4E11-9958-F2E6D823BB70}" srcOrd="0" destOrd="0" presId="urn:microsoft.com/office/officeart/2005/8/layout/radial3"/>
    <dgm:cxn modelId="{FF14EC32-A119-4B74-B30E-869B6DF80B0F}" srcId="{89AD95F2-FA95-4296-A467-F4449DAA4FE2}" destId="{17835949-0744-4412-B4AE-A38700AA4429}" srcOrd="5" destOrd="0" parTransId="{EBDCBEB4-20A0-4519-AEFD-936788094E2D}" sibTransId="{0BE6F2AF-B475-40FB-9E41-DFABAEBEE76F}"/>
    <dgm:cxn modelId="{3FC2430D-CB01-4FE8-A584-95209FD086DE}" srcId="{AE05EEB9-F84D-411F-93E4-BA06A873497F}" destId="{89AD95F2-FA95-4296-A467-F4449DAA4FE2}" srcOrd="0" destOrd="0" parTransId="{88937CD7-40F5-499F-B53B-EDF0F5B5163A}" sibTransId="{06F3064D-7799-4D0B-B4B9-59C279FA551A}"/>
    <dgm:cxn modelId="{16D2CD52-E621-43C9-BD17-EC0E8F2DEDB6}" srcId="{89AD95F2-FA95-4296-A467-F4449DAA4FE2}" destId="{E98621AF-E36A-473A-930C-95FAF946B69A}" srcOrd="1" destOrd="0" parTransId="{F79FA9AB-48EC-4A44-A295-8979076B3A7B}" sibTransId="{83F56060-95E7-49CB-A926-CD93D5203DCA}"/>
    <dgm:cxn modelId="{BAA970DA-6CEC-465F-A70F-5D44A8C3F86E}" type="presOf" srcId="{F4857CBC-2572-4DF3-951D-408E8DB8FCC6}" destId="{5728CF0D-3FF0-4E25-AEB9-716B2FFBD77D}" srcOrd="0" destOrd="0" presId="urn:microsoft.com/office/officeart/2005/8/layout/radial3"/>
    <dgm:cxn modelId="{C24D98FC-7B0D-45BF-AB99-CFBF8AC08737}" type="presOf" srcId="{17835949-0744-4412-B4AE-A38700AA4429}" destId="{3F57325B-EC7C-4EA3-A6BC-AD692CFD85DD}" srcOrd="0" destOrd="0" presId="urn:microsoft.com/office/officeart/2005/8/layout/radial3"/>
    <dgm:cxn modelId="{0DA2756E-0635-4818-8AE2-F4BD6BFC22A5}" srcId="{89AD95F2-FA95-4296-A467-F4449DAA4FE2}" destId="{AA6E3221-B731-4EAA-B7E2-335B318A84B4}" srcOrd="3" destOrd="0" parTransId="{32813D26-1EEA-4623-8BB2-9FA9DF086352}" sibTransId="{791E0097-8BDD-4ACA-9D64-A999B5A763F3}"/>
    <dgm:cxn modelId="{6CAD8DFB-3FCE-404B-8B24-0C71360F17F8}" srcId="{89AD95F2-FA95-4296-A467-F4449DAA4FE2}" destId="{BC633F7C-FFBF-4240-88D9-C77C15CEE0D0}" srcOrd="2" destOrd="0" parTransId="{64340859-E856-4572-A9A7-EFD6ADB5130F}" sibTransId="{984426C8-08AB-4F30-A5A0-D74F4250066A}"/>
    <dgm:cxn modelId="{3DDF54B7-165C-406D-86AE-63EABE82C7BB}" type="presOf" srcId="{AE05EEB9-F84D-411F-93E4-BA06A873497F}" destId="{0CFE7358-F8AA-4D46-86FE-500B3A6226C6}" srcOrd="0" destOrd="0" presId="urn:microsoft.com/office/officeart/2005/8/layout/radial3"/>
    <dgm:cxn modelId="{D0EC672A-52C6-461E-A3B4-B7277D63C85C}" type="presOf" srcId="{AA6E3221-B731-4EAA-B7E2-335B318A84B4}" destId="{7AA1EE6E-FEED-44C1-B8CE-6646F3C11ED0}" srcOrd="0" destOrd="0" presId="urn:microsoft.com/office/officeart/2005/8/layout/radial3"/>
    <dgm:cxn modelId="{CFA78F41-B09E-4BED-B6F1-789283B5E09F}" srcId="{89AD95F2-FA95-4296-A467-F4449DAA4FE2}" destId="{F4857CBC-2572-4DF3-951D-408E8DB8FCC6}" srcOrd="6" destOrd="0" parTransId="{38DE4831-B514-4B7F-BD6E-8E9FB1A3C6C5}" sibTransId="{437EC54E-005B-46C6-9CE7-8D6C92A40B75}"/>
    <dgm:cxn modelId="{DF616D59-4B30-4FB4-882F-16719B4697F5}" type="presOf" srcId="{E98621AF-E36A-473A-930C-95FAF946B69A}" destId="{D2E9D9A7-CF42-4459-BC25-CD5C84FA8551}" srcOrd="0" destOrd="0" presId="urn:microsoft.com/office/officeart/2005/8/layout/radial3"/>
    <dgm:cxn modelId="{6EE58EDD-D77E-40D7-ACEF-BD87CF5E61E7}" type="presOf" srcId="{D305D721-6F9F-4FF4-9D61-8E73EB7251EA}" destId="{BCCE0CBA-DA98-450B-8D65-CC2EF9DE74E0}" srcOrd="0" destOrd="0" presId="urn:microsoft.com/office/officeart/2005/8/layout/radial3"/>
    <dgm:cxn modelId="{9C7E3CDE-AE57-42B0-91D5-ED84CA788301}" type="presOf" srcId="{A210899E-6A6F-422A-A0B9-8E0A8D35B651}" destId="{F134C034-51AF-4854-A972-E7B4E87E8775}" srcOrd="0" destOrd="0" presId="urn:microsoft.com/office/officeart/2005/8/layout/radial3"/>
    <dgm:cxn modelId="{7231D180-502E-4B35-ACE8-7ACBE6FC4308}" type="presParOf" srcId="{0CFE7358-F8AA-4D46-86FE-500B3A6226C6}" destId="{AB8CC259-9815-4F46-B85B-997AB9F69756}" srcOrd="0" destOrd="0" presId="urn:microsoft.com/office/officeart/2005/8/layout/radial3"/>
    <dgm:cxn modelId="{7A98A12E-7046-484D-8E2F-102769046477}" type="presParOf" srcId="{AB8CC259-9815-4F46-B85B-997AB9F69756}" destId="{A24CB910-4244-4E11-9958-F2E6D823BB70}" srcOrd="0" destOrd="0" presId="urn:microsoft.com/office/officeart/2005/8/layout/radial3"/>
    <dgm:cxn modelId="{51F9F72E-2068-4A25-A317-3A53E8976A72}" type="presParOf" srcId="{AB8CC259-9815-4F46-B85B-997AB9F69756}" destId="{F134C034-51AF-4854-A972-E7B4E87E8775}" srcOrd="1" destOrd="0" presId="urn:microsoft.com/office/officeart/2005/8/layout/radial3"/>
    <dgm:cxn modelId="{A227224D-414B-487D-9880-FF60AA831FE0}" type="presParOf" srcId="{AB8CC259-9815-4F46-B85B-997AB9F69756}" destId="{D2E9D9A7-CF42-4459-BC25-CD5C84FA8551}" srcOrd="2" destOrd="0" presId="urn:microsoft.com/office/officeart/2005/8/layout/radial3"/>
    <dgm:cxn modelId="{E6E46FA4-0A0E-4F6F-9E64-B142C71C08E1}" type="presParOf" srcId="{AB8CC259-9815-4F46-B85B-997AB9F69756}" destId="{F462E214-852F-438A-9520-D67271BB6214}" srcOrd="3" destOrd="0" presId="urn:microsoft.com/office/officeart/2005/8/layout/radial3"/>
    <dgm:cxn modelId="{DE8B2C81-89E3-447B-83FC-BFDF036F4F6D}" type="presParOf" srcId="{AB8CC259-9815-4F46-B85B-997AB9F69756}" destId="{7AA1EE6E-FEED-44C1-B8CE-6646F3C11ED0}" srcOrd="4" destOrd="0" presId="urn:microsoft.com/office/officeart/2005/8/layout/radial3"/>
    <dgm:cxn modelId="{43C6FDA9-243B-4271-8FC1-CD03D812B128}" type="presParOf" srcId="{AB8CC259-9815-4F46-B85B-997AB9F69756}" destId="{BCCE0CBA-DA98-450B-8D65-CC2EF9DE74E0}" srcOrd="5" destOrd="0" presId="urn:microsoft.com/office/officeart/2005/8/layout/radial3"/>
    <dgm:cxn modelId="{776C2EE2-7E48-478B-A68A-3273180B8637}" type="presParOf" srcId="{AB8CC259-9815-4F46-B85B-997AB9F69756}" destId="{3F57325B-EC7C-4EA3-A6BC-AD692CFD85DD}" srcOrd="6" destOrd="0" presId="urn:microsoft.com/office/officeart/2005/8/layout/radial3"/>
    <dgm:cxn modelId="{8649887A-4DC2-4E2D-A8EB-0AB12BAE0A39}" type="presParOf" srcId="{AB8CC259-9815-4F46-B85B-997AB9F69756}" destId="{5728CF0D-3FF0-4E25-AEB9-716B2FFBD77D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4CB910-4244-4E11-9958-F2E6D823BB70}">
      <dsp:nvSpPr>
        <dsp:cNvPr id="0" name=""/>
        <dsp:cNvSpPr/>
      </dsp:nvSpPr>
      <dsp:spPr>
        <a:xfrm>
          <a:off x="3187690" y="1538070"/>
          <a:ext cx="3129675" cy="26704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187690" y="1538070"/>
        <a:ext cx="3129675" cy="2670427"/>
      </dsp:txXfrm>
    </dsp:sp>
    <dsp:sp modelId="{F134C034-51AF-4854-A972-E7B4E87E8775}">
      <dsp:nvSpPr>
        <dsp:cNvPr id="0" name=""/>
        <dsp:cNvSpPr/>
      </dsp:nvSpPr>
      <dsp:spPr>
        <a:xfrm>
          <a:off x="4028383" y="109851"/>
          <a:ext cx="1448288" cy="14482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bg1"/>
            </a:solidFill>
            <a:effectLst/>
            <a:latin typeface="Franklin Gothic Medium Cond" pitchFamily="34" charset="0"/>
          </a:endParaRPr>
        </a:p>
      </dsp:txBody>
      <dsp:txXfrm>
        <a:off x="4028383" y="109851"/>
        <a:ext cx="1448288" cy="1448288"/>
      </dsp:txXfrm>
    </dsp:sp>
    <dsp:sp modelId="{D2E9D9A7-CF42-4459-BC25-CD5C84FA8551}">
      <dsp:nvSpPr>
        <dsp:cNvPr id="0" name=""/>
        <dsp:cNvSpPr/>
      </dsp:nvSpPr>
      <dsp:spPr>
        <a:xfrm>
          <a:off x="5622763" y="877664"/>
          <a:ext cx="1448288" cy="144828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5622763" y="877664"/>
        <a:ext cx="1448288" cy="1448288"/>
      </dsp:txXfrm>
    </dsp:sp>
    <dsp:sp modelId="{F462E214-852F-438A-9520-D67271BB6214}">
      <dsp:nvSpPr>
        <dsp:cNvPr id="0" name=""/>
        <dsp:cNvSpPr/>
      </dsp:nvSpPr>
      <dsp:spPr>
        <a:xfrm>
          <a:off x="6016543" y="2602924"/>
          <a:ext cx="1448288" cy="144828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6016543" y="2602924"/>
        <a:ext cx="1448288" cy="1448288"/>
      </dsp:txXfrm>
    </dsp:sp>
    <dsp:sp modelId="{7AA1EE6E-FEED-44C1-B8CE-6646F3C11ED0}">
      <dsp:nvSpPr>
        <dsp:cNvPr id="0" name=""/>
        <dsp:cNvSpPr/>
      </dsp:nvSpPr>
      <dsp:spPr>
        <a:xfrm>
          <a:off x="4913197" y="3986475"/>
          <a:ext cx="1448288" cy="144828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4913197" y="3986475"/>
        <a:ext cx="1448288" cy="1448288"/>
      </dsp:txXfrm>
    </dsp:sp>
    <dsp:sp modelId="{BCCE0CBA-DA98-450B-8D65-CC2EF9DE74E0}">
      <dsp:nvSpPr>
        <dsp:cNvPr id="0" name=""/>
        <dsp:cNvSpPr/>
      </dsp:nvSpPr>
      <dsp:spPr>
        <a:xfrm>
          <a:off x="3143569" y="3986475"/>
          <a:ext cx="1448288" cy="1448288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143569" y="3986475"/>
        <a:ext cx="1448288" cy="1448288"/>
      </dsp:txXfrm>
    </dsp:sp>
    <dsp:sp modelId="{3F57325B-EC7C-4EA3-A6BC-AD692CFD85DD}">
      <dsp:nvSpPr>
        <dsp:cNvPr id="0" name=""/>
        <dsp:cNvSpPr/>
      </dsp:nvSpPr>
      <dsp:spPr>
        <a:xfrm>
          <a:off x="2040224" y="2602924"/>
          <a:ext cx="1448288" cy="1448288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chemeClr val="bg1">
                <a:lumMod val="95000"/>
              </a:schemeClr>
            </a:solidFill>
            <a:latin typeface="Franklin Gothic Medium Cond" pitchFamily="34" charset="0"/>
          </a:endParaRPr>
        </a:p>
      </dsp:txBody>
      <dsp:txXfrm>
        <a:off x="2040224" y="2602924"/>
        <a:ext cx="1448288" cy="1448288"/>
      </dsp:txXfrm>
    </dsp:sp>
    <dsp:sp modelId="{5728CF0D-3FF0-4E25-AEB9-716B2FFBD77D}">
      <dsp:nvSpPr>
        <dsp:cNvPr id="0" name=""/>
        <dsp:cNvSpPr/>
      </dsp:nvSpPr>
      <dsp:spPr>
        <a:xfrm>
          <a:off x="2434003" y="877664"/>
          <a:ext cx="1448288" cy="1448288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chemeClr val="tx1"/>
            </a:solidFill>
            <a:latin typeface="Franklin Gothic Medium Cond" pitchFamily="34" charset="0"/>
          </a:endParaRPr>
        </a:p>
      </dsp:txBody>
      <dsp:txXfrm>
        <a:off x="2434003" y="877664"/>
        <a:ext cx="1448288" cy="1448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69" tIns="46185" rIns="92369" bIns="461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69" tIns="46185" rIns="92369" bIns="46185" rtlCol="0"/>
          <a:lstStyle>
            <a:lvl1pPr algn="r">
              <a:defRPr sz="1200"/>
            </a:lvl1pPr>
          </a:lstStyle>
          <a:p>
            <a:fld id="{24593870-EF97-4915-80DD-A5CA784D65F4}" type="datetimeFigureOut">
              <a:rPr lang="en-US" smtClean="0"/>
              <a:pPr/>
              <a:t>10/29/2010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69" tIns="46185" rIns="92369" bIns="461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69" tIns="46185" rIns="92369" bIns="46185" rtlCol="0" anchor="b"/>
          <a:lstStyle>
            <a:lvl1pPr algn="r">
              <a:defRPr sz="1200"/>
            </a:lvl1pPr>
          </a:lstStyle>
          <a:p>
            <a:fld id="{C1699E40-07B7-477A-9B44-F1FEA1E1CA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69" tIns="46185" rIns="92369" bIns="4618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69" tIns="46185" rIns="92369" bIns="4618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57871B9-D615-4359-8917-FB12A98DC627}" type="datetimeFigureOut">
              <a:rPr lang="en-US"/>
              <a:pPr>
                <a:defRPr/>
              </a:pPr>
              <a:t>10/29/2010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69" tIns="46185" rIns="92369" bIns="4618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69" tIns="46185" rIns="92369" bIns="46185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69" tIns="46185" rIns="92369" bIns="4618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69" tIns="46185" rIns="92369" bIns="4618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EF53B76-401B-4967-A1CB-DC80250A0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3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3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3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3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65C67D-2C34-4C3F-A35B-22B6DEAE5F5C}" type="slidenum">
              <a:rPr lang="en-US">
                <a:ea typeface="ＭＳ Ｐゴシック" pitchFamily="-123" charset="-128"/>
                <a:cs typeface="ＭＳ Ｐゴシック" pitchFamily="-12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xfrm>
            <a:off x="923926" y="4385947"/>
            <a:ext cx="5086349" cy="1808169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29064" y="8954643"/>
            <a:ext cx="3005137" cy="278258"/>
          </a:xfrm>
          <a:noFill/>
        </p:spPr>
        <p:txBody>
          <a:bodyPr/>
          <a:lstStyle/>
          <a:p>
            <a:pPr defTabSz="1079378"/>
            <a:fld id="{11D2C28D-6F3A-4429-B7AB-C09E104C1902}" type="slidenum">
              <a:rPr lang="en-US" smtClean="0"/>
              <a:pPr defTabSz="1079378"/>
              <a:t>10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644697-020B-4E2E-A40F-73A8CB619B6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A37D17-9ADE-4D39-89F7-66BF8D0C09D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xfrm>
            <a:off x="923926" y="4385947"/>
            <a:ext cx="5086349" cy="1808169"/>
          </a:xfrm>
          <a:noFill/>
          <a:ln/>
        </p:spPr>
        <p:txBody>
          <a:bodyPr>
            <a:normAutofit/>
          </a:bodyPr>
          <a:lstStyle/>
          <a:p>
            <a:endParaRPr lang="en-US" sz="1400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29064" y="8954643"/>
            <a:ext cx="3005137" cy="278258"/>
          </a:xfrm>
          <a:noFill/>
        </p:spPr>
        <p:txBody>
          <a:bodyPr/>
          <a:lstStyle/>
          <a:p>
            <a:pPr defTabSz="1079378"/>
            <a:fld id="{11D2C28D-6F3A-4429-B7AB-C09E104C1902}" type="slidenum">
              <a:rPr lang="en-US" smtClean="0"/>
              <a:pPr defTabSz="1079378"/>
              <a:t>13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53B76-401B-4967-A1CB-DC80250A0D3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F3FC0C-46CD-4847-85B7-F7CEBFC0CA0A}" type="slidenum">
              <a:rPr lang="en-US">
                <a:ea typeface="ＭＳ Ｐゴシック" pitchFamily="-123" charset="-128"/>
                <a:cs typeface="ＭＳ Ｐゴシック" pitchFamily="-12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53B76-401B-4967-A1CB-DC80250A0D3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3275" y="4385947"/>
            <a:ext cx="6290619" cy="450358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D70D0-E31B-4599-AC12-13CCFEE120C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78699C-6D0D-4BB7-83BC-EB6DEF15BF96}" type="slidenum">
              <a:rPr lang="en-US">
                <a:ea typeface="ＭＳ Ｐゴシック" pitchFamily="-123" charset="-128"/>
                <a:cs typeface="ＭＳ Ｐゴシック" pitchFamily="-12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AD0AFC-1D7D-4A23-94AE-61FD26B0DFE1}" type="slidenum">
              <a:rPr lang="en-US">
                <a:ea typeface="ＭＳ Ｐゴシック" pitchFamily="-123" charset="-128"/>
                <a:cs typeface="ＭＳ Ｐゴシック" pitchFamily="-12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ea typeface="ＭＳ Ｐゴシック" pitchFamily="-123" charset="-128"/>
              <a:cs typeface="ＭＳ Ｐゴシック" pitchFamily="-123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420" y="4385627"/>
            <a:ext cx="5547360" cy="4605259"/>
          </a:xfrm>
        </p:spPr>
        <p:txBody>
          <a:bodyPr>
            <a:noAutofit/>
          </a:bodyPr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53B76-401B-4967-A1CB-DC80250A0D3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3420" y="4385627"/>
            <a:ext cx="5547360" cy="460525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079570"/>
            <a:fld id="{D491218C-98EA-4AA6-92DE-DD51758227BC}" type="slidenum">
              <a:rPr lang="en-US" smtClean="0"/>
              <a:pPr defTabSz="1079570"/>
              <a:t>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xfrm>
            <a:off x="464759" y="4385947"/>
            <a:ext cx="5861713" cy="4604939"/>
          </a:xfrm>
          <a:noFill/>
          <a:ln/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29064" y="8954643"/>
            <a:ext cx="3005137" cy="278258"/>
          </a:xfrm>
          <a:noFill/>
        </p:spPr>
        <p:txBody>
          <a:bodyPr/>
          <a:lstStyle/>
          <a:p>
            <a:pPr defTabSz="1079378"/>
            <a:fld id="{040CE1E7-71A1-4A8A-9E21-0977E33F0563}" type="slidenum">
              <a:rPr lang="en-US" smtClean="0"/>
              <a:pPr defTabSz="1079378"/>
              <a:t>9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836443"/>
            <a:ext cx="3923928" cy="5940088"/>
          </a:xfrm>
          <a:noFill/>
          <a:effectLst/>
        </p:spPr>
        <p:txBody>
          <a:bodyPr wrap="square" anchorCtr="1">
            <a:spAutoFit/>
          </a:bodyPr>
          <a:lstStyle>
            <a:lvl1pPr algn="l">
              <a:lnSpc>
                <a:spcPct val="95000"/>
              </a:lnSpc>
              <a:defRPr sz="8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05400"/>
            <a:ext cx="7391400" cy="1752600"/>
          </a:xfrm>
          <a:noFill/>
        </p:spPr>
        <p:txBody>
          <a:bodyPr tIns="137160"/>
          <a:lstStyle>
            <a:lvl1pPr>
              <a:lnSpc>
                <a:spcPct val="90000"/>
              </a:lnSpc>
              <a:spcBef>
                <a:spcPct val="20000"/>
              </a:spcBef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53E00-17D4-4DA4-B5A8-4656E31A22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7B31-7CDF-403A-9504-8A7F9CDB13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600200"/>
            <a:ext cx="3429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62600" y="1600200"/>
            <a:ext cx="3429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62600" y="4305300"/>
            <a:ext cx="3429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572000" y="6577013"/>
            <a:ext cx="4572000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0" y="6096000"/>
            <a:ext cx="1447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15EC-1B5E-46EE-B18D-022FE3BF97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600200"/>
            <a:ext cx="3429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600200"/>
            <a:ext cx="3429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0" y="6577013"/>
            <a:ext cx="4572000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0" y="6096000"/>
            <a:ext cx="1447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15EC-1B5E-46EE-B18D-022FE3BF97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F4847-0270-433D-BCDC-83D1BB7B56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ore R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820472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F4847-0270-433D-BCDC-83D1BB7B56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s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1600200"/>
            <a:ext cx="6084168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F4847-0270-433D-BCDC-83D1BB7B56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8B1EC-0C9D-4430-93A2-628B814B83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5656" y="1600200"/>
            <a:ext cx="3790528" cy="49971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472" y="1600200"/>
            <a:ext cx="3790528" cy="49971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333C7-48C8-4E24-981B-1DE948C7A3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174874"/>
            <a:ext cx="4040188" cy="43504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225" y="2174874"/>
            <a:ext cx="4041775" cy="43504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CEAA0-D440-4BFB-AD8A-692CFD0117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5100" y="1535112"/>
            <a:ext cx="4040188" cy="4990231"/>
          </a:xfrm>
          <a:gradFill flip="none" rotWithShape="1">
            <a:gsLst>
              <a:gs pos="0">
                <a:schemeClr val="accent5">
                  <a:lumMod val="25000"/>
                  <a:alpha val="75000"/>
                </a:schemeClr>
              </a:gs>
              <a:gs pos="100000">
                <a:schemeClr val="accent5">
                  <a:lumMod val="90000"/>
                  <a:alpha val="0"/>
                </a:schemeClr>
              </a:gs>
            </a:gsLst>
            <a:lin ang="5400000" scaled="1"/>
            <a:tileRect/>
          </a:gradFill>
        </p:spPr>
        <p:txBody>
          <a:bodyPr anchor="t"/>
          <a:lstStyle>
            <a:lvl1pPr marL="0" indent="0" algn="r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5100" y="2174874"/>
            <a:ext cx="4040188" cy="4350469"/>
          </a:xfrm>
        </p:spPr>
        <p:txBody>
          <a:bodyPr/>
          <a:lstStyle>
            <a:lvl1pPr algn="r">
              <a:defRPr sz="2400"/>
            </a:lvl1pPr>
            <a:lvl2pPr algn="r">
              <a:defRPr sz="2000"/>
            </a:lvl2pPr>
            <a:lvl3pPr algn="r">
              <a:defRPr sz="1800"/>
            </a:lvl3pPr>
            <a:lvl4pPr algn="r">
              <a:defRPr sz="1600"/>
            </a:lvl4pPr>
            <a:lvl5pPr algn="r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1535112"/>
            <a:ext cx="4041775" cy="4990231"/>
          </a:xfr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5">
                  <a:lumMod val="90000"/>
                  <a:alpha val="0"/>
                </a:schemeClr>
              </a:gs>
            </a:gsLst>
            <a:lin ang="5400000" scaled="1"/>
            <a:tileRect/>
          </a:gradFill>
        </p:spPr>
        <p:txBody>
          <a:bodyPr anchor="t"/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225" y="2174874"/>
            <a:ext cx="4041775" cy="43504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CEAA0-D440-4BFB-AD8A-692CFD0117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53E00-17D4-4DA4-B5A8-4656E31A22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29000">
                <a:schemeClr val="bg2">
                  <a:lumMod val="1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12C27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35696" y="1600200"/>
            <a:ext cx="730830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79712" y="6597352"/>
            <a:ext cx="6408712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Franklin Gothic Medium Cond" pitchFamily="34" charset="0"/>
              </a:defRPr>
            </a:lvl1pPr>
          </a:lstStyle>
          <a:p>
            <a:pPr>
              <a:defRPr/>
            </a:pPr>
            <a:r>
              <a:rPr lang="en-US" smtClean="0"/>
              <a:t>National Ocean Policy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597352"/>
            <a:ext cx="755576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Franklin Gothic Medium Cond" pitchFamily="34" charset="0"/>
              </a:defRPr>
            </a:lvl1pPr>
          </a:lstStyle>
          <a:p>
            <a:pPr>
              <a:defRPr/>
            </a:pPr>
            <a:fld id="{D84015EC-1B5E-46EE-B18D-022FE3BF97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8" descr="Dept of Commerce Seal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04780" y="6637715"/>
            <a:ext cx="181000" cy="179923"/>
          </a:xfrm>
          <a:prstGeom prst="rect">
            <a:avLst/>
          </a:prstGeom>
          <a:noFill/>
          <a:effectLst/>
        </p:spPr>
      </p:pic>
      <p:pic>
        <p:nvPicPr>
          <p:cNvPr id="1033" name="Picture 9" descr="NOAA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04448" y="6637176"/>
            <a:ext cx="181000" cy="181000"/>
          </a:xfrm>
          <a:prstGeom prst="rect">
            <a:avLst/>
          </a:prstGeom>
          <a:noFill/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92" r:id="rId3"/>
    <p:sldLayoutId id="2147483691" r:id="rId4"/>
    <p:sldLayoutId id="2147483677" r:id="rId5"/>
    <p:sldLayoutId id="2147483678" r:id="rId6"/>
    <p:sldLayoutId id="2147483679" r:id="rId7"/>
    <p:sldLayoutId id="2147483689" r:id="rId8"/>
    <p:sldLayoutId id="2147483680" r:id="rId9"/>
    <p:sldLayoutId id="2147483690" r:id="rId10"/>
    <p:sldLayoutId id="2147483681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60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DioneBoldItalic" pitchFamily="2" charset="0"/>
        </a:defRPr>
      </a:lvl2pPr>
      <a:lvl3pPr algn="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DioneBoldItalic" pitchFamily="2" charset="0"/>
        </a:defRPr>
      </a:lvl3pPr>
      <a:lvl4pPr algn="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DioneBoldItalic" pitchFamily="2" charset="0"/>
        </a:defRPr>
      </a:lvl4pPr>
      <a:lvl5pPr algn="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DioneBoldItalic" pitchFamily="2" charset="0"/>
        </a:defRPr>
      </a:lvl5pPr>
      <a:lvl6pPr marL="457200" algn="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DioneBoldItalic" pitchFamily="2" charset="0"/>
        </a:defRPr>
      </a:lvl6pPr>
      <a:lvl7pPr marL="914400" algn="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DioneBoldItalic" pitchFamily="2" charset="0"/>
        </a:defRPr>
      </a:lvl7pPr>
      <a:lvl8pPr marL="1371600" algn="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DioneBoldItalic" pitchFamily="2" charset="0"/>
        </a:defRPr>
      </a:lvl8pPr>
      <a:lvl9pPr marL="1828800" algn="r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6000">
          <a:solidFill>
            <a:schemeClr val="bg1"/>
          </a:solidFill>
          <a:latin typeface="DioneBoldItalic" pitchFamily="2" charset="0"/>
        </a:defRPr>
      </a:lvl9pPr>
    </p:titleStyle>
    <p:bodyStyle>
      <a:lvl1pPr algn="l" rtl="0" eaLnBrk="1" fontAlgn="base" hangingPunct="1">
        <a:spcBef>
          <a:spcPct val="60000"/>
        </a:spcBef>
        <a:spcAft>
          <a:spcPct val="0"/>
        </a:spcAft>
        <a:defRPr sz="3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31825" indent="-288925" algn="l" rtl="0" eaLnBrk="1" fontAlgn="base" hangingPunct="1">
        <a:spcBef>
          <a:spcPct val="0"/>
        </a:spcBef>
        <a:spcAft>
          <a:spcPct val="0"/>
        </a:spcAft>
        <a:buClr>
          <a:schemeClr val="bg1"/>
        </a:buClr>
        <a:buSzPct val="75000"/>
        <a:buFont typeface="Mostly" pitchFamily="2" charset="2"/>
        <a:buChar char="c"/>
        <a:defRPr sz="24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</a:defRPr>
      </a:lvl2pPr>
      <a:lvl3pPr marL="1089025" indent="-288925" algn="l" rtl="0" eaLnBrk="1" fontAlgn="base" hangingPunct="1">
        <a:spcBef>
          <a:spcPct val="0"/>
        </a:spcBef>
        <a:spcAft>
          <a:spcPct val="0"/>
        </a:spcAft>
        <a:buClr>
          <a:srgbClr val="FFFFFF"/>
        </a:buClr>
        <a:buSzPct val="85000"/>
        <a:buFont typeface="Mostly" pitchFamily="2" charset="2"/>
        <a:buChar char="b"/>
        <a:defRPr sz="20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</a:defRPr>
      </a:lvl3pPr>
      <a:lvl4pPr marL="1431925" indent="-174625" algn="l" rtl="0" eaLnBrk="1" fontAlgn="base" hangingPunct="1">
        <a:spcBef>
          <a:spcPct val="0"/>
        </a:spcBef>
        <a:spcAft>
          <a:spcPct val="0"/>
        </a:spcAft>
        <a:buChar char="–"/>
        <a:defRPr sz="18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</a:defRPr>
      </a:lvl4pPr>
      <a:lvl5pPr marL="1774825" indent="-174625" algn="l" rtl="0" eaLnBrk="1" fontAlgn="base" hangingPunct="1">
        <a:spcBef>
          <a:spcPct val="0"/>
        </a:spcBef>
        <a:spcAft>
          <a:spcPct val="0"/>
        </a:spcAft>
        <a:buChar char="»"/>
        <a:defRPr sz="18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</a:defRPr>
      </a:lvl5pPr>
      <a:lvl6pPr marL="2232025" indent="-174625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689225" indent="-174625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146425" indent="-174625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603625" indent="-174625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0" y="-7425119"/>
            <a:ext cx="3923928" cy="11818620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National</a:t>
            </a:r>
            <a:r>
              <a:rPr lang="en-US" sz="5400" dirty="0" smtClean="0"/>
              <a:t> </a:t>
            </a:r>
            <a:br>
              <a:rPr lang="en-US" sz="5400" dirty="0" smtClean="0"/>
            </a:br>
            <a:r>
              <a:rPr lang="en-US" sz="5400" dirty="0" smtClean="0"/>
              <a:t>Ocean Policy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2800" dirty="0" smtClean="0"/>
              <a:t>Eric </a:t>
            </a:r>
            <a:r>
              <a:rPr lang="en-US" sz="2800" dirty="0" err="1" smtClean="0"/>
              <a:t>Schwaab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Assistant Administrator for Fisheries</a:t>
            </a:r>
            <a:endParaRPr lang="en-US" sz="28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4499992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>
                <a:ea typeface="+mn-ea"/>
                <a:cs typeface="+mn-cs"/>
              </a:rPr>
              <a:t>A National Policy for the Stewardship of the Oceans, Our Coasts and the Great Lakes –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>
                <a:ea typeface="+mn-ea"/>
                <a:cs typeface="+mn-cs"/>
              </a:rPr>
              <a:t>Established by Presidential Executive Order on July 19, 2010</a:t>
            </a:r>
            <a:endParaRPr lang="en-US" sz="1800" i="1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NOAA’s CMSP Website</a:t>
            </a:r>
            <a:br>
              <a:rPr lang="en-US" sz="4400" dirty="0" smtClean="0"/>
            </a:b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Franklin Gothic Medium Cond" pitchFamily="34" charset="0"/>
              </a:rPr>
              <a:t>cmsp.noaa.gov</a:t>
            </a:r>
          </a:p>
        </p:txBody>
      </p:sp>
      <p:pic>
        <p:nvPicPr>
          <p:cNvPr id="5" name="Picture 4" descr="cmsp1.GIF"/>
          <p:cNvPicPr>
            <a:picLocks noChangeAspect="1"/>
          </p:cNvPicPr>
          <p:nvPr/>
        </p:nvPicPr>
        <p:blipFill>
          <a:blip r:embed="rId3" cstate="print"/>
          <a:srcRect t="10698" r="1202" b="2453"/>
          <a:stretch>
            <a:fillRect/>
          </a:stretch>
        </p:blipFill>
        <p:spPr>
          <a:xfrm>
            <a:off x="971600" y="1317352"/>
            <a:ext cx="7688306" cy="528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653E00-17D4-4DA4-B5A8-4656E31A223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National Ocean Policy &amp; CMSP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14414" y="357166"/>
            <a:ext cx="6696744" cy="134225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chemeClr val="bg1"/>
                </a:solidFill>
              </a:rPr>
              <a:t>Role of Fishery Management Councils</a:t>
            </a:r>
            <a:endParaRPr lang="en-US" sz="44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1285852" y="1857364"/>
            <a:ext cx="7400948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Regional Fisheries Management Councils will play an important role in Regional CMSP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Experience </a:t>
            </a:r>
            <a:r>
              <a:rPr lang="en-US" dirty="0" smtClean="0">
                <a:solidFill>
                  <a:schemeClr val="bg1"/>
                </a:solidFill>
              </a:rPr>
              <a:t>—</a:t>
            </a:r>
            <a:r>
              <a:rPr lang="en-US" dirty="0">
                <a:solidFill>
                  <a:schemeClr val="bg1"/>
                </a:solidFill>
              </a:rPr>
              <a:t>bringing their expertise from decades of involvement in the science- and ecosystem-based management of fisheries. 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Science </a:t>
            </a:r>
            <a:r>
              <a:rPr lang="en-US" dirty="0" smtClean="0">
                <a:solidFill>
                  <a:schemeClr val="bg1"/>
                </a:solidFill>
              </a:rPr>
              <a:t>— </a:t>
            </a:r>
            <a:r>
              <a:rPr lang="en-US" dirty="0">
                <a:solidFill>
                  <a:schemeClr val="bg1"/>
                </a:solidFill>
              </a:rPr>
              <a:t>providing research on fisheries biology and a wealth of economic data to support management goals. 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Constituents </a:t>
            </a:r>
            <a:r>
              <a:rPr lang="en-US" dirty="0" smtClean="0">
                <a:solidFill>
                  <a:schemeClr val="bg1"/>
                </a:solidFill>
              </a:rPr>
              <a:t>— representing </a:t>
            </a:r>
            <a:r>
              <a:rPr lang="en-US" dirty="0">
                <a:solidFill>
                  <a:schemeClr val="bg1"/>
                </a:solidFill>
              </a:rPr>
              <a:t>commercial and recreational fishing interests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Management responsibilities </a:t>
            </a:r>
            <a:r>
              <a:rPr lang="en-US" dirty="0" smtClean="0">
                <a:solidFill>
                  <a:schemeClr val="bg1"/>
                </a:solidFill>
              </a:rPr>
              <a:t>— have authority to develop management and protection measures for fisheries, habitat, and deep-sea corals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71538" y="260648"/>
            <a:ext cx="6400800" cy="136562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chemeClr val="bg1"/>
                </a:solidFill>
              </a:rPr>
              <a:t>Commercial and Recreational </a:t>
            </a:r>
            <a:r>
              <a:rPr lang="en-US" sz="4400" b="1" dirty="0">
                <a:solidFill>
                  <a:schemeClr val="bg1"/>
                </a:solidFill>
              </a:rPr>
              <a:t>Fishing </a:t>
            </a:r>
            <a:r>
              <a:rPr lang="en-US" sz="4400" b="1" dirty="0" smtClean="0">
                <a:solidFill>
                  <a:schemeClr val="bg1"/>
                </a:solidFill>
              </a:rPr>
              <a:t>Community</a:t>
            </a:r>
          </a:p>
          <a:p>
            <a:pPr eaLnBrk="1" hangingPunct="1">
              <a:defRPr/>
            </a:pPr>
            <a:endParaRPr lang="en-US" sz="4400" b="1" kern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defRPr/>
            </a:pPr>
            <a:endParaRPr lang="en-US" sz="44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1403648" y="2348880"/>
            <a:ext cx="713075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Commercial and recreational </a:t>
            </a:r>
            <a:r>
              <a:rPr lang="en-US" sz="2400" dirty="0">
                <a:solidFill>
                  <a:schemeClr val="bg1"/>
                </a:solidFill>
              </a:rPr>
              <a:t>fishery interests will have the opportunity to </a:t>
            </a:r>
            <a:r>
              <a:rPr lang="en-US" sz="2400" dirty="0" smtClean="0">
                <a:solidFill>
                  <a:schemeClr val="bg1"/>
                </a:solidFill>
              </a:rPr>
              <a:t>engage </a:t>
            </a:r>
            <a:r>
              <a:rPr lang="en-US" sz="2400" dirty="0">
                <a:solidFill>
                  <a:schemeClr val="bg1"/>
                </a:solidFill>
              </a:rPr>
              <a:t>in CMSP in two </a:t>
            </a:r>
            <a:r>
              <a:rPr lang="en-US" sz="2400" dirty="0" smtClean="0">
                <a:solidFill>
                  <a:schemeClr val="bg1"/>
                </a:solidFill>
              </a:rPr>
              <a:t>ways through:  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Regional </a:t>
            </a:r>
            <a:r>
              <a:rPr lang="en-US" sz="2400" dirty="0">
                <a:solidFill>
                  <a:schemeClr val="bg1"/>
                </a:solidFill>
              </a:rPr>
              <a:t>Fishery </a:t>
            </a:r>
            <a:r>
              <a:rPr lang="en-US" sz="2400" dirty="0" smtClean="0">
                <a:solidFill>
                  <a:schemeClr val="bg1"/>
                </a:solidFill>
              </a:rPr>
              <a:t>Management Council consultations with RPBs</a:t>
            </a:r>
            <a:endParaRPr lang="en-US" sz="2400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RPB Stakeholder Engagement Processes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National Ocean Council Website</a:t>
            </a:r>
            <a:br>
              <a:rPr lang="en-US" sz="4400" dirty="0" smtClean="0"/>
            </a:b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Franklin Gothic Medium Cond" pitchFamily="34" charset="0"/>
              </a:rPr>
              <a:t>whitehouse.gov/oceans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653E00-17D4-4DA4-B5A8-4656E31A22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National Ocean Policy &amp; CMSP</a:t>
            </a:r>
            <a:endParaRPr lang="en-US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440600"/>
            <a:ext cx="9145591" cy="495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648853"/>
            <a:ext cx="4427984" cy="969496"/>
          </a:xfrm>
        </p:spPr>
        <p:txBody>
          <a:bodyPr/>
          <a:lstStyle/>
          <a:p>
            <a:r>
              <a:rPr lang="en-US" sz="6000" dirty="0" smtClean="0"/>
              <a:t>Questions?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1988840"/>
            <a:ext cx="5868144" cy="5257800"/>
          </a:xfrm>
        </p:spPr>
        <p:txBody>
          <a:bodyPr/>
          <a:lstStyle/>
          <a:p>
            <a:r>
              <a:rPr lang="en-US" dirty="0" smtClean="0"/>
              <a:t>National Ocean Policy</a:t>
            </a:r>
          </a:p>
          <a:p>
            <a:r>
              <a:rPr lang="en-US" dirty="0" smtClean="0"/>
              <a:t>National Ocean Council</a:t>
            </a:r>
          </a:p>
          <a:p>
            <a:r>
              <a:rPr lang="en-US" dirty="0" smtClean="0"/>
              <a:t>9 National Priority Objectives</a:t>
            </a:r>
          </a:p>
          <a:p>
            <a:r>
              <a:rPr lang="en-US" dirty="0" smtClean="0"/>
              <a:t>Framework for Coastal and Marine Spatial Planning (CMSP)</a:t>
            </a:r>
          </a:p>
          <a:p>
            <a:pPr lvl="2"/>
            <a:r>
              <a:rPr lang="en-US" dirty="0" smtClean="0"/>
              <a:t>Regional Planning Bodies</a:t>
            </a:r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National Ocean Policy &amp; CMSP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DF4847-0270-433D-BCDC-83D1BB7B566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2" descr="W:\Movies, Images and Sounds\Documents\OPTF_FinalRecs_2010_L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91628"/>
            <a:ext cx="2880320" cy="3841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/>
          <a:lstStyle/>
          <a:p>
            <a:r>
              <a:rPr lang="en-US" sz="5400" dirty="0" smtClean="0"/>
              <a:t>The National Ocean Council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National Ocean Policy &amp; CMSP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DF4847-0270-433D-BCDC-83D1BB7B566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1447800"/>
            <a:ext cx="8915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2000" b="1" kern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defRPr/>
            </a:pPr>
            <a:endParaRPr lang="en-US" sz="2400" kern="0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6630" name="Picture 6" descr="W:\Print\Documents\OPTF_2010\assets\noc_Principles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0483" y="911077"/>
            <a:ext cx="8371996" cy="5830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447800"/>
          </a:xfrm>
        </p:spPr>
        <p:txBody>
          <a:bodyPr/>
          <a:lstStyle/>
          <a:p>
            <a:r>
              <a:rPr lang="en-US" dirty="0" smtClean="0"/>
              <a:t>National Ocean Policy </a:t>
            </a:r>
            <a:br>
              <a:rPr lang="en-US" dirty="0" smtClean="0"/>
            </a:b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Franklin Gothic Medium Cond" pitchFamily="34" charset="0"/>
              </a:rPr>
              <a:t>Nine Priority Objectives &amp; NOAA’s Draft NGSP</a:t>
            </a:r>
            <a:endParaRPr lang="en-US" sz="4000" dirty="0" smtClean="0">
              <a:solidFill>
                <a:schemeClr val="bg1">
                  <a:lumMod val="95000"/>
                </a:schemeClr>
              </a:solidFill>
              <a:latin typeface="Franklin Gothic Medium Con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9DD34-BE87-440A-97D2-E5ABBAAECF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1577716"/>
            <a:ext cx="2667000" cy="473160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A6A6A6">
                <a:alpha val="50196"/>
              </a:srgb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>
              <a:spcBef>
                <a:spcPts val="200"/>
              </a:spcBef>
            </a:pPr>
            <a:r>
              <a:rPr lang="en-US" sz="1600" b="1" dirty="0" smtClean="0">
                <a:solidFill>
                  <a:srgbClr val="E9F0F6">
                    <a:lumMod val="25000"/>
                  </a:srgbClr>
                </a:solidFill>
                <a:cs typeface="Arial" pitchFamily="34" charset="0"/>
              </a:rPr>
              <a:t>3 OF NOAA’S NEXT GENERATION STRATEGIC PLAN GOALS ARE ALIGNED </a:t>
            </a:r>
            <a:br>
              <a:rPr lang="en-US" sz="1600" b="1" dirty="0" smtClean="0">
                <a:solidFill>
                  <a:srgbClr val="E9F0F6">
                    <a:lumMod val="25000"/>
                  </a:srgbClr>
                </a:solidFill>
                <a:cs typeface="Arial" pitchFamily="34" charset="0"/>
              </a:rPr>
            </a:br>
            <a:r>
              <a:rPr lang="en-US" sz="1600" b="1" dirty="0" smtClean="0">
                <a:solidFill>
                  <a:srgbClr val="E9F0F6">
                    <a:lumMod val="25000"/>
                  </a:srgbClr>
                </a:solidFill>
                <a:cs typeface="Arial" pitchFamily="34" charset="0"/>
              </a:rPr>
              <a:t>WITH NOP</a:t>
            </a:r>
          </a:p>
        </p:txBody>
      </p:sp>
      <p:grpSp>
        <p:nvGrpSpPr>
          <p:cNvPr id="2" name="Group 24"/>
          <p:cNvGrpSpPr/>
          <p:nvPr/>
        </p:nvGrpSpPr>
        <p:grpSpPr>
          <a:xfrm>
            <a:off x="3556000" y="2804120"/>
            <a:ext cx="2311400" cy="1066800"/>
            <a:chOff x="1193800" y="1524000"/>
            <a:chExt cx="2311400" cy="1066800"/>
          </a:xfrm>
        </p:grpSpPr>
        <p:sp>
          <p:nvSpPr>
            <p:cNvPr id="17" name="Rectangle 16"/>
            <p:cNvSpPr/>
            <p:nvPr/>
          </p:nvSpPr>
          <p:spPr>
            <a:xfrm>
              <a:off x="1193800" y="1905000"/>
              <a:ext cx="2311400" cy="6858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D8B25C">
                      <a:lumMod val="50000"/>
                    </a:srgbClr>
                  </a:solidFill>
                  <a:latin typeface="Arial Narrow" pitchFamily="34" charset="0"/>
                </a:rPr>
                <a:t>Climate Adaptation </a:t>
              </a:r>
              <a:br>
                <a:rPr lang="en-US" sz="2000" b="1" dirty="0" smtClean="0">
                  <a:solidFill>
                    <a:srgbClr val="D8B25C">
                      <a:lumMod val="50000"/>
                    </a:srgbClr>
                  </a:solidFill>
                  <a:latin typeface="Arial Narrow" pitchFamily="34" charset="0"/>
                </a:rPr>
              </a:br>
              <a:r>
                <a:rPr lang="en-US" sz="2000" b="1" dirty="0" smtClean="0">
                  <a:solidFill>
                    <a:srgbClr val="D8B25C">
                      <a:lumMod val="50000"/>
                    </a:srgbClr>
                  </a:solidFill>
                  <a:latin typeface="Arial Narrow" pitchFamily="34" charset="0"/>
                </a:rPr>
                <a:t>&amp; Mitigation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120900" y="1524000"/>
              <a:ext cx="457200" cy="4572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  <a:cs typeface="Arial" pitchFamily="34" charset="0"/>
                </a:rPr>
                <a:t>1.</a:t>
              </a:r>
              <a:endParaRPr lang="en-US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3556000" y="3928070"/>
            <a:ext cx="2286000" cy="1028700"/>
            <a:chOff x="5791200" y="1397000"/>
            <a:chExt cx="2286000" cy="1028700"/>
          </a:xfrm>
        </p:grpSpPr>
        <p:sp>
          <p:nvSpPr>
            <p:cNvPr id="18" name="Rectangle 17"/>
            <p:cNvSpPr/>
            <p:nvPr/>
          </p:nvSpPr>
          <p:spPr>
            <a:xfrm>
              <a:off x="5791200" y="1739900"/>
              <a:ext cx="2286000" cy="68580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0058A6"/>
                  </a:solidFill>
                  <a:latin typeface="Arial Narrow" pitchFamily="34" charset="0"/>
                </a:rPr>
                <a:t>Healthy Oceans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705600" y="1397000"/>
              <a:ext cx="457200" cy="457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  <a:cs typeface="Arial" pitchFamily="34" charset="0"/>
                </a:rPr>
                <a:t>2.</a:t>
              </a:r>
              <a:endParaRPr lang="en-US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3556000" y="5013920"/>
            <a:ext cx="2273300" cy="1066800"/>
            <a:chOff x="7162800" y="1358900"/>
            <a:chExt cx="2273300" cy="1066800"/>
          </a:xfrm>
        </p:grpSpPr>
        <p:sp>
          <p:nvSpPr>
            <p:cNvPr id="19" name="Rectangle 18"/>
            <p:cNvSpPr/>
            <p:nvPr/>
          </p:nvSpPr>
          <p:spPr>
            <a:xfrm>
              <a:off x="7162800" y="1739900"/>
              <a:ext cx="2273300" cy="685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7BA79D">
                      <a:lumMod val="50000"/>
                    </a:srgbClr>
                  </a:solidFill>
                  <a:latin typeface="Arial Narrow" pitchFamily="34" charset="0"/>
                </a:rPr>
                <a:t>Resilient Coastal Communities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8070850" y="1358900"/>
              <a:ext cx="457200" cy="4572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  <a:cs typeface="Arial" pitchFamily="34" charset="0"/>
                </a:rPr>
                <a:t>3.</a:t>
              </a:r>
              <a:endParaRPr lang="en-US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81000" y="1584920"/>
            <a:ext cx="2895600" cy="47241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anchor="t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2000" b="1" dirty="0" smtClean="0">
                <a:solidFill>
                  <a:srgbClr val="0058A6"/>
                </a:solidFill>
                <a:latin typeface="Arial" charset="0"/>
                <a:ea typeface="+mn-ea"/>
                <a:cs typeface="+mn-cs"/>
              </a:rPr>
              <a:t>HOW WE DO BUSINESS</a:t>
            </a:r>
          </a:p>
        </p:txBody>
      </p:sp>
      <p:sp>
        <p:nvSpPr>
          <p:cNvPr id="21" name="Oval 20"/>
          <p:cNvSpPr/>
          <p:nvPr/>
        </p:nvSpPr>
        <p:spPr>
          <a:xfrm>
            <a:off x="685800" y="2423120"/>
            <a:ext cx="2286000" cy="83099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 smtClean="0">
                <a:solidFill>
                  <a:prstClr val="white"/>
                </a:solidFill>
                <a:latin typeface="Arial Narrow" pitchFamily="34" charset="0"/>
              </a:rPr>
              <a:t>Ecosystem-Based </a:t>
            </a:r>
            <a:br>
              <a:rPr lang="en-US" sz="16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1600" b="1" dirty="0" smtClean="0">
                <a:solidFill>
                  <a:prstClr val="white"/>
                </a:solidFill>
                <a:latin typeface="Arial Narrow" pitchFamily="34" charset="0"/>
              </a:rPr>
              <a:t>Management</a:t>
            </a:r>
          </a:p>
        </p:txBody>
      </p:sp>
      <p:sp>
        <p:nvSpPr>
          <p:cNvPr id="22" name="Oval 21"/>
          <p:cNvSpPr/>
          <p:nvPr/>
        </p:nvSpPr>
        <p:spPr>
          <a:xfrm>
            <a:off x="685800" y="3337520"/>
            <a:ext cx="2286000" cy="83099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 smtClean="0">
                <a:solidFill>
                  <a:prstClr val="white"/>
                </a:solidFill>
                <a:latin typeface="Arial Narrow" pitchFamily="34" charset="0"/>
              </a:rPr>
              <a:t>Coastal &amp; Marine </a:t>
            </a:r>
            <a:br>
              <a:rPr lang="en-US" sz="16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1600" b="1" dirty="0" smtClean="0">
                <a:solidFill>
                  <a:prstClr val="white"/>
                </a:solidFill>
                <a:latin typeface="Arial Narrow" pitchFamily="34" charset="0"/>
              </a:rPr>
              <a:t>Spatial Planning</a:t>
            </a:r>
          </a:p>
        </p:txBody>
      </p:sp>
      <p:sp>
        <p:nvSpPr>
          <p:cNvPr id="23" name="Oval 22"/>
          <p:cNvSpPr/>
          <p:nvPr/>
        </p:nvSpPr>
        <p:spPr>
          <a:xfrm>
            <a:off x="685800" y="4251920"/>
            <a:ext cx="2286000" cy="83099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 smtClean="0">
                <a:solidFill>
                  <a:prstClr val="white"/>
                </a:solidFill>
                <a:latin typeface="Arial Narrow" pitchFamily="34" charset="0"/>
              </a:rPr>
              <a:t>Inform Decisions &amp; </a:t>
            </a:r>
            <a:br>
              <a:rPr lang="en-US" sz="16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1600" b="1" dirty="0" smtClean="0">
                <a:solidFill>
                  <a:prstClr val="white"/>
                </a:solidFill>
                <a:latin typeface="Arial Narrow" pitchFamily="34" charset="0"/>
              </a:rPr>
              <a:t>Improve Understanding</a:t>
            </a:r>
          </a:p>
        </p:txBody>
      </p:sp>
      <p:sp>
        <p:nvSpPr>
          <p:cNvPr id="24" name="Oval 23"/>
          <p:cNvSpPr/>
          <p:nvPr/>
        </p:nvSpPr>
        <p:spPr>
          <a:xfrm>
            <a:off x="685800" y="5166320"/>
            <a:ext cx="2286000" cy="838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 smtClean="0">
                <a:solidFill>
                  <a:prstClr val="white"/>
                </a:solidFill>
                <a:latin typeface="Arial Narrow" pitchFamily="34" charset="0"/>
              </a:rPr>
              <a:t>Coordinate &amp; Support</a:t>
            </a:r>
            <a:endParaRPr lang="en-US" sz="16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96000" y="1584920"/>
            <a:ext cx="2743200" cy="4724160"/>
          </a:xfrm>
          <a:prstGeom prst="rect">
            <a:avLst/>
          </a:prstGeom>
          <a:gradFill flip="none" rotWithShape="1">
            <a:gsLst>
              <a:gs pos="0">
                <a:srgbClr val="AFDC7E"/>
              </a:gs>
              <a:gs pos="50000">
                <a:srgbClr val="C7E6A4"/>
              </a:gs>
              <a:gs pos="100000">
                <a:srgbClr val="EBF6DE"/>
              </a:gs>
            </a:gsLst>
            <a:lin ang="16200000" scaled="1"/>
            <a:tileRect/>
          </a:gradFill>
        </p:spPr>
        <p:txBody>
          <a:bodyPr wrap="square" anchor="t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2000" b="1" dirty="0" smtClean="0">
                <a:solidFill>
                  <a:srgbClr val="00B050"/>
                </a:solidFill>
                <a:latin typeface="Arial" charset="0"/>
                <a:ea typeface="+mn-ea"/>
                <a:cs typeface="+mn-cs"/>
              </a:rPr>
              <a:t>AREAS OF </a:t>
            </a:r>
            <a:br>
              <a:rPr lang="en-US" sz="2000" b="1" dirty="0" smtClean="0">
                <a:solidFill>
                  <a:srgbClr val="00B050"/>
                </a:solidFill>
                <a:latin typeface="Arial" charset="0"/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B050"/>
                </a:solidFill>
                <a:latin typeface="Arial" charset="0"/>
                <a:ea typeface="+mn-ea"/>
                <a:cs typeface="+mn-cs"/>
              </a:rPr>
              <a:t>SPECIAL EMPHASIS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971800" y="2838618"/>
            <a:ext cx="381000" cy="0"/>
          </a:xfrm>
          <a:prstGeom prst="straightConnector1">
            <a:avLst/>
          </a:prstGeom>
          <a:ln w="76200" cmpd="sng">
            <a:solidFill>
              <a:schemeClr val="tx2">
                <a:lumMod val="90000"/>
                <a:lumOff val="10000"/>
              </a:schemeClr>
            </a:solidFill>
            <a:headEnd type="oval" w="sm" len="sm"/>
            <a:tailEnd type="triangle" w="lg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6324600" y="2270720"/>
            <a:ext cx="2286000" cy="8309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ts val="200"/>
              </a:spcBef>
            </a:pPr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Resiliency &amp; Adaptation </a:t>
            </a:r>
            <a:b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to Climate Change &amp; </a:t>
            </a:r>
            <a:b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Ocean Acidification</a:t>
            </a:r>
          </a:p>
        </p:txBody>
      </p:sp>
      <p:sp>
        <p:nvSpPr>
          <p:cNvPr id="44" name="Oval 43"/>
          <p:cNvSpPr/>
          <p:nvPr/>
        </p:nvSpPr>
        <p:spPr>
          <a:xfrm>
            <a:off x="6324600" y="3146762"/>
            <a:ext cx="2286000" cy="70408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Regional Ecosystem </a:t>
            </a:r>
            <a:b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Protection &amp; Restoration</a:t>
            </a:r>
          </a:p>
        </p:txBody>
      </p:sp>
      <p:sp>
        <p:nvSpPr>
          <p:cNvPr id="50" name="Oval 49"/>
          <p:cNvSpPr/>
          <p:nvPr/>
        </p:nvSpPr>
        <p:spPr>
          <a:xfrm>
            <a:off x="6324600" y="4645028"/>
            <a:ext cx="2286000" cy="70484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Changing Conditions </a:t>
            </a:r>
            <a:b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in the Arctic</a:t>
            </a:r>
          </a:p>
        </p:txBody>
      </p:sp>
      <p:sp>
        <p:nvSpPr>
          <p:cNvPr id="51" name="Oval 50"/>
          <p:cNvSpPr/>
          <p:nvPr/>
        </p:nvSpPr>
        <p:spPr>
          <a:xfrm>
            <a:off x="6324600" y="5394920"/>
            <a:ext cx="2286000" cy="8309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Ocean, Coastal, &amp; </a:t>
            </a:r>
            <a:b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Great Lakes Observation, </a:t>
            </a:r>
            <a:b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Mapping &amp; Infrastructure</a:t>
            </a:r>
          </a:p>
        </p:txBody>
      </p:sp>
      <p:cxnSp>
        <p:nvCxnSpPr>
          <p:cNvPr id="53" name="Straight Arrow Connector 52"/>
          <p:cNvCxnSpPr>
            <a:stCxn id="43" idx="2"/>
          </p:cNvCxnSpPr>
          <p:nvPr/>
        </p:nvCxnSpPr>
        <p:spPr>
          <a:xfrm rot="10800000" flipV="1">
            <a:off x="5867400" y="2686218"/>
            <a:ext cx="457200" cy="841801"/>
          </a:xfrm>
          <a:prstGeom prst="straightConnector1">
            <a:avLst/>
          </a:prstGeom>
          <a:ln w="76200" cmpd="sng">
            <a:solidFill>
              <a:srgbClr val="D9B461"/>
            </a:solidFill>
            <a:headEnd type="triangle" w="lg" len="med"/>
            <a:tailEnd type="oval" w="sm" len="sm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44" idx="2"/>
          </p:cNvCxnSpPr>
          <p:nvPr/>
        </p:nvCxnSpPr>
        <p:spPr>
          <a:xfrm rot="10800000" flipV="1">
            <a:off x="5842000" y="3498806"/>
            <a:ext cx="482600" cy="1115064"/>
          </a:xfrm>
          <a:prstGeom prst="straightConnector1">
            <a:avLst/>
          </a:prstGeom>
          <a:ln w="76200" cmpd="sng">
            <a:solidFill>
              <a:schemeClr val="tx1">
                <a:lumMod val="60000"/>
                <a:lumOff val="40000"/>
              </a:schemeClr>
            </a:solidFill>
            <a:headEnd type="triangle" w="lg" len="med"/>
            <a:tailEnd type="oval" w="sm" len="sm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0" idx="1"/>
          </p:cNvCxnSpPr>
          <p:nvPr/>
        </p:nvCxnSpPr>
        <p:spPr>
          <a:xfrm rot="16200000" flipV="1">
            <a:off x="5653274" y="3742147"/>
            <a:ext cx="1220231" cy="791977"/>
          </a:xfrm>
          <a:prstGeom prst="straightConnector1">
            <a:avLst/>
          </a:prstGeom>
          <a:ln w="76200" cmpd="sng">
            <a:solidFill>
              <a:srgbClr val="D9B461"/>
            </a:solidFill>
            <a:headEnd type="triangle" w="lg" len="med"/>
            <a:tailEnd type="oval" w="sm" len="sm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0" idx="2"/>
          </p:cNvCxnSpPr>
          <p:nvPr/>
        </p:nvCxnSpPr>
        <p:spPr>
          <a:xfrm rot="10800000">
            <a:off x="5842000" y="4613871"/>
            <a:ext cx="482600" cy="383583"/>
          </a:xfrm>
          <a:prstGeom prst="straightConnector1">
            <a:avLst/>
          </a:prstGeom>
          <a:ln w="76200" cmpd="sng">
            <a:solidFill>
              <a:schemeClr val="tx1">
                <a:lumMod val="60000"/>
                <a:lumOff val="40000"/>
              </a:schemeClr>
            </a:solidFill>
            <a:headEnd type="triangle" w="lg" len="med"/>
            <a:tailEnd type="oval" w="sm" len="sm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6324600" y="3895895"/>
            <a:ext cx="2286000" cy="70408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Water Quality &amp; </a:t>
            </a:r>
            <a:b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Sustainable Practices </a:t>
            </a:r>
            <a:b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</a:br>
            <a:r>
              <a:rPr lang="en-US" sz="1400" b="1" dirty="0" smtClean="0">
                <a:solidFill>
                  <a:prstClr val="white"/>
                </a:solidFill>
                <a:latin typeface="Arial Narrow" pitchFamily="34" charset="0"/>
              </a:rPr>
              <a:t>on Land</a:t>
            </a:r>
            <a:endParaRPr lang="en-US" sz="14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cxnSp>
        <p:nvCxnSpPr>
          <p:cNvPr id="75" name="Straight Arrow Connector 74"/>
          <p:cNvCxnSpPr>
            <a:stCxn id="51" idx="2"/>
          </p:cNvCxnSpPr>
          <p:nvPr/>
        </p:nvCxnSpPr>
        <p:spPr>
          <a:xfrm rot="10800000">
            <a:off x="5829300" y="5737821"/>
            <a:ext cx="495300" cy="72599"/>
          </a:xfrm>
          <a:prstGeom prst="straightConnector1">
            <a:avLst/>
          </a:prstGeom>
          <a:ln w="76200" cmpd="sng">
            <a:solidFill>
              <a:schemeClr val="accent5">
                <a:lumMod val="75000"/>
              </a:schemeClr>
            </a:solidFill>
            <a:headEnd type="triangle" w="lg" len="med"/>
            <a:tailEnd type="oval" w="sm" len="sm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49" idx="2"/>
          </p:cNvCxnSpPr>
          <p:nvPr/>
        </p:nvCxnSpPr>
        <p:spPr>
          <a:xfrm rot="10800000" flipV="1">
            <a:off x="5842000" y="4247938"/>
            <a:ext cx="482600" cy="365931"/>
          </a:xfrm>
          <a:prstGeom prst="straightConnector1">
            <a:avLst/>
          </a:prstGeom>
          <a:ln w="76200" cmpd="sng">
            <a:solidFill>
              <a:schemeClr val="tx1">
                <a:lumMod val="60000"/>
                <a:lumOff val="40000"/>
              </a:schemeClr>
            </a:solidFill>
            <a:headEnd type="triangle" w="lg" len="med"/>
            <a:tailEnd type="oval" w="sm" len="sm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49" idx="2"/>
          </p:cNvCxnSpPr>
          <p:nvPr/>
        </p:nvCxnSpPr>
        <p:spPr>
          <a:xfrm rot="10800000" flipV="1">
            <a:off x="5829300" y="4247938"/>
            <a:ext cx="495300" cy="1489881"/>
          </a:xfrm>
          <a:prstGeom prst="straightConnector1">
            <a:avLst/>
          </a:prstGeom>
          <a:ln w="76200" cmpd="sng">
            <a:solidFill>
              <a:schemeClr val="accent5">
                <a:lumMod val="75000"/>
              </a:schemeClr>
            </a:solidFill>
            <a:headEnd type="triangle" w="lg" len="med"/>
            <a:tailEnd type="oval" w="sm" len="sm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971800" y="5585420"/>
            <a:ext cx="381000" cy="0"/>
          </a:xfrm>
          <a:prstGeom prst="straightConnector1">
            <a:avLst/>
          </a:prstGeom>
          <a:ln w="76200" cmpd="sng">
            <a:solidFill>
              <a:schemeClr val="tx2">
                <a:lumMod val="90000"/>
                <a:lumOff val="10000"/>
              </a:schemeClr>
            </a:solidFill>
            <a:headEnd type="oval" w="sm" len="sm"/>
            <a:tailEnd type="triangle" w="lg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971800" y="3753018"/>
            <a:ext cx="381000" cy="0"/>
          </a:xfrm>
          <a:prstGeom prst="straightConnector1">
            <a:avLst/>
          </a:prstGeom>
          <a:ln w="76200" cmpd="sng">
            <a:solidFill>
              <a:schemeClr val="tx2">
                <a:lumMod val="90000"/>
                <a:lumOff val="10000"/>
              </a:schemeClr>
            </a:solidFill>
            <a:headEnd type="oval" w="sm" len="sm"/>
            <a:tailEnd type="triangle" w="lg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971800" y="4667418"/>
            <a:ext cx="381000" cy="0"/>
          </a:xfrm>
          <a:prstGeom prst="straightConnector1">
            <a:avLst/>
          </a:prstGeom>
          <a:ln w="76200" cmpd="sng">
            <a:solidFill>
              <a:schemeClr val="tx2">
                <a:lumMod val="90000"/>
                <a:lumOff val="10000"/>
              </a:schemeClr>
            </a:solidFill>
            <a:headEnd type="oval" w="sm" len="sm"/>
            <a:tailEnd type="triangle" w="lg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Footer Placeholder 3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National Ocean Policy &amp; CMSP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43" grpId="0" animBg="1"/>
      <p:bldP spid="44" grpId="0" animBg="1"/>
      <p:bldP spid="50" grpId="0" animBg="1"/>
      <p:bldP spid="51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/>
        </p:nvGraphicFramePr>
        <p:xfrm>
          <a:off x="1043608" y="1052736"/>
          <a:ext cx="950505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1124744"/>
          </a:xfrm>
        </p:spPr>
        <p:txBody>
          <a:bodyPr/>
          <a:lstStyle/>
          <a:p>
            <a:r>
              <a:rPr lang="en-US" dirty="0" smtClean="0"/>
              <a:t>The Need for CMSP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National Ocean Policy &amp; CMSP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DF4847-0270-433D-BCDC-83D1BB7B566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7504" y="1150873"/>
            <a:ext cx="3168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 smtClean="0">
                <a:ln w="3175">
                  <a:solidFill>
                    <a:srgbClr val="C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Demi Cond" pitchFamily="34" charset="0"/>
                <a:ea typeface="+mn-ea"/>
                <a:cs typeface="+mn-cs"/>
              </a:rPr>
              <a:t>Uses were regulated on a narrow sector-by-sector  basis</a:t>
            </a:r>
            <a:endParaRPr lang="en-US" dirty="0">
              <a:ln w="3175">
                <a:solidFill>
                  <a:srgbClr val="C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Demi Cond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72200" y="1124744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Franklin Gothic Medium Cond" pitchFamily="34" charset="0"/>
              </a:rPr>
              <a:t>SCIENCE</a:t>
            </a:r>
            <a:endParaRPr lang="en-US" dirty="0">
              <a:solidFill>
                <a:schemeClr val="bg1"/>
              </a:solidFill>
              <a:latin typeface="Franklin Gothic Medium Con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67148" y="1484784"/>
            <a:ext cx="1376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Franklin Gothic Medium Cond" pitchFamily="34" charset="0"/>
              </a:rPr>
              <a:t>COMMERCIAL</a:t>
            </a:r>
            <a:br>
              <a:rPr lang="en-US" dirty="0" smtClean="0">
                <a:solidFill>
                  <a:schemeClr val="bg1"/>
                </a:solidFill>
                <a:latin typeface="Franklin Gothic Medium Cond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Franklin Gothic Medium Cond" pitchFamily="34" charset="0"/>
              </a:rPr>
              <a:t>FISHING</a:t>
            </a:r>
            <a:endParaRPr lang="en-US" dirty="0">
              <a:solidFill>
                <a:schemeClr val="bg1"/>
              </a:solidFill>
              <a:latin typeface="Franklin Gothic Medium Con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40352" y="5108133"/>
            <a:ext cx="1270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Franklin Gothic Medium Cond" pitchFamily="34" charset="0"/>
              </a:rPr>
              <a:t>RECREATION</a:t>
            </a:r>
            <a:br>
              <a:rPr lang="en-US" dirty="0" smtClean="0">
                <a:solidFill>
                  <a:schemeClr val="bg1"/>
                </a:solidFill>
                <a:latin typeface="Franklin Gothic Medium Cond" pitchFamily="34" charset="0"/>
              </a:rPr>
            </a:br>
            <a:endParaRPr lang="en-US" dirty="0">
              <a:solidFill>
                <a:schemeClr val="bg1"/>
              </a:solidFill>
              <a:latin typeface="Franklin Gothic Medium Con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64288" y="6237312"/>
            <a:ext cx="1965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  <a:latin typeface="Franklin Gothic Medium Cond" pitchFamily="34" charset="0"/>
              </a:rPr>
              <a:t>ENERGY &amp; INDUSTRY</a:t>
            </a:r>
            <a:endParaRPr lang="en-US" dirty="0">
              <a:solidFill>
                <a:schemeClr val="bg1"/>
              </a:solidFill>
              <a:latin typeface="Franklin Gothic Medium Con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26537" y="6237312"/>
            <a:ext cx="1229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dirty="0" smtClean="0">
                <a:solidFill>
                  <a:schemeClr val="bg1"/>
                </a:solidFill>
                <a:latin typeface="Franklin Gothic Medium Cond" pitchFamily="34" charset="0"/>
              </a:rPr>
              <a:t>NAVIGATION</a:t>
            </a:r>
            <a:endParaRPr lang="en-US" dirty="0">
              <a:solidFill>
                <a:schemeClr val="bg1"/>
              </a:solidFill>
              <a:latin typeface="Franklin Gothic Medium Con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19244" y="5085184"/>
            <a:ext cx="1521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dirty="0" smtClean="0">
                <a:solidFill>
                  <a:schemeClr val="bg1"/>
                </a:solidFill>
                <a:latin typeface="Franklin Gothic Medium Cond" pitchFamily="34" charset="0"/>
              </a:rPr>
              <a:t>CONSERVATION</a:t>
            </a:r>
            <a:endParaRPr lang="en-US" dirty="0">
              <a:solidFill>
                <a:schemeClr val="bg1"/>
              </a:solidFill>
              <a:latin typeface="Franklin Gothic Medium Cond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44070" y="3212976"/>
            <a:ext cx="1435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dirty="0" smtClean="0">
                <a:solidFill>
                  <a:schemeClr val="bg1"/>
                </a:solidFill>
                <a:latin typeface="Franklin Gothic Medium Cond" pitchFamily="34" charset="0"/>
              </a:rPr>
              <a:t>AQUACULTURE</a:t>
            </a:r>
            <a:endParaRPr lang="en-US" dirty="0">
              <a:solidFill>
                <a:schemeClr val="bg1"/>
              </a:solidFill>
              <a:latin typeface="Franklin Gothic Medium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Franklin Gothic Medium Cond" pitchFamily="34" charset="0"/>
              </a:rPr>
              <a:t>CMSP FRAMEWORK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Key Elements</a:t>
            </a:r>
            <a:endParaRPr lang="en-US" dirty="0"/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Balance Ocean Health and Community Prosperity</a:t>
            </a:r>
          </a:p>
          <a:p>
            <a:r>
              <a:rPr lang="en-US" dirty="0" smtClean="0"/>
              <a:t>Level the Playing Field for All Stakeholders</a:t>
            </a:r>
          </a:p>
          <a:p>
            <a:r>
              <a:rPr lang="en-US" dirty="0" smtClean="0"/>
              <a:t>Make Decisions Based on the Best Available Science</a:t>
            </a:r>
          </a:p>
          <a:p>
            <a:r>
              <a:rPr lang="en-US" dirty="0" smtClean="0"/>
              <a:t>Respect the Unique Character of Each U.S. Region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National Ocean Policy &amp; CMSP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DF4847-0270-433D-BCDC-83D1BB7B566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5" name="Picture 3" descr="W:\Print\Documents\OPTF_2010\assets\24. NOAA_kids learning on beach_L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00469"/>
            <a:ext cx="2592288" cy="1944216"/>
          </a:xfrm>
          <a:prstGeom prst="rect">
            <a:avLst/>
          </a:prstGeom>
          <a:noFill/>
        </p:spPr>
      </p:pic>
      <p:pic>
        <p:nvPicPr>
          <p:cNvPr id="3076" name="Picture 4" descr="W:\Print\Documents\OPTF_2010\assets\fishing4_LR.jpg"/>
          <p:cNvPicPr>
            <a:picLocks noChangeAspect="1" noChangeArrowheads="1"/>
          </p:cNvPicPr>
          <p:nvPr/>
        </p:nvPicPr>
        <p:blipFill>
          <a:blip r:embed="rId4" cstate="print"/>
          <a:srcRect l="11592"/>
          <a:stretch>
            <a:fillRect/>
          </a:stretch>
        </p:blipFill>
        <p:spPr bwMode="auto">
          <a:xfrm>
            <a:off x="251520" y="4581128"/>
            <a:ext cx="2579879" cy="1944216"/>
          </a:xfrm>
          <a:prstGeom prst="rect">
            <a:avLst/>
          </a:prstGeom>
          <a:noFill/>
        </p:spPr>
      </p:pic>
      <p:pic>
        <p:nvPicPr>
          <p:cNvPr id="3077" name="Picture 5" descr="W:\Print\Documents\OPTF_2010\assets\44. NRCS_shellfish.P8230284_L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404664"/>
            <a:ext cx="2612481" cy="1959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National Ocean Policy &amp; CMSP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DF4847-0270-433D-BCDC-83D1BB7B566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CMSP Implementation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Franklin Gothic Medium Cond" pitchFamily="34" charset="0"/>
              </a:rPr>
              <a:t>Regional Focus</a:t>
            </a:r>
          </a:p>
        </p:txBody>
      </p:sp>
      <p:pic>
        <p:nvPicPr>
          <p:cNvPr id="30723" name="Picture 6" descr="LME_outer_eez_msp_with_states_0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71600" y="1340768"/>
            <a:ext cx="6936771" cy="520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21424" y="1844824"/>
            <a:ext cx="3822576" cy="4611216"/>
          </a:xfrm>
        </p:spPr>
        <p:txBody>
          <a:bodyPr/>
          <a:lstStyle/>
          <a:p>
            <a:pPr lvl="1">
              <a:spcBef>
                <a:spcPts val="0"/>
              </a:spcBef>
            </a:pPr>
            <a:r>
              <a:rPr lang="en-US" sz="2000" dirty="0" smtClean="0"/>
              <a:t>Science-based decision making</a:t>
            </a:r>
            <a:endParaRPr lang="en-US" sz="1600" dirty="0" smtClean="0"/>
          </a:p>
          <a:p>
            <a:pPr lvl="1">
              <a:spcBef>
                <a:spcPts val="0"/>
              </a:spcBef>
              <a:buNone/>
            </a:pPr>
            <a:endParaRPr lang="en-US" sz="1600" dirty="0" smtClean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Identification of priority research needs </a:t>
            </a:r>
            <a:endParaRPr lang="en-US" sz="1600" dirty="0" smtClean="0"/>
          </a:p>
          <a:p>
            <a:pPr lvl="1">
              <a:spcBef>
                <a:spcPts val="0"/>
              </a:spcBef>
              <a:buNone/>
            </a:pPr>
            <a:endParaRPr lang="en-US" sz="1600" dirty="0" smtClean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Establishment of a National information management system with a central or regional portals to connect CMSP information </a:t>
            </a:r>
            <a:endParaRPr lang="en-US" sz="1600" dirty="0" smtClean="0"/>
          </a:p>
          <a:p>
            <a:pPr lvl="1">
              <a:spcBef>
                <a:spcPts val="0"/>
              </a:spcBef>
              <a:buNone/>
            </a:pPr>
            <a:endParaRPr lang="en-US" sz="1600" dirty="0" smtClean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Nationally consistent derived data products for regional assessments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National Ocean Policy &amp; CMSP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9DD34-BE87-440A-97D2-E5ABBAAECF5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CMSP Implementation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Franklin Gothic Medium Cond" pitchFamily="34" charset="0"/>
              </a:rPr>
              <a:t>Science, Research &amp; Data Integration</a:t>
            </a:r>
          </a:p>
        </p:txBody>
      </p:sp>
      <p:pic>
        <p:nvPicPr>
          <p:cNvPr id="6" name="Picture 5" descr="mm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700807"/>
            <a:ext cx="5550052" cy="44648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CMSP Implementation</a:t>
            </a:r>
            <a:br>
              <a:rPr lang="en-US" sz="4800" dirty="0" smtClean="0"/>
            </a:b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Franklin Gothic Medium Cond" pitchFamily="34" charset="0"/>
              </a:rPr>
              <a:t>NOAA’s Role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35896" y="1600200"/>
            <a:ext cx="5508104" cy="5257800"/>
          </a:xfrm>
        </p:spPr>
        <p:txBody>
          <a:bodyPr/>
          <a:lstStyle/>
          <a:p>
            <a:r>
              <a:rPr lang="en-US" dirty="0" smtClean="0"/>
              <a:t>Legal authorities and scientific expertise</a:t>
            </a:r>
          </a:p>
          <a:p>
            <a:pPr lvl="1"/>
            <a:r>
              <a:rPr lang="en-US" dirty="0" smtClean="0"/>
              <a:t>Participate on all 9 Regional Planning Bodies</a:t>
            </a:r>
          </a:p>
          <a:p>
            <a:r>
              <a:rPr lang="en-US" dirty="0" smtClean="0"/>
              <a:t>FY 11 Budget Request</a:t>
            </a:r>
          </a:p>
          <a:p>
            <a:pPr lvl="1"/>
            <a:r>
              <a:rPr lang="en-US" dirty="0" smtClean="0"/>
              <a:t>$20M Regional Ocean Partnership Grants</a:t>
            </a:r>
          </a:p>
          <a:p>
            <a:pPr lvl="1"/>
            <a:r>
              <a:rPr lang="en-US" dirty="0" smtClean="0"/>
              <a:t>$6.77M for capability to support CMSP</a:t>
            </a:r>
          </a:p>
          <a:p>
            <a:r>
              <a:rPr lang="en-US" dirty="0" smtClean="0"/>
              <a:t>NOAA CMSP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03C35B-52AB-4B03-8456-E7EA5F3CE89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National Ocean Policy &amp; CMSP</a:t>
            </a:r>
            <a:endParaRPr lang="en-US" dirty="0"/>
          </a:p>
        </p:txBody>
      </p:sp>
      <p:pic>
        <p:nvPicPr>
          <p:cNvPr id="6" name="Picture 5" descr="fknmsrestoration1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92896"/>
            <a:ext cx="1720192" cy="2664296"/>
          </a:xfrm>
          <a:prstGeom prst="rect">
            <a:avLst/>
          </a:prstGeom>
        </p:spPr>
      </p:pic>
      <p:pic>
        <p:nvPicPr>
          <p:cNvPr id="8" name="Picture 7" descr="tj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116120" cy="2492896"/>
          </a:xfrm>
          <a:prstGeom prst="rect">
            <a:avLst/>
          </a:prstGeom>
        </p:spPr>
      </p:pic>
      <p:pic>
        <p:nvPicPr>
          <p:cNvPr id="9" name="Picture 8" descr="sentinel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2492896"/>
            <a:ext cx="1858018" cy="2362200"/>
          </a:xfrm>
          <a:prstGeom prst="rect">
            <a:avLst/>
          </a:prstGeom>
        </p:spPr>
      </p:pic>
      <p:pic>
        <p:nvPicPr>
          <p:cNvPr id="10" name="Picture 9" descr="auvlaunch_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97152"/>
            <a:ext cx="2754426" cy="18448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DM_SustainableBeaches">
  <a:themeElements>
    <a:clrScheme name="Custom 3">
      <a:dk1>
        <a:srgbClr val="0058A6"/>
      </a:dk1>
      <a:lt1>
        <a:sysClr val="window" lastClr="FFFFFF"/>
      </a:lt1>
      <a:dk2>
        <a:srgbClr val="00284C"/>
      </a:dk2>
      <a:lt2>
        <a:srgbClr val="E9F0F6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309EFF"/>
      </a:hlink>
      <a:folHlink>
        <a:srgbClr val="00417C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44F2AF1BBAEE44905F81C4CDDB4868" ma:contentTypeVersion="0" ma:contentTypeDescription="Create a new document." ma:contentTypeScope="" ma:versionID="8c9c9a5ec3fe69f2d6604320b027aec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8E8A8EB-687A-41EA-952C-E354A7A779F7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22F792D-1F8B-4F80-9A61-F0531B88D9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1E1DC4-E0CD-4D5C-9C86-575BA9D5FC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VADM_SustainableBeaches</Template>
  <TotalTime>9420</TotalTime>
  <Words>437</Words>
  <Application>Microsoft Office PowerPoint</Application>
  <PresentationFormat>On-screen Show (4:3)</PresentationFormat>
  <Paragraphs>115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Franklin Gothic Medium</vt:lpstr>
      <vt:lpstr>Franklin Gothic Book</vt:lpstr>
      <vt:lpstr>Mostly</vt:lpstr>
      <vt:lpstr>Franklin Gothic Medium Cond</vt:lpstr>
      <vt:lpstr>ＭＳ Ｐゴシック</vt:lpstr>
      <vt:lpstr>Arial Narrow</vt:lpstr>
      <vt:lpstr>Franklin Gothic Demi Cond</vt:lpstr>
      <vt:lpstr>Calibri</vt:lpstr>
      <vt:lpstr>DioneBoldItalic</vt:lpstr>
      <vt:lpstr>VADM_SustainableBeaches</vt:lpstr>
      <vt:lpstr>        National  Ocean Policy Eric Schwaab Assistant Administrator for Fisheries</vt:lpstr>
      <vt:lpstr>Building Blocks</vt:lpstr>
      <vt:lpstr>The National Ocean Council</vt:lpstr>
      <vt:lpstr>National Ocean Policy  Nine Priority Objectives &amp; NOAA’s Draft NGSP</vt:lpstr>
      <vt:lpstr>The Need for CMSP</vt:lpstr>
      <vt:lpstr>CMSP FRAMEWORK Key Elements</vt:lpstr>
      <vt:lpstr>CMSP Implementation Regional Focus</vt:lpstr>
      <vt:lpstr>CMSP Implementation Science, Research &amp; Data Integration</vt:lpstr>
      <vt:lpstr>CMSP Implementation NOAA’s Role</vt:lpstr>
      <vt:lpstr>NOAA’s CMSP Website cmsp.noaa.gov</vt:lpstr>
      <vt:lpstr>Slide 11</vt:lpstr>
      <vt:lpstr>Slide 12</vt:lpstr>
      <vt:lpstr>National Ocean Council Website whitehouse.gov/oceans</vt:lpstr>
      <vt:lpstr>Questions?</vt:lpstr>
    </vt:vector>
  </TitlesOfParts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Ocean Policy</dc:title>
  <dc:creator>James.Chang</dc:creator>
  <cp:lastModifiedBy>gthompso</cp:lastModifiedBy>
  <cp:revision>691</cp:revision>
  <dcterms:created xsi:type="dcterms:W3CDTF">2010-07-18T18:07:19Z</dcterms:created>
  <dcterms:modified xsi:type="dcterms:W3CDTF">2010-10-29T18:36:05Z</dcterms:modified>
  <cp:contentType>Document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0x010100D444F2AF1BBAEE44905F81C4CDDB4868</vt:lpwstr>
  </property>
</Properties>
</file>