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92" r:id="rId2"/>
    <p:sldId id="295" r:id="rId3"/>
    <p:sldId id="294" r:id="rId4"/>
    <p:sldId id="301" r:id="rId5"/>
    <p:sldId id="296" r:id="rId6"/>
    <p:sldId id="300" r:id="rId7"/>
  </p:sldIdLst>
  <p:sldSz cx="13004800" cy="9753600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075" autoAdjust="0"/>
  </p:normalViewPr>
  <p:slideViewPr>
    <p:cSldViewPr>
      <p:cViewPr>
        <p:scale>
          <a:sx n="50" d="100"/>
          <a:sy n="50" d="100"/>
        </p:scale>
        <p:origin x="-1254" y="-24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88" y="-102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title>
      <c:tx>
        <c:rich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r>
              <a:rPr lang="en-US" sz="2400">
                <a:latin typeface="Arial" pitchFamily="34" charset="0"/>
                <a:cs typeface="Arial" pitchFamily="34" charset="0"/>
              </a:rPr>
              <a:t>Moore Foundation Grants for MSP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2125012684797322E-2"/>
          <c:y val="0.23585159192057512"/>
          <c:w val="0.89563009033986118"/>
          <c:h val="0.5064803720187151"/>
        </c:manualLayout>
      </c:layout>
      <c:lineChart>
        <c:grouping val="standard"/>
        <c:ser>
          <c:idx val="0"/>
          <c:order val="0"/>
          <c:tx>
            <c:v>US</c:v>
          </c:tx>
          <c:marker>
            <c:symbol val="none"/>
          </c:marker>
          <c:cat>
            <c:numRef>
              <c:f>Sheet1!$A$1:$F$1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Sheet1!$A$2:$F$2</c:f>
              <c:numCache>
                <c:formatCode>General</c:formatCode>
                <c:ptCount val="6"/>
                <c:pt idx="0">
                  <c:v>675000</c:v>
                </c:pt>
                <c:pt idx="1">
                  <c:v>850000</c:v>
                </c:pt>
                <c:pt idx="2">
                  <c:v>9032000</c:v>
                </c:pt>
                <c:pt idx="3">
                  <c:v>2677000</c:v>
                </c:pt>
                <c:pt idx="4">
                  <c:v>112000</c:v>
                </c:pt>
                <c:pt idx="5">
                  <c:v>699000</c:v>
                </c:pt>
              </c:numCache>
            </c:numRef>
          </c:val>
        </c:ser>
        <c:ser>
          <c:idx val="1"/>
          <c:order val="1"/>
          <c:tx>
            <c:v>Canada</c:v>
          </c:tx>
          <c:marker>
            <c:symbol val="none"/>
          </c:marker>
          <c:val>
            <c:numRef>
              <c:f>Sheet1!$A$3:$F$3</c:f>
              <c:numCache>
                <c:formatCode>General</c:formatCode>
                <c:ptCount val="6"/>
                <c:pt idx="0">
                  <c:v>0</c:v>
                </c:pt>
                <c:pt idx="1">
                  <c:v>1790000</c:v>
                </c:pt>
                <c:pt idx="2">
                  <c:v>6559000</c:v>
                </c:pt>
                <c:pt idx="3">
                  <c:v>2310000</c:v>
                </c:pt>
                <c:pt idx="4">
                  <c:v>1216000</c:v>
                </c:pt>
                <c:pt idx="5">
                  <c:v>2257000</c:v>
                </c:pt>
              </c:numCache>
            </c:numRef>
          </c:val>
        </c:ser>
        <c:ser>
          <c:idx val="3"/>
          <c:order val="2"/>
          <c:tx>
            <c:v>Cumulative</c:v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Sheet1!$A$5:$F$5</c:f>
              <c:numCache>
                <c:formatCode>General</c:formatCode>
                <c:ptCount val="6"/>
                <c:pt idx="0">
                  <c:v>675000</c:v>
                </c:pt>
                <c:pt idx="1">
                  <c:v>3315000</c:v>
                </c:pt>
                <c:pt idx="2">
                  <c:v>18906000</c:v>
                </c:pt>
                <c:pt idx="3">
                  <c:v>23893000</c:v>
                </c:pt>
                <c:pt idx="4">
                  <c:v>25221000</c:v>
                </c:pt>
                <c:pt idx="5">
                  <c:v>28177000</c:v>
                </c:pt>
              </c:numCache>
            </c:numRef>
          </c:val>
        </c:ser>
        <c:marker val="1"/>
        <c:axId val="49615232"/>
        <c:axId val="49616768"/>
      </c:lineChart>
      <c:catAx>
        <c:axId val="496152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616768"/>
        <c:crossesAt val="0"/>
        <c:auto val="1"/>
        <c:lblAlgn val="ctr"/>
        <c:lblOffset val="100"/>
      </c:catAx>
      <c:valAx>
        <c:axId val="49616768"/>
        <c:scaling>
          <c:orientation val="minMax"/>
          <c:min val="0"/>
        </c:scaling>
        <c:axPos val="l"/>
        <c:numFmt formatCode="&quot;$&quot;#,##0" sourceLinked="0"/>
        <c:maj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6152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102040406392388E-3"/>
                <c:y val="0.33359733158355231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+mj-lt"/>
                    </a:defRPr>
                  </a:pPr>
                  <a:r>
                    <a:rPr lang="en-US" b="1" dirty="0">
                      <a:latin typeface="+mj-lt"/>
                      <a:cs typeface="Arial" pitchFamily="34" charset="0"/>
                    </a:rPr>
                    <a:t>Millions</a:t>
                  </a:r>
                </a:p>
              </c:rich>
            </c:tx>
          </c:dispUnitsLbl>
        </c:dispUnits>
      </c:valAx>
    </c:plotArea>
    <c:legend>
      <c:legendPos val="b"/>
      <c:layout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</c:chart>
  <c:spPr>
    <a:ln w="66675">
      <a:solidFill>
        <a:srgbClr val="2D2D8A">
          <a:lumMod val="75000"/>
        </a:srgb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40" cy="44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defTabSz="907198" eaLnBrk="1" hangingPunct="1">
              <a:defRPr sz="1200">
                <a:latin typeface="GillSans" charset="0"/>
              </a:defRPr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500" y="1"/>
            <a:ext cx="3067040" cy="44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algn="r" defTabSz="907198" eaLnBrk="1" hangingPunct="1">
              <a:defRPr sz="1200">
                <a:latin typeface="GillSans" charset="0"/>
              </a:defRPr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07926"/>
            <a:ext cx="3067040" cy="44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defTabSz="907198" eaLnBrk="1" hangingPunct="1">
              <a:defRPr sz="1200">
                <a:latin typeface="GillSans" charset="0"/>
              </a:defRPr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500" y="8507926"/>
            <a:ext cx="3067040" cy="44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algn="r" defTabSz="907198" eaLnBrk="1" hangingPunct="1">
              <a:defRPr sz="1200">
                <a:latin typeface="GillSans" charset="0"/>
              </a:defRPr>
            </a:lvl1pPr>
          </a:lstStyle>
          <a:p>
            <a:fld id="{8321F127-0342-4985-93BE-2BF8A8738E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67040" cy="447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defTabSz="907198" eaLnBrk="1" hangingPunct="1">
              <a:defRPr sz="1200">
                <a:solidFill>
                  <a:srgbClr val="000000"/>
                </a:solidFill>
                <a:latin typeface="GillSans" charset="0"/>
                <a:ea typeface="ヒラギノ角ゴ Pro W3" charset="-128"/>
                <a:sym typeface="GillSans" charset="0"/>
              </a:defRPr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/>
          </p:cNvSpPr>
          <p:nvPr>
            <p:ph type="dt" idx="1"/>
          </p:nvPr>
        </p:nvSpPr>
        <p:spPr bwMode="auto">
          <a:xfrm>
            <a:off x="4010036" y="1"/>
            <a:ext cx="3067039" cy="447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algn="r" defTabSz="907198" eaLnBrk="1" hangingPunct="1">
              <a:defRPr sz="1200">
                <a:solidFill>
                  <a:srgbClr val="000000"/>
                </a:solidFill>
                <a:latin typeface="GillSans" charset="0"/>
                <a:ea typeface="ヒラギノ角ゴ Pro W3" charset="-128"/>
                <a:sym typeface="GillSans" charset="0"/>
              </a:defRPr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671513"/>
            <a:ext cx="4479925" cy="3359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42996" y="4253964"/>
            <a:ext cx="5191084" cy="40289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507926"/>
            <a:ext cx="3067040" cy="447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defTabSz="907198" eaLnBrk="1" hangingPunct="1">
              <a:defRPr sz="1200">
                <a:solidFill>
                  <a:srgbClr val="000000"/>
                </a:solidFill>
                <a:latin typeface="GillSans" charset="0"/>
                <a:ea typeface="ヒラギノ角ゴ Pro W3" charset="-128"/>
                <a:sym typeface="GillSans" charset="0"/>
              </a:defRPr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4010036" y="8507926"/>
            <a:ext cx="3067039" cy="447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algn="r" defTabSz="907198" eaLnBrk="1" hangingPunct="1">
              <a:defRPr sz="1200">
                <a:solidFill>
                  <a:srgbClr val="000000"/>
                </a:solidFill>
                <a:latin typeface="GillSans" charset="0"/>
                <a:ea typeface="ヒラギノ角ゴ Pro W3" charset="-128"/>
                <a:sym typeface="GillSans" charset="0"/>
              </a:defRPr>
            </a:lvl1pPr>
          </a:lstStyle>
          <a:p>
            <a:fld id="{A20E3FC1-2007-4A84-9F77-20BEEEE84B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2D21B-0D4F-4E6F-A69C-54F5E33B9935}" type="slidenum">
              <a:rPr lang="en-US" smtClean="0">
                <a:latin typeface="GillSans"/>
                <a:ea typeface="ヒラギノ角ゴ Pro W3"/>
                <a:cs typeface="ヒラギノ角ゴ Pro W3"/>
                <a:sym typeface="GillSans"/>
              </a:rPr>
              <a:pPr/>
              <a:t>6</a:t>
            </a:fld>
            <a:endParaRPr lang="en-US" smtClean="0">
              <a:latin typeface="GillSans"/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71" y="4253667"/>
            <a:ext cx="5660935" cy="4029790"/>
          </a:xfrm>
          <a:noFill/>
          <a:ln w="9525"/>
        </p:spPr>
        <p:txBody>
          <a:bodyPr/>
          <a:lstStyle/>
          <a:p>
            <a:pPr eaLnBrk="1" hangingPunct="1"/>
            <a:endParaRPr lang="en-US" sz="2100" dirty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/>
            <a:endParaRPr lang="en-US" sz="1700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 W3" charset="-128"/>
          <a:sym typeface="GillSans" charset="0"/>
        </a:defRPr>
      </a:lvl9pPr>
    </p:titleStyle>
    <p:bodyStyle>
      <a:lvl1pPr marL="889000" indent="-569913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335088" indent="-574675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2pPr>
      <a:lvl3pPr marL="1776413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3pPr>
      <a:lvl4pPr marL="2220913" indent="-569913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300">
          <a:solidFill>
            <a:schemeClr val="tx1"/>
          </a:solidFill>
          <a:latin typeface="+mn-lt"/>
          <a:ea typeface="+mn-ea"/>
          <a:sym typeface="Gill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7000" contrast="-59000"/>
          </a:blip>
          <a:srcRect/>
          <a:stretch>
            <a:fillRect/>
          </a:stretch>
        </p:blipFill>
        <p:spPr bwMode="auto">
          <a:xfrm>
            <a:off x="-220663" y="-271463"/>
            <a:ext cx="13446126" cy="1008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lum bright="25000" contrast="-50000"/>
          </a:blip>
          <a:srcRect l="21764" t="40351" r="19157" b="49382"/>
          <a:stretch>
            <a:fillRect/>
          </a:stretch>
        </p:blipFill>
        <p:spPr bwMode="auto">
          <a:xfrm>
            <a:off x="-355600" y="5257800"/>
            <a:ext cx="13639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/>
          </p:cNvSpPr>
          <p:nvPr/>
        </p:nvSpPr>
        <p:spPr bwMode="auto">
          <a:xfrm>
            <a:off x="-736600" y="457200"/>
            <a:ext cx="14325600" cy="84638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Uniting Resource Management 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with Spatial Planning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by Morgan Gopnik</a:t>
            </a:r>
          </a:p>
          <a:p>
            <a:pPr algn="ctr"/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November 4, 2010</a:t>
            </a:r>
          </a:p>
          <a:p>
            <a:pPr algn="ctr"/>
            <a:endParaRPr lang="en-US" sz="3200" b="1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Roger Williams University Marine </a:t>
            </a:r>
            <a:r>
              <a:rPr lang="en-US" sz="3200" b="1" dirty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L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aw Symposium</a:t>
            </a:r>
          </a:p>
          <a:p>
            <a:pPr algn="ctr"/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“Taking Stock: </a:t>
            </a:r>
            <a:r>
              <a:rPr lang="en-US" sz="3200" b="1" i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3200" b="1" i="1" dirty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</a:t>
            </a:r>
            <a:r>
              <a:rPr lang="en-US" sz="3200" b="1" i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agnuson-Stevens Act Revisited”</a:t>
            </a:r>
            <a:endParaRPr lang="en-US" sz="3200" b="1" i="1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98000" y="3886200"/>
            <a:ext cx="2947555" cy="2590800"/>
            <a:chOff x="3073400" y="1600200"/>
            <a:chExt cx="6825917" cy="6477000"/>
          </a:xfrm>
        </p:grpSpPr>
        <p:sp>
          <p:nvSpPr>
            <p:cNvPr id="10" name="TextBox 9"/>
            <p:cNvSpPr txBox="1"/>
            <p:nvPr/>
          </p:nvSpPr>
          <p:spPr>
            <a:xfrm>
              <a:off x="3955716" y="2933700"/>
              <a:ext cx="5943601" cy="392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rgbClr val="000000"/>
                  </a:solidFill>
                  <a:latin typeface="Arial Black" pitchFamily="34" charset="0"/>
                </a:rPr>
                <a:t> Pub. L. 106-        513, 16 </a:t>
              </a:r>
              <a:r>
                <a:rPr lang="en-US" sz="2400" dirty="0">
                  <a:solidFill>
                    <a:srgbClr val="000000"/>
                  </a:solidFill>
                  <a:latin typeface="Arial Black" pitchFamily="34" charset="0"/>
                </a:rPr>
                <a:t>U.S.C. </a:t>
              </a:r>
              <a:r>
                <a:rPr lang="en-US" sz="2400" dirty="0" smtClean="0">
                  <a:solidFill>
                    <a:srgbClr val="000000"/>
                  </a:solidFill>
                  <a:latin typeface="Arial Black" pitchFamily="34" charset="0"/>
                </a:rPr>
                <a:t>§ 1431 Fed. Reg. 66875</a:t>
              </a:r>
              <a:endParaRPr lang="en-US" sz="24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73400" y="1600200"/>
              <a:ext cx="6705600" cy="6477000"/>
            </a:xfrm>
            <a:prstGeom prst="ellipse">
              <a:avLst/>
            </a:prstGeom>
            <a:noFill/>
            <a:ln w="203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>
              <a:stCxn id="11" idx="7"/>
            </p:cNvCxnSpPr>
            <p:nvPr/>
          </p:nvCxnSpPr>
          <p:spPr bwMode="auto">
            <a:xfrm rot="16200000" flipH="1" flipV="1">
              <a:off x="4199661" y="2717873"/>
              <a:ext cx="4766466" cy="4428187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130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7000" contrast="-59000"/>
          </a:blip>
          <a:srcRect/>
          <a:stretch>
            <a:fillRect/>
          </a:stretch>
        </p:blipFill>
        <p:spPr bwMode="auto">
          <a:xfrm>
            <a:off x="-220663" y="-271463"/>
            <a:ext cx="13446126" cy="1008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254000" y="5943600"/>
          <a:ext cx="12446001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30200" y="3352800"/>
            <a:ext cx="12344400" cy="5262687"/>
            <a:chOff x="330200" y="457200"/>
            <a:chExt cx="12344400" cy="5262687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30200" y="685800"/>
              <a:ext cx="12344400" cy="1588"/>
            </a:xfrm>
            <a:prstGeom prst="straightConnector1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306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44450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61976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68834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82550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93980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101600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108458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1778000" y="685800"/>
              <a:ext cx="457200" cy="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 rot="3480000">
              <a:off x="753893" y="2657573"/>
              <a:ext cx="4328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en-US" sz="2400" b="1" baseline="30000" dirty="0" smtClean="0">
                  <a:solidFill>
                    <a:schemeClr val="accent2">
                      <a:lumMod val="75000"/>
                    </a:schemeClr>
                  </a:solidFill>
                </a:rPr>
                <a:t>st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Moore </a:t>
              </a:r>
              <a:r>
                <a:rPr lang="en-US" sz="2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Fdn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. grant to MOP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3480000">
              <a:off x="2552059" y="2575370"/>
              <a:ext cx="413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en-US" sz="2400" b="1" baseline="30000" dirty="0" smtClean="0">
                  <a:solidFill>
                    <a:schemeClr val="accent2">
                      <a:lumMod val="75000"/>
                    </a:schemeClr>
                  </a:solidFill>
                </a:rPr>
                <a:t>st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MSP Conference, Paris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3480000">
              <a:off x="5420724" y="2211557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Mass. Oceans Act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3480000">
              <a:off x="6039910" y="2469200"/>
              <a:ext cx="388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RI Ocean SAMP begins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3480000">
              <a:off x="8621125" y="2211557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Mass. Ocean Plan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3480000">
              <a:off x="9717302" y="2996173"/>
              <a:ext cx="49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OTF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</a:rPr>
                <a:t>r</a:t>
              </a:r>
              <a:r>
                <a:rPr lang="en-US" sz="2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ecs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adopted in EO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3480000">
              <a:off x="3668124" y="2211556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Expert meeting, DC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3480000">
              <a:off x="9433224" y="2195247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RI Ocean SAMP plan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3480000">
              <a:off x="7233054" y="2791141"/>
              <a:ext cx="4643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Ocean Task Force created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4000" y="2667000"/>
            <a:ext cx="1226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2005            2006              2007              2008              2009              2010               2011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1200" y="381000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Marine Spatial Planning in the U.S.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147E-6 -4.01042E-6 L 4.02147E-6 -0.230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7000" contrast="-59000"/>
          </a:blip>
          <a:srcRect/>
          <a:stretch>
            <a:fillRect/>
          </a:stretch>
        </p:blipFill>
        <p:spPr bwMode="auto">
          <a:xfrm>
            <a:off x="-220663" y="-271463"/>
            <a:ext cx="13446126" cy="1008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4521200" y="2438400"/>
            <a:ext cx="2590800" cy="4746625"/>
            <a:chOff x="4521200" y="2438400"/>
            <a:chExt cx="2590800" cy="4746625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4521200" y="2438400"/>
              <a:ext cx="2438400" cy="22225"/>
            </a:xfrm>
            <a:prstGeom prst="straightConnector1">
              <a:avLst/>
            </a:prstGeom>
            <a:ln w="139700" cap="sq">
              <a:miter lim="800000"/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597400" y="7162800"/>
              <a:ext cx="2514600" cy="22225"/>
            </a:xfrm>
            <a:prstGeom prst="straightConnector1">
              <a:avLst/>
            </a:prstGeom>
            <a:ln w="139700" cap="sq">
              <a:miter lim="800000"/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Morgan\Desktop\40 Coral Reef Ecosystem 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990600"/>
            <a:ext cx="57150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5410200"/>
            <a:ext cx="55626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32494" t="57621" r="25311" b="11153"/>
          <a:stretch>
            <a:fillRect/>
          </a:stretch>
        </p:blipFill>
        <p:spPr bwMode="auto">
          <a:xfrm>
            <a:off x="1016000" y="990600"/>
            <a:ext cx="3505200" cy="306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2210" name="Picture 2" descr="http://upload.wikimedia.org/wikipedia/commons/3/36/Truck_load_of_ponderosa_pine%2C_Edward_Hines_Lumber_Co%2C_operations_in_Malheur_National_Forest%2C_Grant_County%2C_Oregon%2C_July_1942.jpg"/>
          <p:cNvPicPr>
            <a:picLocks noChangeAspect="1" noChangeArrowheads="1"/>
          </p:cNvPicPr>
          <p:nvPr/>
        </p:nvPicPr>
        <p:blipFill>
          <a:blip r:embed="rId6" cstate="print"/>
          <a:srcRect r="17203" b="12889"/>
          <a:stretch>
            <a:fillRect/>
          </a:stretch>
        </p:blipFill>
        <p:spPr bwMode="auto">
          <a:xfrm>
            <a:off x="1092200" y="5791200"/>
            <a:ext cx="3505200" cy="274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625600" y="2286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Resources     are part of           Ecosystems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5406" y="2209800"/>
            <a:ext cx="7277894" cy="5543729"/>
            <a:chOff x="2615406" y="2209800"/>
            <a:chExt cx="7277894" cy="55437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5400000">
              <a:off x="2006600" y="4800600"/>
              <a:ext cx="1219200" cy="1588"/>
            </a:xfrm>
            <a:prstGeom prst="straightConnector1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16200000" flipH="1">
              <a:off x="9455150" y="4895850"/>
              <a:ext cx="838200" cy="38100"/>
            </a:xfrm>
            <a:prstGeom prst="straightConnector1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4521200" y="2209800"/>
              <a:ext cx="3200400" cy="5543729"/>
              <a:chOff x="4521200" y="2209800"/>
              <a:chExt cx="3200400" cy="554372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749800" y="2209800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Oceans</a:t>
                </a:r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21200" y="4572000"/>
                <a:ext cx="32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are similar to</a:t>
                </a:r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78400" y="6553200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Public lands</a:t>
                </a:r>
                <a:endParaRPr lang="en-US" sz="3600" dirty="0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7000" contrast="-59000"/>
          </a:blip>
          <a:srcRect/>
          <a:stretch>
            <a:fillRect/>
          </a:stretch>
        </p:blipFill>
        <p:spPr bwMode="auto">
          <a:xfrm>
            <a:off x="-220663" y="-271463"/>
            <a:ext cx="13446126" cy="1008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000" y="533400"/>
            <a:ext cx="11887200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Evolution of Forest Management Policy</a:t>
            </a:r>
          </a:p>
          <a:p>
            <a:pPr algn="ctr"/>
            <a:endParaRPr lang="en-US" sz="36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</a:rPr>
              <a:t>Goals</a:t>
            </a:r>
          </a:p>
          <a:p>
            <a:pPr algn="ctr"/>
            <a:endParaRPr lang="en-US" sz="1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85850" indent="-800100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	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exploitation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1897 on) 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	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multiple-use and  sustained yield (1960)  </a:t>
            </a:r>
          </a:p>
          <a:p>
            <a:pPr marL="457200" indent="-457200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	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planning (1976)</a:t>
            </a:r>
          </a:p>
          <a:p>
            <a:pPr marL="342900" indent="-342900"/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</a:p>
          <a:p>
            <a:pPr marL="342900" indent="-342900" algn="ctr"/>
            <a:endParaRPr lang="en-US" sz="1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742950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top-down management (early 1900s) </a:t>
            </a:r>
          </a:p>
          <a:p>
            <a:pPr marL="1257300" indent="-1257300">
              <a:tabLst>
                <a:tab pos="457200" algn="l"/>
              </a:tabLst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	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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formal public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input -- plus litigation and media wars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(‘70s – ’80s) </a:t>
            </a:r>
          </a:p>
          <a:p>
            <a:pPr marL="457200" indent="-457200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	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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collaboration (‘90s – present)</a:t>
            </a:r>
          </a:p>
          <a:p>
            <a:pPr algn="ctr"/>
            <a:endParaRPr lang="en-US" sz="36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6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7000" contrast="-59000"/>
          </a:blip>
          <a:srcRect/>
          <a:stretch>
            <a:fillRect/>
          </a:stretch>
        </p:blipFill>
        <p:spPr bwMode="auto">
          <a:xfrm>
            <a:off x="-220663" y="-271463"/>
            <a:ext cx="13446126" cy="1008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000" y="609600"/>
            <a:ext cx="11734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Lessons from the land</a:t>
            </a:r>
          </a:p>
          <a:p>
            <a:pPr algn="ctr"/>
            <a:endParaRPr lang="en-US" sz="4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Resources only exist as part of ecosystems</a:t>
            </a:r>
          </a:p>
          <a:p>
            <a:pPr marL="742950" indent="-742950">
              <a:buFont typeface="Arial" pitchFamily="34" charset="0"/>
              <a:buChar char="•"/>
            </a:pPr>
            <a:endParaRPr lang="en-US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Scientific knowledge ≠ policy judgment</a:t>
            </a:r>
          </a:p>
          <a:p>
            <a:pPr marL="742950" indent="-742950">
              <a:buFont typeface="Arial" pitchFamily="34" charset="0"/>
              <a:buChar char="•"/>
            </a:pPr>
            <a:endParaRPr lang="en-US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Meaningful public participation matters</a:t>
            </a:r>
          </a:p>
          <a:p>
            <a:pPr marL="742950" indent="-742950">
              <a:buFont typeface="Arial" pitchFamily="34" charset="0"/>
              <a:buChar char="•"/>
            </a:pPr>
            <a:endParaRPr lang="en-US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Proactive spatial planning is necessary (but not easy!)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lum bright="29000" contrast="-54000"/>
          </a:blip>
          <a:srcRect l="17228" t="28876" r="31353" b="45590"/>
          <a:stretch>
            <a:fillRect/>
          </a:stretch>
        </p:blipFill>
        <p:spPr bwMode="auto">
          <a:xfrm>
            <a:off x="-279400" y="0"/>
            <a:ext cx="13284200" cy="97536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>
            <a:outerShdw dist="1651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74762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855" y="2600739"/>
            <a:ext cx="3035345" cy="3146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1400" y="2655088"/>
            <a:ext cx="3035345" cy="3146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0" name="Picture 2" descr="http://www.aleutianseast.org/vertical/Sites/%7BEBDABE05-9D39-4ED4-98D4-908383A7714A%7D/uploads/%7B4A6D1AE8-B3E6-4B11-A0BC-88A597E44965%7D.JPG"/>
          <p:cNvPicPr>
            <a:picLocks noChangeAspect="1" noChangeArrowheads="1"/>
          </p:cNvPicPr>
          <p:nvPr/>
        </p:nvPicPr>
        <p:blipFill>
          <a:blip r:embed="rId6" cstate="print"/>
          <a:srcRect l="13239" r="14797" b="351"/>
          <a:stretch>
            <a:fillRect/>
          </a:stretch>
        </p:blipFill>
        <p:spPr bwMode="auto">
          <a:xfrm>
            <a:off x="4127537" y="1142998"/>
            <a:ext cx="4441367" cy="419100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757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9219" y="5368638"/>
            <a:ext cx="2931371" cy="304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6871" y="6425692"/>
            <a:ext cx="2995215" cy="309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4760" name="Picture 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7682" y="5376201"/>
            <a:ext cx="2929547" cy="300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3830587" y="3243577"/>
            <a:ext cx="5140699" cy="4481216"/>
            <a:chOff x="3830587" y="3243577"/>
            <a:chExt cx="5140699" cy="4481216"/>
          </a:xfrm>
        </p:grpSpPr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 rot="1080000">
              <a:off x="3830587" y="4830002"/>
              <a:ext cx="430493" cy="1516561"/>
            </a:xfrm>
            <a:prstGeom prst="line">
              <a:avLst/>
            </a:prstGeom>
            <a:noFill/>
            <a:ln w="114300">
              <a:solidFill>
                <a:srgbClr val="FED613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Line 11"/>
            <p:cNvSpPr>
              <a:spLocks noChangeShapeType="1"/>
            </p:cNvSpPr>
            <p:nvPr/>
          </p:nvSpPr>
          <p:spPr bwMode="auto">
            <a:xfrm>
              <a:off x="4427386" y="7011894"/>
              <a:ext cx="1430115" cy="712899"/>
            </a:xfrm>
            <a:prstGeom prst="line">
              <a:avLst/>
            </a:prstGeom>
            <a:noFill/>
            <a:ln w="114300">
              <a:solidFill>
                <a:srgbClr val="FED613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4" name="Line 12"/>
            <p:cNvSpPr>
              <a:spLocks noChangeShapeType="1"/>
            </p:cNvSpPr>
            <p:nvPr/>
          </p:nvSpPr>
          <p:spPr bwMode="auto">
            <a:xfrm rot="10800000" flipH="1">
              <a:off x="6811519" y="7081861"/>
              <a:ext cx="1419170" cy="624021"/>
            </a:xfrm>
            <a:prstGeom prst="line">
              <a:avLst/>
            </a:prstGeom>
            <a:noFill/>
            <a:ln w="114300">
              <a:solidFill>
                <a:srgbClr val="FED613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 flipH="1">
              <a:off x="4292600" y="3276600"/>
              <a:ext cx="1167441" cy="987089"/>
            </a:xfrm>
            <a:prstGeom prst="line">
              <a:avLst/>
            </a:prstGeom>
            <a:noFill/>
            <a:ln w="114300">
              <a:solidFill>
                <a:srgbClr val="FED613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 rot="9900000">
              <a:off x="7469887" y="3243577"/>
              <a:ext cx="1072586" cy="1140257"/>
            </a:xfrm>
            <a:prstGeom prst="line">
              <a:avLst/>
            </a:prstGeom>
            <a:noFill/>
            <a:ln w="114300">
              <a:solidFill>
                <a:srgbClr val="FED613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 rot="9780000" flipH="1">
              <a:off x="8425871" y="4763526"/>
              <a:ext cx="545415" cy="1471178"/>
            </a:xfrm>
            <a:prstGeom prst="line">
              <a:avLst/>
            </a:prstGeom>
            <a:noFill/>
            <a:ln w="114300">
              <a:solidFill>
                <a:srgbClr val="FED613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200" y="990600"/>
            <a:ext cx="12268200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Take-away:  Place fisheries management within a broader ecosystem context through proactive spatial planning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ヒラギノ角ゴ Pro W3"/>
        <a:cs typeface=""/>
      </a:majorFont>
      <a:minorFont>
        <a:latin typeface="Gill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7496</TotalTime>
  <Pages>0</Pages>
  <Words>169</Words>
  <Characters>0</Characters>
  <Application>Microsoft Office PowerPoint</Application>
  <PresentationFormat>Custom</PresentationFormat>
  <Lines>0</Lines>
  <Paragraphs>61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</dc:creator>
  <cp:lastModifiedBy>Morgan</cp:lastModifiedBy>
  <cp:revision>122</cp:revision>
  <dcterms:modified xsi:type="dcterms:W3CDTF">2010-11-03T12:51:32Z</dcterms:modified>
</cp:coreProperties>
</file>