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1"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6097688C-CD53-4FDE-92F4-47C445E98F30}" type="datetimeFigureOut">
              <a:rPr lang="en-US" smtClean="0"/>
              <a:pPr/>
              <a:t>11/4/2010</a:t>
            </a:fld>
            <a:endParaRPr lang="en-US" dirty="0"/>
          </a:p>
        </p:txBody>
      </p:sp>
      <p:sp>
        <p:nvSpPr>
          <p:cNvPr id="2" name="Footer Placeholder 1"/>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a:xfrm>
            <a:off x="8229600" y="6473952"/>
            <a:ext cx="758952" cy="246888"/>
          </a:xfrm>
        </p:spPr>
        <p:txBody>
          <a:bodyPr/>
          <a:lstStyle/>
          <a:p>
            <a:fld id="{1CD2E15B-9453-4B0C-98F0-7398BA668BC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097688C-CD53-4FDE-92F4-47C445E98F30}" type="datetimeFigureOut">
              <a:rPr lang="en-US" smtClean="0"/>
              <a:pPr/>
              <a:t>11/4/2010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CD2E15B-9453-4B0C-98F0-7398BA668BC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097688C-CD53-4FDE-92F4-47C445E98F30}" type="datetimeFigureOut">
              <a:rPr lang="en-US" smtClean="0"/>
              <a:pPr/>
              <a:t>11/4/2010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CD2E15B-9453-4B0C-98F0-7398BA668BC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6097688C-CD53-4FDE-92F4-47C445E98F30}" type="datetimeFigureOut">
              <a:rPr lang="en-US" smtClean="0"/>
              <a:pPr/>
              <a:t>11/4/2010</a:t>
            </a:fld>
            <a:endParaRPr lang="en-US" dirty="0"/>
          </a:p>
        </p:txBody>
      </p:sp>
      <p:sp>
        <p:nvSpPr>
          <p:cNvPr id="19" name="Footer Placeholder 18"/>
          <p:cNvSpPr>
            <a:spLocks noGrp="1"/>
          </p:cNvSpPr>
          <p:nvPr>
            <p:ph type="ftr" sz="quarter" idx="11"/>
          </p:nvPr>
        </p:nvSpPr>
        <p:spPr>
          <a:xfrm>
            <a:off x="3581400" y="76200"/>
            <a:ext cx="2895600" cy="288925"/>
          </a:xfrm>
        </p:spPr>
        <p:txBody>
          <a:bodyPr/>
          <a:lstStyle/>
          <a:p>
            <a:endParaRPr lang="en-US" dirty="0"/>
          </a:p>
        </p:txBody>
      </p:sp>
      <p:sp>
        <p:nvSpPr>
          <p:cNvPr id="16" name="Slide Number Placeholder 15"/>
          <p:cNvSpPr>
            <a:spLocks noGrp="1"/>
          </p:cNvSpPr>
          <p:nvPr>
            <p:ph type="sldNum" sz="quarter" idx="12"/>
          </p:nvPr>
        </p:nvSpPr>
        <p:spPr>
          <a:xfrm>
            <a:off x="8229600" y="6473952"/>
            <a:ext cx="758952" cy="246888"/>
          </a:xfrm>
        </p:spPr>
        <p:txBody>
          <a:bodyPr/>
          <a:lstStyle/>
          <a:p>
            <a:fld id="{1CD2E15B-9453-4B0C-98F0-7398BA668BC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6097688C-CD53-4FDE-92F4-47C445E98F30}" type="datetimeFigureOut">
              <a:rPr lang="en-US" smtClean="0"/>
              <a:pPr/>
              <a:t>11/4/2010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6" name="Slide Number Placeholder 15"/>
          <p:cNvSpPr>
            <a:spLocks noGrp="1"/>
          </p:cNvSpPr>
          <p:nvPr>
            <p:ph type="sldNum" sz="quarter" idx="12"/>
          </p:nvPr>
        </p:nvSpPr>
        <p:spPr/>
        <p:txBody>
          <a:bodyPr/>
          <a:lstStyle/>
          <a:p>
            <a:fld id="{1CD2E15B-9453-4B0C-98F0-7398BA668BCD}" type="slidenum">
              <a:rPr lang="en-US" smtClean="0"/>
              <a:pPr/>
              <a:t>‹#›</a:t>
            </a:fld>
            <a:endParaRPr lang="en-US" dirty="0"/>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6097688C-CD53-4FDE-92F4-47C445E98F30}" type="datetimeFigureOut">
              <a:rPr lang="en-US" smtClean="0"/>
              <a:pPr/>
              <a:t>11/4/2010</a:t>
            </a:fld>
            <a:endParaRPr lang="en-US" dirty="0"/>
          </a:p>
        </p:txBody>
      </p:sp>
      <p:sp>
        <p:nvSpPr>
          <p:cNvPr id="10" name="Footer Placeholder 9"/>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1CD2E15B-9453-4B0C-98F0-7398BA668BC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6097688C-CD53-4FDE-92F4-47C445E98F30}" type="datetimeFigureOut">
              <a:rPr lang="en-US" smtClean="0"/>
              <a:pPr/>
              <a:t>11/4/2010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229600" y="6477000"/>
            <a:ext cx="762000" cy="246888"/>
          </a:xfrm>
        </p:spPr>
        <p:txBody>
          <a:bodyPr/>
          <a:lstStyle/>
          <a:p>
            <a:fld id="{1CD2E15B-9453-4B0C-98F0-7398BA668BCD}" type="slidenum">
              <a:rPr lang="en-US" smtClean="0"/>
              <a:pPr/>
              <a:t>‹#›</a:t>
            </a:fld>
            <a:endParaRPr lang="en-US" dirty="0"/>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6097688C-CD53-4FDE-92F4-47C445E98F30}" type="datetimeFigureOut">
              <a:rPr lang="en-US" smtClean="0"/>
              <a:pPr/>
              <a:t>11/4/2010</a:t>
            </a:fld>
            <a:endParaRPr lang="en-US" dirty="0"/>
          </a:p>
        </p:txBody>
      </p:sp>
      <p:sp>
        <p:nvSpPr>
          <p:cNvPr id="21" name="Footer Placeholder 20"/>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CD2E15B-9453-4B0C-98F0-7398BA668BC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097688C-CD53-4FDE-92F4-47C445E98F30}" type="datetimeFigureOut">
              <a:rPr lang="en-US" smtClean="0"/>
              <a:pPr/>
              <a:t>11/4/2010</a:t>
            </a:fld>
            <a:endParaRPr lang="en-US" dirty="0"/>
          </a:p>
        </p:txBody>
      </p:sp>
      <p:sp>
        <p:nvSpPr>
          <p:cNvPr id="24" name="Footer Placeholder 23"/>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CD2E15B-9453-4B0C-98F0-7398BA668BC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6097688C-CD53-4FDE-92F4-47C445E98F30}" type="datetimeFigureOut">
              <a:rPr lang="en-US" smtClean="0"/>
              <a:pPr/>
              <a:t>11/4/2010</a:t>
            </a:fld>
            <a:endParaRPr lang="en-US" dirty="0"/>
          </a:p>
        </p:txBody>
      </p:sp>
      <p:sp>
        <p:nvSpPr>
          <p:cNvPr id="29" name="Footer Placeholder 28"/>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CD2E15B-9453-4B0C-98F0-7398BA668BC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dirty="0" smtClean="0"/>
              <a:t>Click icon to add picture</a:t>
            </a:r>
            <a:endParaRPr kumimoji="0" lang="en-US" dirty="0"/>
          </a:p>
        </p:txBody>
      </p:sp>
      <p:sp>
        <p:nvSpPr>
          <p:cNvPr id="7" name="Date Placeholder 6"/>
          <p:cNvSpPr>
            <a:spLocks noGrp="1"/>
          </p:cNvSpPr>
          <p:nvPr>
            <p:ph type="dt" sz="half" idx="10"/>
          </p:nvPr>
        </p:nvSpPr>
        <p:spPr/>
        <p:txBody>
          <a:bodyPr/>
          <a:lstStyle/>
          <a:p>
            <a:fld id="{6097688C-CD53-4FDE-92F4-47C445E98F30}" type="datetimeFigureOut">
              <a:rPr lang="en-US" smtClean="0"/>
              <a:pPr/>
              <a:t>11/4/2010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1CD2E15B-9453-4B0C-98F0-7398BA668BCD}" type="slidenum">
              <a:rPr lang="en-US" smtClean="0"/>
              <a:pPr/>
              <a:t>‹#›</a:t>
            </a:fld>
            <a:endParaRPr lang="en-US" dirty="0"/>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6097688C-CD53-4FDE-92F4-47C445E98F30}" type="datetimeFigureOut">
              <a:rPr lang="en-US" smtClean="0"/>
              <a:pPr/>
              <a:t>11/4/2010</a:t>
            </a:fld>
            <a:endParaRPr lang="en-US" dirty="0"/>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dirty="0"/>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1CD2E15B-9453-4B0C-98F0-7398BA668BCD}" type="slidenum">
              <a:rPr lang="en-US" smtClean="0"/>
              <a:pPr/>
              <a:t>‹#›</a:t>
            </a:fld>
            <a:endParaRPr lang="en-US" dirty="0"/>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600200"/>
            <a:ext cx="8458200" cy="4475587"/>
          </a:xfrm>
        </p:spPr>
        <p:txBody>
          <a:bodyPr>
            <a:normAutofit/>
          </a:bodyPr>
          <a:lstStyle/>
          <a:p>
            <a:pPr algn="ctr"/>
            <a:r>
              <a:rPr lang="en-US" sz="7200"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Catch Share </a:t>
            </a:r>
            <a:br>
              <a:rPr lang="en-US" sz="7200"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en-US" sz="7200"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allocation schemes</a:t>
            </a:r>
            <a:endParaRPr lang="en-US" sz="7200" b="1" cap="none"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Subtitle 2"/>
          <p:cNvSpPr>
            <a:spLocks noGrp="1"/>
          </p:cNvSpPr>
          <p:nvPr>
            <p:ph type="subTitle" idx="1"/>
          </p:nvPr>
        </p:nvSpPr>
        <p:spPr/>
        <p:txBody>
          <a:bodyPr/>
          <a:lstStyle/>
          <a:p>
            <a:r>
              <a:rPr lang="en-US" dirty="0" smtClean="0"/>
              <a:t>	</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Evaluations and analysis</a:t>
            </a:r>
            <a:endParaRPr lang="en-US" dirty="0"/>
          </a:p>
        </p:txBody>
      </p:sp>
      <p:sp>
        <p:nvSpPr>
          <p:cNvPr id="3" name="Content Placeholder 2"/>
          <p:cNvSpPr>
            <a:spLocks noGrp="1"/>
          </p:cNvSpPr>
          <p:nvPr>
            <p:ph idx="1"/>
          </p:nvPr>
        </p:nvSpPr>
        <p:spPr/>
        <p:txBody>
          <a:bodyPr>
            <a:normAutofit lnSpcReduction="10000"/>
          </a:bodyPr>
          <a:lstStyle/>
          <a:p>
            <a:r>
              <a:rPr lang="en-US" dirty="0" smtClean="0"/>
              <a:t>To what level of granularity should socio-economic analysis be focused? Fleet, vessel size classes, gears, ports, individual fishing operations?</a:t>
            </a:r>
          </a:p>
          <a:p>
            <a:r>
              <a:rPr lang="en-US" dirty="0" smtClean="0"/>
              <a:t>Implications to Net Fishing revenues</a:t>
            </a:r>
          </a:p>
          <a:p>
            <a:r>
              <a:rPr lang="en-US" dirty="0" smtClean="0"/>
              <a:t>Implications to the Fishing Permits market </a:t>
            </a:r>
          </a:p>
          <a:p>
            <a:r>
              <a:rPr lang="en-US" dirty="0" smtClean="0"/>
              <a:t>Demographics of the participants in the fishery, age, financial status, individuals, corporations, fleet owners, etc.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5300" dirty="0" smtClean="0"/>
              <a:t>the initial allocation</a:t>
            </a:r>
            <a:r>
              <a:rPr lang="en-US" dirty="0" smtClean="0"/>
              <a:t/>
            </a:r>
            <a:br>
              <a:rPr lang="en-US" dirty="0" smtClean="0"/>
            </a:br>
            <a:r>
              <a:rPr lang="en-US" dirty="0" smtClean="0"/>
              <a:t>the most critical issue</a:t>
            </a:r>
            <a:endParaRPr lang="en-US" dirty="0"/>
          </a:p>
        </p:txBody>
      </p:sp>
      <p:sp>
        <p:nvSpPr>
          <p:cNvPr id="3" name="Content Placeholder 2"/>
          <p:cNvSpPr>
            <a:spLocks noGrp="1"/>
          </p:cNvSpPr>
          <p:nvPr>
            <p:ph idx="1"/>
          </p:nvPr>
        </p:nvSpPr>
        <p:spPr/>
        <p:txBody>
          <a:bodyPr/>
          <a:lstStyle/>
          <a:p>
            <a:r>
              <a:rPr lang="en-US" dirty="0" smtClean="0"/>
              <a:t>Proposed Allocation Currencies to be considered for the LAPP</a:t>
            </a:r>
          </a:p>
          <a:p>
            <a:r>
              <a:rPr lang="en-US" dirty="0" smtClean="0"/>
              <a:t>Allocation Baselines </a:t>
            </a:r>
          </a:p>
          <a:p>
            <a:r>
              <a:rPr lang="en-US" dirty="0" smtClean="0"/>
              <a:t>Other applicable statutes such as Achieving Optimum Yield</a:t>
            </a:r>
          </a:p>
          <a:p>
            <a:r>
              <a:rPr lang="en-US" dirty="0" smtClean="0"/>
              <a:t> Distribution of future growth of the fishery resources </a:t>
            </a:r>
          </a:p>
          <a:p>
            <a:r>
              <a:rPr lang="en-US" dirty="0" smtClean="0"/>
              <a:t>Duration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new england experience</a:t>
            </a:r>
            <a:br>
              <a:rPr lang="en-US" dirty="0" smtClean="0"/>
            </a:br>
            <a:r>
              <a:rPr lang="en-US" dirty="0" smtClean="0"/>
              <a:t>a first hand perspective</a:t>
            </a:r>
            <a:endParaRPr lang="en-US" dirty="0"/>
          </a:p>
        </p:txBody>
      </p:sp>
      <p:sp>
        <p:nvSpPr>
          <p:cNvPr id="3" name="Content Placeholder 2"/>
          <p:cNvSpPr>
            <a:spLocks noGrp="1"/>
          </p:cNvSpPr>
          <p:nvPr>
            <p:ph idx="1"/>
          </p:nvPr>
        </p:nvSpPr>
        <p:spPr>
          <a:xfrm>
            <a:off x="304800" y="1554162"/>
            <a:ext cx="8686800" cy="4846638"/>
          </a:xfrm>
        </p:spPr>
        <p:txBody>
          <a:bodyPr>
            <a:normAutofit/>
          </a:bodyPr>
          <a:lstStyle/>
          <a:p>
            <a:r>
              <a:rPr lang="en-US" dirty="0" smtClean="0"/>
              <a:t>An ITQ system was implemented without formal LAPP review.</a:t>
            </a:r>
          </a:p>
          <a:p>
            <a:r>
              <a:rPr lang="en-US" dirty="0" smtClean="0"/>
              <a:t>An ITQ system was implemented without conducting a referendum.</a:t>
            </a:r>
          </a:p>
          <a:p>
            <a:r>
              <a:rPr lang="en-US" dirty="0" smtClean="0"/>
              <a:t>The initial allocation was not adequately vetted due to the blurring effect of dealing with a controversial management scheme(sectors) simultaneous to the allocation baselines discussions.</a:t>
            </a:r>
          </a:p>
          <a:p>
            <a:endParaRPr lang="en-US" dirty="0" smtClean="0"/>
          </a:p>
          <a:p>
            <a:endParaRPr lang="en-US" dirty="0" smtClean="0"/>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new england experience, continued:</a:t>
            </a:r>
            <a:endParaRPr lang="en-US" dirty="0"/>
          </a:p>
        </p:txBody>
      </p:sp>
      <p:sp>
        <p:nvSpPr>
          <p:cNvPr id="3" name="Content Placeholder 2"/>
          <p:cNvSpPr>
            <a:spLocks noGrp="1"/>
          </p:cNvSpPr>
          <p:nvPr>
            <p:ph idx="1"/>
          </p:nvPr>
        </p:nvSpPr>
        <p:spPr/>
        <p:txBody>
          <a:bodyPr/>
          <a:lstStyle/>
          <a:p>
            <a:r>
              <a:rPr lang="en-US" dirty="0" smtClean="0"/>
              <a:t>The vast majority of permit holders either did not believe the amendment 16 would survive political pressures to halt it or they did not understand that Sector Allocation was really creating a shadow ITQ for them that would ultimately become the only currency of access to the fishery. </a:t>
            </a:r>
          </a:p>
          <a:p>
            <a:r>
              <a:rPr lang="en-US" dirty="0" smtClean="0"/>
              <a:t>Framework 44 and the common pool reversal.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 / recommendations</a:t>
            </a:r>
            <a:endParaRPr lang="en-US" dirty="0"/>
          </a:p>
        </p:txBody>
      </p:sp>
      <p:sp>
        <p:nvSpPr>
          <p:cNvPr id="3" name="Content Placeholder 2"/>
          <p:cNvSpPr>
            <a:spLocks noGrp="1"/>
          </p:cNvSpPr>
          <p:nvPr>
            <p:ph idx="1"/>
          </p:nvPr>
        </p:nvSpPr>
        <p:spPr/>
        <p:txBody>
          <a:bodyPr>
            <a:normAutofit lnSpcReduction="10000"/>
          </a:bodyPr>
          <a:lstStyle/>
          <a:p>
            <a:r>
              <a:rPr lang="en-US" dirty="0" smtClean="0"/>
              <a:t>The management councils may not be well suited for determining allocations of LAPP’s.</a:t>
            </a:r>
          </a:p>
          <a:p>
            <a:r>
              <a:rPr lang="en-US" dirty="0" smtClean="0"/>
              <a:t>Perhaps MSA should be modified to consider a national body specifically assembled for the purpose of making final determinations for initial allocation decisions.</a:t>
            </a:r>
          </a:p>
          <a:p>
            <a:r>
              <a:rPr lang="en-US" dirty="0" smtClean="0"/>
              <a:t>The LAPP and Referendum provisions of the MSA should be tightened and clarified to prevent future subversions.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Potential benefits of a Catch Share allocation scheme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Replaces the reliance on effort controls such as Days at Sea, Trip limits and Area closures which are designed inefficiencies. </a:t>
            </a:r>
          </a:p>
          <a:p>
            <a:r>
              <a:rPr lang="en-US" dirty="0" smtClean="0"/>
              <a:t>Allows the use of direct output controls which generally can increase efficiencies by catching more fish with less effort units.</a:t>
            </a:r>
          </a:p>
          <a:p>
            <a:r>
              <a:rPr lang="en-US" dirty="0" smtClean="0"/>
              <a:t> Provides opportunities for fishermen to consolidate their effort in the catch share fishery to a shorter time period allowing more time to focus on other fisheries. </a:t>
            </a:r>
          </a:p>
          <a:p>
            <a:endParaRPr lang="en-US" dirty="0" smtClean="0"/>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advantages continued:</a:t>
            </a:r>
            <a:endParaRPr lang="en-US" dirty="0"/>
          </a:p>
        </p:txBody>
      </p:sp>
      <p:sp>
        <p:nvSpPr>
          <p:cNvPr id="3" name="Content Placeholder 2"/>
          <p:cNvSpPr>
            <a:spLocks noGrp="1"/>
          </p:cNvSpPr>
          <p:nvPr>
            <p:ph idx="1"/>
          </p:nvPr>
        </p:nvSpPr>
        <p:spPr/>
        <p:txBody>
          <a:bodyPr/>
          <a:lstStyle/>
          <a:p>
            <a:r>
              <a:rPr lang="en-US" dirty="0" smtClean="0"/>
              <a:t>May provide better control for fishermen to meter their catches to fish price trends </a:t>
            </a:r>
          </a:p>
          <a:p>
            <a:r>
              <a:rPr lang="en-US" dirty="0" smtClean="0"/>
              <a:t>Presents a theoretical opportunity to "right size" the capacity of the fleet to the available resource </a:t>
            </a:r>
          </a:p>
          <a:p>
            <a:r>
              <a:rPr lang="en-US" dirty="0" smtClean="0"/>
              <a:t>Removes many of the pressures contributing to derby fishing mentality.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Disadvantages of these allocation schemes </a:t>
            </a:r>
            <a:endParaRPr lang="en-US" dirty="0"/>
          </a:p>
        </p:txBody>
      </p:sp>
      <p:sp>
        <p:nvSpPr>
          <p:cNvPr id="3" name="Content Placeholder 2"/>
          <p:cNvSpPr>
            <a:spLocks noGrp="1"/>
          </p:cNvSpPr>
          <p:nvPr>
            <p:ph idx="1"/>
          </p:nvPr>
        </p:nvSpPr>
        <p:spPr/>
        <p:txBody>
          <a:bodyPr/>
          <a:lstStyle/>
          <a:p>
            <a:r>
              <a:rPr lang="en-US" dirty="0" smtClean="0"/>
              <a:t>Creates an additional cost to the actual fishing effort through lease extraction </a:t>
            </a:r>
          </a:p>
          <a:p>
            <a:r>
              <a:rPr lang="en-US" dirty="0" smtClean="0"/>
              <a:t>Instantly produces a market for accumulating shares for the sole purpose of lease extraction/ dividends </a:t>
            </a:r>
          </a:p>
          <a:p>
            <a:r>
              <a:rPr lang="en-US" dirty="0" smtClean="0"/>
              <a:t>Combined effects of speculators and the urgency for fishermen to secure sufficient shares to survive inflates the permit values.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Disadvantages continued:</a:t>
            </a:r>
            <a:endParaRPr lang="en-US" dirty="0"/>
          </a:p>
        </p:txBody>
      </p:sp>
      <p:sp>
        <p:nvSpPr>
          <p:cNvPr id="3" name="Content Placeholder 2"/>
          <p:cNvSpPr>
            <a:spLocks noGrp="1"/>
          </p:cNvSpPr>
          <p:nvPr>
            <p:ph idx="1"/>
          </p:nvPr>
        </p:nvSpPr>
        <p:spPr/>
        <p:txBody>
          <a:bodyPr/>
          <a:lstStyle/>
          <a:p>
            <a:r>
              <a:rPr lang="en-US" dirty="0" smtClean="0"/>
              <a:t>The complexity of a multi-species fishery compounds and exaggerates the problems that plague all catch share schemes </a:t>
            </a:r>
          </a:p>
          <a:p>
            <a:r>
              <a:rPr lang="en-US" dirty="0" smtClean="0"/>
              <a:t>Creates a tendency to consolidate beyond what is necessary or anticipated </a:t>
            </a:r>
          </a:p>
          <a:p>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Limited access privilege programs</a:t>
            </a:r>
            <a:endParaRPr lang="en-US" dirty="0"/>
          </a:p>
        </p:txBody>
      </p:sp>
      <p:sp>
        <p:nvSpPr>
          <p:cNvPr id="3" name="Content Placeholder 2"/>
          <p:cNvSpPr>
            <a:spLocks noGrp="1"/>
          </p:cNvSpPr>
          <p:nvPr>
            <p:ph idx="1"/>
          </p:nvPr>
        </p:nvSpPr>
        <p:spPr/>
        <p:txBody>
          <a:bodyPr/>
          <a:lstStyle/>
          <a:p>
            <a:r>
              <a:rPr lang="en-US" dirty="0" smtClean="0"/>
              <a:t>“Federal permit, issued as part of a limited access system under 303A to harvest a quantity of fish expressed by a unit or units representing a portion of the total allowable catch of the fishery that may be received or held for exclusive use by a person.”</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lapp’s</a:t>
            </a:r>
            <a:endParaRPr lang="en-US" dirty="0"/>
          </a:p>
        </p:txBody>
      </p:sp>
      <p:sp>
        <p:nvSpPr>
          <p:cNvPr id="3" name="Content Placeholder 2"/>
          <p:cNvSpPr>
            <a:spLocks noGrp="1"/>
          </p:cNvSpPr>
          <p:nvPr>
            <p:ph idx="1"/>
          </p:nvPr>
        </p:nvSpPr>
        <p:spPr/>
        <p:txBody>
          <a:bodyPr/>
          <a:lstStyle/>
          <a:p>
            <a:r>
              <a:rPr lang="en-US" dirty="0" smtClean="0"/>
              <a:t>Individual Fishing Quotas systems (IFQ)</a:t>
            </a:r>
          </a:p>
          <a:p>
            <a:r>
              <a:rPr lang="en-US" dirty="0" smtClean="0"/>
              <a:t>Individual Transferrable Quota system (ITQ)</a:t>
            </a:r>
          </a:p>
          <a:p>
            <a:r>
              <a:rPr lang="en-US" dirty="0" smtClean="0"/>
              <a:t>Regional Fishing Associations that receive LAPP type allocation quotas (RFA)</a:t>
            </a:r>
          </a:p>
          <a:p>
            <a:r>
              <a:rPr lang="en-US" dirty="0" smtClean="0"/>
              <a:t>A Community or other recognized group that is allocated a portion of the total allowable catch</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NMFS explanation why sector allocation system in New England is not a lapp.</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457200" y="1676401"/>
            <a:ext cx="8382000" cy="48006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Understanding the fishery pre-lapp</a:t>
            </a:r>
            <a:endParaRPr lang="en-US" dirty="0"/>
          </a:p>
        </p:txBody>
      </p:sp>
      <p:sp>
        <p:nvSpPr>
          <p:cNvPr id="3" name="Content Placeholder 2"/>
          <p:cNvSpPr>
            <a:spLocks noGrp="1"/>
          </p:cNvSpPr>
          <p:nvPr>
            <p:ph idx="1"/>
          </p:nvPr>
        </p:nvSpPr>
        <p:spPr>
          <a:xfrm>
            <a:off x="304800" y="1295400"/>
            <a:ext cx="8686800" cy="5029200"/>
          </a:xfrm>
        </p:spPr>
        <p:txBody>
          <a:bodyPr/>
          <a:lstStyle/>
          <a:p>
            <a:r>
              <a:rPr lang="en-US" dirty="0" smtClean="0"/>
              <a:t>State of the fishery resources prior to program design </a:t>
            </a:r>
          </a:p>
          <a:p>
            <a:r>
              <a:rPr lang="en-US" dirty="0" smtClean="0"/>
              <a:t>Historical distribution of fishery resource utilization </a:t>
            </a:r>
          </a:p>
          <a:p>
            <a:r>
              <a:rPr lang="en-US" dirty="0" smtClean="0"/>
              <a:t>Allocation Currency of the existing program</a:t>
            </a:r>
          </a:p>
          <a:p>
            <a:r>
              <a:rPr lang="en-US" dirty="0" smtClean="0"/>
              <a:t>Perceived privileges associated with existing currency </a:t>
            </a:r>
          </a:p>
          <a:p>
            <a:r>
              <a:rPr lang="en-US" dirty="0" smtClean="0"/>
              <a:t>Investment in the existing currency </a:t>
            </a:r>
          </a:p>
          <a:p>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217</TotalTime>
  <Words>628</Words>
  <Application>Microsoft Office PowerPoint</Application>
  <PresentationFormat>On-screen Show (4:3)</PresentationFormat>
  <Paragraphs>55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Trek</vt:lpstr>
      <vt:lpstr>Catch Share  allocation schemes</vt:lpstr>
      <vt:lpstr>Potential benefits of a Catch Share allocation scheme </vt:lpstr>
      <vt:lpstr>Potential advantages continued:</vt:lpstr>
      <vt:lpstr>Disadvantages of these allocation schemes </vt:lpstr>
      <vt:lpstr>Disadvantages continued:</vt:lpstr>
      <vt:lpstr>Limited access privilege programs</vt:lpstr>
      <vt:lpstr>Examples of lapp’s</vt:lpstr>
      <vt:lpstr>NMFS explanation why sector allocation system in New England is not a lapp.</vt:lpstr>
      <vt:lpstr>Understanding the fishery pre-lapp</vt:lpstr>
      <vt:lpstr>Evaluations and analysis</vt:lpstr>
      <vt:lpstr>the initial allocation the most critical issue</vt:lpstr>
      <vt:lpstr>The new england experience a first hand perspective</vt:lpstr>
      <vt:lpstr>The new england experience, continued:</vt:lpstr>
      <vt:lpstr>observations / recommendations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Vito</dc:creator>
  <cp:lastModifiedBy>Vito</cp:lastModifiedBy>
  <cp:revision>24</cp:revision>
  <dcterms:created xsi:type="dcterms:W3CDTF">2010-11-04T23:21:28Z</dcterms:created>
  <dcterms:modified xsi:type="dcterms:W3CDTF">2010-11-05T03:04:52Z</dcterms:modified>
</cp:coreProperties>
</file>