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53" r:id="rId3"/>
    <p:sldMasterId id="2147483756" r:id="rId4"/>
    <p:sldMasterId id="2147483816" r:id="rId5"/>
    <p:sldMasterId id="2147483829" r:id="rId6"/>
  </p:sldMasterIdLst>
  <p:notesMasterIdLst>
    <p:notesMasterId r:id="rId49"/>
  </p:notesMasterIdLst>
  <p:sldIdLst>
    <p:sldId id="384" r:id="rId7"/>
    <p:sldId id="423" r:id="rId8"/>
    <p:sldId id="424" r:id="rId9"/>
    <p:sldId id="425" r:id="rId10"/>
    <p:sldId id="426" r:id="rId11"/>
    <p:sldId id="453" r:id="rId12"/>
    <p:sldId id="414" r:id="rId13"/>
    <p:sldId id="415" r:id="rId14"/>
    <p:sldId id="428" r:id="rId15"/>
    <p:sldId id="429" r:id="rId16"/>
    <p:sldId id="451" r:id="rId17"/>
    <p:sldId id="455" r:id="rId18"/>
    <p:sldId id="430" r:id="rId19"/>
    <p:sldId id="432" r:id="rId20"/>
    <p:sldId id="433" r:id="rId21"/>
    <p:sldId id="436" r:id="rId22"/>
    <p:sldId id="402" r:id="rId23"/>
    <p:sldId id="435" r:id="rId24"/>
    <p:sldId id="403" r:id="rId25"/>
    <p:sldId id="404" r:id="rId26"/>
    <p:sldId id="406" r:id="rId27"/>
    <p:sldId id="434" r:id="rId28"/>
    <p:sldId id="437" r:id="rId29"/>
    <p:sldId id="438" r:id="rId30"/>
    <p:sldId id="439" r:id="rId31"/>
    <p:sldId id="454" r:id="rId32"/>
    <p:sldId id="440" r:id="rId33"/>
    <p:sldId id="441" r:id="rId34"/>
    <p:sldId id="442" r:id="rId35"/>
    <p:sldId id="443" r:id="rId36"/>
    <p:sldId id="409" r:id="rId37"/>
    <p:sldId id="410" r:id="rId38"/>
    <p:sldId id="411" r:id="rId39"/>
    <p:sldId id="456" r:id="rId40"/>
    <p:sldId id="457" r:id="rId41"/>
    <p:sldId id="448" r:id="rId42"/>
    <p:sldId id="444" r:id="rId43"/>
    <p:sldId id="445" r:id="rId44"/>
    <p:sldId id="446" r:id="rId45"/>
    <p:sldId id="447" r:id="rId46"/>
    <p:sldId id="450" r:id="rId47"/>
    <p:sldId id="391"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3300"/>
    <a:srgbClr val="FFFF99"/>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0929"/>
  </p:normalViewPr>
  <p:slideViewPr>
    <p:cSldViewPr>
      <p:cViewPr varScale="1">
        <p:scale>
          <a:sx n="69" d="100"/>
          <a:sy n="69" d="100"/>
        </p:scale>
        <p:origin x="-5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cs typeface="+mn-cs"/>
              </a:defRPr>
            </a:lvl1pPr>
          </a:lstStyle>
          <a:p>
            <a:pPr>
              <a:defRPr/>
            </a:pPr>
            <a:fld id="{DDC486D8-95CB-43E0-9319-343D60D14994}" type="datetimeFigureOut">
              <a:rPr lang="en-US"/>
              <a:pPr>
                <a:defRPr/>
              </a:pPr>
              <a:t>11/17/2010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cs typeface="+mn-cs"/>
              </a:defRPr>
            </a:lvl1pPr>
          </a:lstStyle>
          <a:p>
            <a:pPr>
              <a:defRPr/>
            </a:pPr>
            <a:fld id="{BBC55F55-0E3E-461E-A975-02CFBB79CDF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9352127-1A3F-4678-B920-5DB4BB315792}" type="slidenum">
              <a:rPr lang="en-US" sz="1200">
                <a:latin typeface="Arial" charset="0"/>
              </a:rPr>
              <a:pPr algn="r"/>
              <a:t>1</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32085DA-07CD-45B3-A104-FD60A5CE49B0}"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9739EE-6C41-4DB0-9C5B-A3AB9D105C0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A95591-36D4-400C-9615-240F631368E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19251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had some help with Essential Fish Habitat mapping from our colleagues at DEM Fish and Wildlife. “Essential Fish Habitat” is designated under the Magnuson-Stevens Act for federally-managed species. It is a regulatory designation that indicates what areas are important habitat for certain species. </a:t>
            </a:r>
          </a:p>
          <a:p>
            <a:r>
              <a:rPr lang="en-US" smtClean="0"/>
              <a:t>What this map shows you is the number of species, per 10-nautical-mile block, that have designated EFH w/in that area. </a:t>
            </a:r>
          </a:p>
          <a:p>
            <a:r>
              <a:rPr lang="en-US" smtClean="0"/>
              <a:t>To be clear, this map, and EFH data, does not tell us anything about what type of habitat is actually there. It doesn’t show whether there is sand or gravel – so it’s not actually a habitat map. Instead, it shows areas that are important to certain species. Note that this is pretty coarse – doesn’t show a lot of usual detail – but is very important for regulatory purposes and needs to be considered by developers siting future projects.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283DE5-AA88-4E10-86CD-0B3A1891C77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521DD3-0921-4350-9174-85E919A13EB9}" type="slidenum">
              <a:rPr lang="en-US" smtClean="0">
                <a:solidFill>
                  <a:srgbClr val="000000"/>
                </a:solidFill>
                <a:latin typeface="Arial" charset="0"/>
                <a:cs typeface="Arial" charset="0"/>
              </a:rPr>
              <a:pPr/>
              <a:t>15</a:t>
            </a:fld>
            <a:endParaRPr lang="en-US" smtClean="0">
              <a:solidFill>
                <a:srgbClr val="000000"/>
              </a:solidFill>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charset="0"/>
              <a:cs typeface="Arial" charset="0"/>
            </a:endParaRPr>
          </a:p>
        </p:txBody>
      </p:sp>
      <p:sp>
        <p:nvSpPr>
          <p:cNvPr id="76804" name="Slide Number Placeholder 3"/>
          <p:cNvSpPr>
            <a:spLocks noGrp="1"/>
          </p:cNvSpPr>
          <p:nvPr>
            <p:ph type="sldNum" sz="quarter" idx="5"/>
          </p:nvPr>
        </p:nvSpPr>
        <p:spPr/>
        <p:txBody>
          <a:bodyPr/>
          <a:lstStyle/>
          <a:p>
            <a:pPr>
              <a:defRPr/>
            </a:pPr>
            <a:fld id="{5C253CE7-ADB6-4263-B950-60AA96C26430}"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20070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purpose of the Ocean SAMP is to manage ocean space. It is NOT to do fisheries management. There is already a multi-layered system in place to manage commercial and recreational fisheries in state and federal waters, and this is what our colleagues at DEM and the National Marine Fisheries Service do.</a:t>
            </a:r>
          </a:p>
          <a:p>
            <a:endParaRPr lang="en-US" smtClean="0"/>
          </a:p>
          <a:p>
            <a:r>
              <a:rPr lang="en-US" smtClean="0"/>
              <a:t>As our purpose is to manage ocean space, we need to manage existing resources/uses within that space within the context of potential future uses. As you all know, the Ocean SAMP is addressing the possibility of offshore renewable energy – which you’ll hear about in tonight’s second presentation – as well as other future uses. </a:t>
            </a:r>
          </a:p>
          <a:p>
            <a:endParaRPr lang="en-US" smtClean="0"/>
          </a:p>
          <a:p>
            <a:r>
              <a:rPr lang="en-US" smtClean="0"/>
              <a:t>In order to address the wide range of potential future uses in this region, we’ve attempted to summarize the best available data/information on resources and uses w/in the area.</a:t>
            </a:r>
          </a:p>
          <a:p>
            <a:endParaRPr lang="en-US" smtClean="0"/>
          </a:p>
          <a:p>
            <a:r>
              <a:rPr lang="en-US" smtClean="0"/>
              <a:t>We’ve also worked to address the issues and concerns of stakeholders and users.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1DCCEDF-17C1-4291-99D1-45CCF595212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204802"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Emphasize here – this chapter is about fisheries – that is, the human act of pursuing fish, whether for business or for pleasure. These objectives are shaped by that fundamental focus. Of course, fish are part of the ecosystem – and the ecology chapter includes a great deal of information about the ecosystem in which these fish live. </a:t>
            </a:r>
          </a:p>
          <a:p>
            <a:pPr marL="228600" indent="-228600"/>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AEA6A0B4-AE3E-4C27-8730-2E24A1C1002C}" type="slidenum">
              <a:rPr lang="en-US" sz="1100">
                <a:latin typeface="Times" pitchFamily="18" charset="0"/>
              </a:rPr>
              <a:pPr algn="r" defTabSz="895350" eaLnBrk="0" hangingPunct="0"/>
              <a:t>2</a:t>
            </a:fld>
            <a:endParaRPr lang="en-US" sz="1100">
              <a:latin typeface="Times" pitchFamily="18" charset="0"/>
            </a:endParaRPr>
          </a:p>
        </p:txBody>
      </p:sp>
      <p:sp>
        <p:nvSpPr>
          <p:cNvPr id="6041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60419" name="Rectangle 3"/>
          <p:cNvSpPr>
            <a:spLocks noGrp="1" noChangeArrowheads="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pPr eaLnBrk="1" hangingPunct="1"/>
            <a:r>
              <a:rPr lang="en-US" smtClean="0"/>
              <a:t>Horns rev</a:t>
            </a:r>
          </a:p>
          <a:p>
            <a:pPr eaLnBrk="1" hangingPunct="1"/>
            <a:r>
              <a:rPr lang="en-US" smtClean="0"/>
              <a:t>7D spacing – 8 x 10 array</a:t>
            </a:r>
          </a:p>
          <a:p>
            <a:pPr eaLnBrk="1" hangingPunct="1"/>
            <a:r>
              <a:rPr lang="en-US" smtClean="0"/>
              <a:t>V-80 machines</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206850"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smtClean="0"/>
              <a:t>From the start, we ASKED for input from fisheries stakeholders and other agencies incl NMFS and DEM.</a:t>
            </a:r>
          </a:p>
          <a:p>
            <a:pPr marL="228600" indent="-228600">
              <a:buFontTx/>
              <a:buAutoNum type="arabicPeriod"/>
            </a:pPr>
            <a:r>
              <a:rPr lang="en-US" smtClean="0"/>
              <a:t>First, we looked back at past SAMP documents to decide what information to include. However, because this particular SAMP is focused offshore and addresses the possibility of offshore construction, we also looked at other documents, such as Environmental Impact Statements from projects like Cape Wind. We also looked at the Minerals Management Services’ regulatory program for offshore wind. </a:t>
            </a:r>
          </a:p>
          <a:p>
            <a:pPr marL="228600" indent="-228600">
              <a:buFontTx/>
              <a:buAutoNum type="arabicPeriod"/>
            </a:pPr>
            <a:r>
              <a:rPr lang="en-US" smtClean="0"/>
              <a:t>We conducted our own literature and data search to find the best available data and information to include in the chapter.</a:t>
            </a:r>
          </a:p>
          <a:p>
            <a:pPr marL="228600" indent="-228600">
              <a:buFontTx/>
              <a:buAutoNum type="arabicPeriod"/>
            </a:pPr>
            <a:r>
              <a:rPr lang="en-US" smtClean="0"/>
              <a:t>Finally, we analyzed and mapped much of this data to produce maps and other things you see in this chapter. </a:t>
            </a:r>
          </a:p>
          <a:p>
            <a:pPr marL="228600" indent="-228600"/>
            <a:endParaRPr lang="en-US" smtClean="0"/>
          </a:p>
          <a:p>
            <a:pPr marL="228600" indent="-228600"/>
            <a:endParaRPr lang="en-US" smtClean="0"/>
          </a:p>
          <a:p>
            <a:pPr marL="228600" indent="-228600"/>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208898"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692B30-B5EC-4F6A-B141-E8FE803EC5A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defRPr/>
            </a:pPr>
            <a:fld id="{8FB4E132-14DC-41BC-8978-C99C886658B6}" type="slidenum">
              <a:rPr lang="en-US" sz="1200">
                <a:latin typeface="Times New Roman" charset="0"/>
                <a:cs typeface="+mn-cs"/>
              </a:rPr>
              <a:pPr algn="r">
                <a:defRPr/>
              </a:pPr>
              <a:t>23</a:t>
            </a:fld>
            <a:endParaRPr lang="en-US" sz="120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B549E3-87D8-48C4-9C79-64B9E6A1374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AC7854-157C-4B23-B0F3-FBF9A96DF0A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7E0C60-B8B5-4C6A-A8DC-217976BCA20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a:defRPr/>
            </a:pPr>
            <a:fld id="{02626698-77EE-4DC7-8574-83A4A984D3D8}" type="slidenum">
              <a:rPr lang="en-US" sz="1200">
                <a:latin typeface="Times New Roman" charset="0"/>
                <a:cs typeface="+mn-cs"/>
              </a:rPr>
              <a:pPr algn="r">
                <a:defRPr/>
              </a:pPr>
              <a:t>27</a:t>
            </a:fld>
            <a:endParaRPr lang="en-US" sz="1200">
              <a:latin typeface="Times New Roman" charset="0"/>
              <a:cs typeface="+mn-cs"/>
            </a:endParaRPr>
          </a:p>
        </p:txBody>
      </p:sp>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Sailboat racing can be divided into two different categories – buoy races and distance races. Buoy races take place within a given area – race organizers set out buoys on the day of the race, depending on the wind/weather conditions – and racers race around those buoys – which may be arranged in a line, or a triangle, or something like that. Buoy racing events include Block Island Race Week, and numerous different races organized by Newport-based organizations like the New York Yacht Club, Sail Newport, and other clubs. We discuss 6 different regular buoy races in the chapter but there are many more than that.</a:t>
            </a:r>
          </a:p>
          <a:p>
            <a:endParaRPr lang="en-US" smtClean="0"/>
          </a:p>
          <a:p>
            <a:r>
              <a:rPr lang="en-US" smtClean="0"/>
              <a:t>This map was created through review of official race Sailing Instructions, USCG marine event permits, and consultation with stakeholders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a:defRPr/>
            </a:pPr>
            <a:fld id="{3C32A6B4-4339-440E-9C35-F071737FABE7}" type="slidenum">
              <a:rPr lang="en-US" sz="1200">
                <a:latin typeface="Times New Roman" charset="0"/>
                <a:cs typeface="+mn-cs"/>
              </a:rPr>
              <a:pPr algn="r">
                <a:defRPr/>
              </a:pPr>
              <a:t>28</a:t>
            </a:fld>
            <a:endParaRPr lang="en-US" sz="1200">
              <a:latin typeface="Times New Roman" charset="0"/>
              <a:cs typeface="+mn-cs"/>
            </a:endParaRPr>
          </a:p>
        </p:txBody>
      </p:sp>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This map represents 16 different distance races that take place in the SAMP area. Some start and end in Newport – NE Solo-Twin or Offshore 160; some start in Newport and end elsewhere – Newport Bermuda; others start elsewhere and end in Newport – Annapolis to Newport. Idea here is to simply represent the volume of activity that takes place offshore. </a:t>
            </a:r>
          </a:p>
          <a:p>
            <a:endParaRPr lang="en-US" smtClean="0"/>
          </a:p>
          <a:p>
            <a:r>
              <a:rPr lang="en-US" smtClean="0"/>
              <a:t>This map was created through review of official race Sailing Instructions, USCG marine event permits, and consultation with stakeholders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a:defRPr/>
            </a:pPr>
            <a:fld id="{286252F3-0D6D-4E80-A279-C61B4313314A}" type="slidenum">
              <a:rPr lang="en-US" sz="1200">
                <a:latin typeface="Times New Roman" charset="0"/>
                <a:cs typeface="+mn-cs"/>
              </a:rPr>
              <a:pPr algn="r">
                <a:defRPr/>
              </a:pPr>
              <a:t>29</a:t>
            </a:fld>
            <a:endParaRPr lang="en-US" sz="1200">
              <a:latin typeface="Times New Roman" charset="0"/>
              <a:cs typeface="+mn-cs"/>
            </a:endParaRPr>
          </a:p>
        </p:txBody>
      </p:sp>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As I mentioned before, recreational boating that takes place in the SAMP area – that isn’t fishing and isn’t </a:t>
            </a:r>
          </a:p>
          <a:p>
            <a:r>
              <a:rPr lang="en-US" smtClean="0"/>
              <a:t>This map was created through stakeholder input.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1144588" y="685800"/>
            <a:ext cx="4570412" cy="3427413"/>
          </a:xfrm>
          <a:noFill/>
          <a:ln>
            <a:solidFill>
              <a:srgbClr val="000000"/>
            </a:solidFill>
            <a:miter lim="800000"/>
            <a:headEnd/>
            <a:tailEnd/>
          </a:ln>
        </p:spPr>
      </p:sp>
      <p:sp>
        <p:nvSpPr>
          <p:cNvPr id="62466" name="Notes Placeholder 2"/>
          <p:cNvSpPr>
            <a:spLocks noGrp="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pPr eaLnBrk="1" hangingPunct="1"/>
            <a:endParaRPr lang="en-US" smtClean="0"/>
          </a:p>
        </p:txBody>
      </p:sp>
      <p:sp>
        <p:nvSpPr>
          <p:cNvPr id="62467" name="Slide Number Placeholder 3"/>
          <p:cNvSpPr txBox="1">
            <a:spLocks noGrp="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9E5C13D8-7FEE-42F4-9CA9-93CFC57AB8BD}" type="slidenum">
              <a:rPr lang="en-US" sz="1100">
                <a:latin typeface="Times" pitchFamily="18" charset="0"/>
              </a:rPr>
              <a:pPr algn="r" defTabSz="895350" eaLnBrk="0" hangingPunct="0"/>
              <a:t>3</a:t>
            </a:fld>
            <a:endParaRPr lang="en-US" sz="110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a:defRPr/>
            </a:pPr>
            <a:fld id="{DA0D599B-86C7-4B05-88A7-669E8A65ACE6}" type="slidenum">
              <a:rPr lang="en-US" sz="1200">
                <a:latin typeface="Times New Roman" charset="0"/>
                <a:cs typeface="+mn-cs"/>
              </a:rPr>
              <a:pPr algn="r">
                <a:defRPr/>
              </a:pPr>
              <a:t>30</a:t>
            </a:fld>
            <a:endParaRPr lang="en-US" sz="1200">
              <a:latin typeface="Times New Roman" charset="0"/>
              <a:cs typeface="+mn-cs"/>
            </a:endParaRPr>
          </a:p>
        </p:txBody>
      </p:sp>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other charter boat activity offshore involve a few different types of trips that we group together as wildlife viewing. Basically, the purpose of your trip offshore is to observe – not to catch – wildlife. With the help of our stakeholders we learned that there are really three types of offshore wildlife viewing in this area: bird watching; whale watching; and shark cage diving. Bird and whale watching may sound self explanatory. For those of you unfamiliar with shark cage diving, this involves lowering a diver into the water, inside a cage, in an area where there are sharks, so that the diver can view the sharks. </a:t>
            </a:r>
          </a:p>
          <a:p>
            <a:endParaRPr lang="en-US" smtClean="0"/>
          </a:p>
          <a:p>
            <a:r>
              <a:rPr lang="en-US" smtClean="0"/>
              <a:t>Again this includes no shore-based such activities. This map was created through stakeholder input: interviews with charter boat captains. </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D8DFFD2-9FE1-4CDB-B388-4FEF0C073DAC}"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FC1FB4-59C1-4666-B2A6-3F0983DDD52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D06B651-7901-4623-9395-E2FEE093BDF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A427A2-F84A-4C5B-98F7-666B5748C1B5}"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86AA2C-DFCD-4F9A-8B34-2E7C7BD5A5C0}"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A320C92-C0C0-41B4-9016-B3FA58A9003E}"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7D1FA7C-8566-4374-A88B-7B5701DF14F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4E6F63A-D01D-4AA6-BFAA-49D3F6BD21C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123862-003C-4226-9E51-64120E7F1D99}"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5E1231-181A-4783-81EE-9B939F0E69CF}"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776E4F-5F4E-41FC-8C6C-D08C2DAA310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DDD127-3CE5-4787-806D-670E833BE60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19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82E5A90-D4FC-435C-8024-3F3EFDB94F85}"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EFC21F67-9205-4224-8337-E8E44E5372B2}" type="slidenum">
              <a:rPr lang="en-US" sz="1100">
                <a:latin typeface="Times" pitchFamily="18" charset="0"/>
              </a:rPr>
              <a:pPr algn="r" defTabSz="895350" eaLnBrk="0" hangingPunct="0"/>
              <a:t>5</a:t>
            </a:fld>
            <a:endParaRPr lang="en-US" sz="1100">
              <a:latin typeface="Times" pitchFamily="18" charset="0"/>
            </a:endParaRPr>
          </a:p>
        </p:txBody>
      </p:sp>
      <p:sp>
        <p:nvSpPr>
          <p:cNvPr id="66562"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66563" name="Rectangle 3"/>
          <p:cNvSpPr>
            <a:spLocks noGrp="1" noChangeArrowheads="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pPr eaLnBrk="1" hangingPunct="1"/>
            <a:r>
              <a:rPr lang="en-US" smtClean="0"/>
              <a:t>Outlook for US offshore projects is very good</a:t>
            </a:r>
          </a:p>
          <a:p>
            <a:pPr eaLnBrk="1" hangingPunct="1"/>
            <a:r>
              <a:rPr lang="en-US" smtClean="0"/>
              <a:t>Most projects have are progressing and are awaiting maturity of the regulatory rules and the availability of wind turbine partners willing to manufacture offshore machines for the US market.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F6B4C2-6021-4508-BE08-AD26354E8760}"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xfrm>
            <a:off x="1144588" y="685800"/>
            <a:ext cx="4570412" cy="3427413"/>
          </a:xfrm>
          <a:noFill/>
          <a:ln>
            <a:solidFill>
              <a:srgbClr val="000000"/>
            </a:solidFill>
            <a:miter lim="800000"/>
            <a:headEnd/>
            <a:tailEnd/>
          </a:ln>
        </p:spPr>
      </p:sp>
      <p:sp>
        <p:nvSpPr>
          <p:cNvPr id="180226" name="Notes Placeholder 2"/>
          <p:cNvSpPr>
            <a:spLocks noGrp="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pPr eaLnBrk="1" hangingPunct="1"/>
            <a:endParaRPr lang="en-US" smtClean="0"/>
          </a:p>
        </p:txBody>
      </p:sp>
      <p:sp>
        <p:nvSpPr>
          <p:cNvPr id="180227" name="Slide Number Placeholder 3"/>
          <p:cNvSpPr txBox="1">
            <a:spLocks noGrp="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C02219F6-AD5F-4D08-915F-ABF52730791B}" type="slidenum">
              <a:rPr lang="en-US" sz="1100">
                <a:latin typeface="Times" pitchFamily="18" charset="0"/>
              </a:rPr>
              <a:pPr algn="r" defTabSz="895350" eaLnBrk="0" hangingPunct="0"/>
              <a:t>7</a:t>
            </a:fld>
            <a:endParaRPr lang="en-US" sz="110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xfrm>
            <a:off x="1144588" y="685800"/>
            <a:ext cx="4570412" cy="3427413"/>
          </a:xfrm>
          <a:noFill/>
          <a:ln>
            <a:solidFill>
              <a:srgbClr val="000000"/>
            </a:solidFill>
            <a:miter lim="800000"/>
            <a:headEnd/>
            <a:tailEnd/>
          </a:ln>
        </p:spPr>
      </p:sp>
      <p:sp>
        <p:nvSpPr>
          <p:cNvPr id="182274" name="Notes Placeholder 2"/>
          <p:cNvSpPr>
            <a:spLocks noGrp="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pPr eaLnBrk="1" hangingPunct="1"/>
            <a:endParaRPr lang="en-US" smtClean="0"/>
          </a:p>
        </p:txBody>
      </p:sp>
      <p:sp>
        <p:nvSpPr>
          <p:cNvPr id="182275" name="Slide Number Placeholder 3"/>
          <p:cNvSpPr txBox="1">
            <a:spLocks noGrp="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4C3473A4-563D-4969-B664-729392D2F619}" type="slidenum">
              <a:rPr lang="en-US" sz="1100">
                <a:latin typeface="Times" pitchFamily="18" charset="0"/>
              </a:rPr>
              <a:pPr algn="r" defTabSz="895350" eaLnBrk="0" hangingPunct="0"/>
              <a:t>8</a:t>
            </a:fld>
            <a:endParaRPr lang="en-US" sz="110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89706" tIns="44853" rIns="89706" bIns="44853" anchor="b"/>
          <a:lstStyle/>
          <a:p>
            <a:pPr algn="r" defTabSz="895350" eaLnBrk="0" hangingPunct="0"/>
            <a:fld id="{D9F4FCBA-01BF-48B6-BF6C-C546CAEF8BCF}" type="slidenum">
              <a:rPr lang="en-US" sz="1100">
                <a:latin typeface="Times" pitchFamily="18" charset="0"/>
              </a:rPr>
              <a:pPr algn="r" defTabSz="895350" eaLnBrk="0" hangingPunct="0"/>
              <a:t>9</a:t>
            </a:fld>
            <a:endParaRPr lang="en-US" sz="1100">
              <a:latin typeface="Times" pitchFamily="18" charset="0"/>
            </a:endParaRPr>
          </a:p>
        </p:txBody>
      </p:sp>
      <p:sp>
        <p:nvSpPr>
          <p:cNvPr id="184322"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184323" name="Rectangle 3"/>
          <p:cNvSpPr>
            <a:spLocks noGrp="1" noChangeArrowheads="1"/>
          </p:cNvSpPr>
          <p:nvPr>
            <p:ph type="body" idx="1"/>
          </p:nvPr>
        </p:nvSpPr>
        <p:spPr bwMode="auto">
          <a:xfrm>
            <a:off x="915988" y="4343400"/>
            <a:ext cx="5026025" cy="4114800"/>
          </a:xfrm>
          <a:noFill/>
        </p:spPr>
        <p:txBody>
          <a:bodyPr wrap="square" lIns="89706" tIns="44853" rIns="89706" bIns="44853" numCol="1" anchor="t" anchorCtr="0" compatLnSpc="1">
            <a:prstTxWarp prst="textNoShape">
              <a:avLst/>
            </a:prstTxWarp>
          </a:bodyPr>
          <a:lstStyle/>
          <a:p>
            <a:r>
              <a:rPr lang="en-US" smtClean="0"/>
              <a:t>Shows Technology advancements for greater water depths</a:t>
            </a:r>
          </a:p>
          <a:p>
            <a:r>
              <a:rPr lang="en-US" smtClean="0"/>
              <a:t>The step to commercial projects transitional depths is likely to happen in the next five years  </a:t>
            </a:r>
          </a:p>
          <a:p>
            <a:r>
              <a:rPr lang="en-US" smtClean="0"/>
              <a:t>Deep water floating systems will take significantly more technology development and more time to develop. </a:t>
            </a:r>
          </a:p>
          <a:p>
            <a:r>
              <a:rPr lang="en-US" smtClean="0"/>
              <a:t>Payoff in expanded resource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411545-438B-45A2-A029-FBAE45A695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5D5A3B-97AB-4665-8DF4-31611602C0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4E26C8-9815-42D9-9B31-0CAF07C5D2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CF24256D-E047-4BE6-9C9C-C840C5E2E869}"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a:solidFill>
                <a:prstClr val="white"/>
              </a:solidFill>
              <a:latin typeface="Arial" charset="0"/>
              <a:cs typeface="Arial" pitchFamily="34" charset="0"/>
            </a:endParaRPr>
          </a:p>
        </p:txBody>
      </p:sp>
      <p:sp>
        <p:nvSpPr>
          <p:cNvPr id="3" name="Line 11"/>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a:solidFill>
                <a:prstClr val="white"/>
              </a:solidFill>
              <a:latin typeface="Arial" charset="0"/>
              <a:cs typeface="Arial" pitchFamily="34" charset="0"/>
            </a:endParaRPr>
          </a:p>
        </p:txBody>
      </p:sp>
      <p:pic>
        <p:nvPicPr>
          <p:cNvPr id="4" name="Picture 12" descr="logo_osri"/>
          <p:cNvPicPr>
            <a:picLocks noChangeAspect="1" noChangeArrowheads="1"/>
          </p:cNvPicPr>
          <p:nvPr/>
        </p:nvPicPr>
        <p:blipFill>
          <a:blip r:embed="rId2"/>
          <a:srcRect/>
          <a:stretch>
            <a:fillRect/>
          </a:stretch>
        </p:blipFill>
        <p:spPr bwMode="auto">
          <a:xfrm>
            <a:off x="0" y="5867400"/>
            <a:ext cx="955675" cy="990600"/>
          </a:xfrm>
          <a:prstGeom prst="rect">
            <a:avLst/>
          </a:prstGeom>
          <a:noFill/>
          <a:ln w="9525">
            <a:solidFill>
              <a:srgbClr val="0295C1"/>
            </a:solidFill>
            <a:miter lim="800000"/>
            <a:headEnd/>
            <a:tailEnd/>
          </a:ln>
        </p:spPr>
      </p:pic>
      <p:grpSp>
        <p:nvGrpSpPr>
          <p:cNvPr id="5" name="Group 13"/>
          <p:cNvGrpSpPr>
            <a:grpSpLocks/>
          </p:cNvGrpSpPr>
          <p:nvPr/>
        </p:nvGrpSpPr>
        <p:grpSpPr bwMode="auto">
          <a:xfrm>
            <a:off x="6962775" y="6453188"/>
            <a:ext cx="2133600" cy="376237"/>
            <a:chOff x="1344" y="2880"/>
            <a:chExt cx="2448" cy="432"/>
          </a:xfrm>
        </p:grpSpPr>
        <p:sp>
          <p:nvSpPr>
            <p:cNvPr id="6" name="Rectangle 14"/>
            <p:cNvSpPr>
              <a:spLocks noChangeArrowheads="1"/>
            </p:cNvSpPr>
            <p:nvPr userDrawn="1"/>
          </p:nvSpPr>
          <p:spPr bwMode="auto">
            <a:xfrm>
              <a:off x="1344" y="2880"/>
              <a:ext cx="2448" cy="432"/>
            </a:xfrm>
            <a:prstGeom prst="rect">
              <a:avLst/>
            </a:prstGeom>
            <a:solidFill>
              <a:schemeClr val="bg1"/>
            </a:solidFill>
            <a:ln w="9525">
              <a:solidFill>
                <a:schemeClr val="bg1"/>
              </a:solidFill>
              <a:miter lim="800000"/>
              <a:headEnd/>
              <a:tailEnd/>
            </a:ln>
            <a:effectLst/>
          </p:spPr>
          <p:txBody>
            <a:bodyPr wrap="none" anchor="ctr"/>
            <a:lstStyle/>
            <a:p>
              <a:pPr eaLnBrk="0" hangingPunct="0">
                <a:defRPr/>
              </a:pPr>
              <a:endParaRPr lang="en-US">
                <a:solidFill>
                  <a:prstClr val="white"/>
                </a:solidFill>
                <a:latin typeface="Arial" charset="0"/>
                <a:cs typeface="Arial" pitchFamily="34" charset="0"/>
              </a:endParaRPr>
            </a:p>
          </p:txBody>
        </p:sp>
        <p:pic>
          <p:nvPicPr>
            <p:cNvPr id="7" name="Picture 15" descr="CRMC_SG_CRC_URIblue"/>
            <p:cNvPicPr>
              <a:picLocks noChangeAspect="1" noChangeArrowheads="1"/>
            </p:cNvPicPr>
            <p:nvPr userDrawn="1"/>
          </p:nvPicPr>
          <p:blipFill>
            <a:blip r:embed="rId3"/>
            <a:srcRect l="73808" r="9525" b="-7196"/>
            <a:stretch>
              <a:fillRect/>
            </a:stretch>
          </p:blipFill>
          <p:spPr bwMode="auto">
            <a:xfrm>
              <a:off x="3120" y="2880"/>
              <a:ext cx="672" cy="432"/>
            </a:xfrm>
            <a:prstGeom prst="rect">
              <a:avLst/>
            </a:prstGeom>
            <a:noFill/>
            <a:ln w="9525">
              <a:noFill/>
              <a:miter lim="800000"/>
              <a:headEnd/>
              <a:tailEnd/>
            </a:ln>
          </p:spPr>
        </p:pic>
        <p:pic>
          <p:nvPicPr>
            <p:cNvPr id="8" name="Picture 16" descr="CRMC_SG_CRC_URIblue"/>
            <p:cNvPicPr>
              <a:picLocks noChangeAspect="1" noChangeArrowheads="1"/>
            </p:cNvPicPr>
            <p:nvPr userDrawn="1"/>
          </p:nvPicPr>
          <p:blipFill>
            <a:blip r:embed="rId3"/>
            <a:srcRect l="5952" r="48810" b="-7196"/>
            <a:stretch>
              <a:fillRect/>
            </a:stretch>
          </p:blipFill>
          <p:spPr bwMode="auto">
            <a:xfrm>
              <a:off x="1344" y="2880"/>
              <a:ext cx="1824" cy="432"/>
            </a:xfrm>
            <a:prstGeom prst="rect">
              <a:avLst/>
            </a:prstGeom>
            <a:noFill/>
            <a:ln w="9525">
              <a:noFill/>
              <a:miter lim="800000"/>
              <a:headEnd/>
              <a:tailEnd/>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sz="1800">
              <a:solidFill>
                <a:srgbClr val="09817E"/>
              </a:solidFill>
              <a:cs typeface="Arial" pitchFamily="34" charset="0"/>
            </a:endParaRPr>
          </a:p>
        </p:txBody>
      </p:sp>
      <p:sp>
        <p:nvSpPr>
          <p:cNvPr id="3" name="Line 9"/>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sz="1800">
              <a:solidFill>
                <a:srgbClr val="09817E"/>
              </a:solidFill>
              <a:cs typeface="Arial" pitchFamily="34" charset="0"/>
            </a:endParaRPr>
          </a:p>
        </p:txBody>
      </p:sp>
      <p:pic>
        <p:nvPicPr>
          <p:cNvPr id="4" name="Picture 10" descr="logo_osri"/>
          <p:cNvPicPr>
            <a:picLocks noChangeAspect="1" noChangeArrowheads="1"/>
          </p:cNvPicPr>
          <p:nvPr/>
        </p:nvPicPr>
        <p:blipFill>
          <a:blip r:embed="rId2"/>
          <a:srcRect/>
          <a:stretch>
            <a:fillRect/>
          </a:stretch>
        </p:blipFill>
        <p:spPr bwMode="auto">
          <a:xfrm>
            <a:off x="0" y="5867400"/>
            <a:ext cx="955675" cy="990600"/>
          </a:xfrm>
          <a:prstGeom prst="rect">
            <a:avLst/>
          </a:prstGeom>
          <a:noFill/>
          <a:ln w="9525">
            <a:solidFill>
              <a:srgbClr val="0295C1"/>
            </a:solidFill>
            <a:miter lim="800000"/>
            <a:headEnd/>
            <a:tailEnd/>
          </a:ln>
        </p:spPr>
      </p:pic>
      <p:pic>
        <p:nvPicPr>
          <p:cNvPr id="5" name="Picture 15" descr="CRMC_URIblue"/>
          <p:cNvPicPr>
            <a:picLocks noChangeAspect="1" noChangeArrowheads="1"/>
          </p:cNvPicPr>
          <p:nvPr/>
        </p:nvPicPr>
        <p:blipFill>
          <a:blip r:embed="rId3"/>
          <a:srcRect/>
          <a:stretch>
            <a:fillRect/>
          </a:stretch>
        </p:blipFill>
        <p:spPr bwMode="auto">
          <a:xfrm>
            <a:off x="7513638" y="6459538"/>
            <a:ext cx="1600200" cy="382587"/>
          </a:xfrm>
          <a:prstGeom prst="rect">
            <a:avLst/>
          </a:prstGeom>
          <a:noFill/>
          <a:ln w="9525">
            <a:noFill/>
            <a:miter lim="800000"/>
            <a:headEnd/>
            <a:tailEnd/>
          </a:ln>
        </p:spPr>
      </p:pic>
      <p:sp>
        <p:nvSpPr>
          <p:cNvPr id="6" name="Rectangle 10"/>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sz="1800">
              <a:solidFill>
                <a:srgbClr val="09817E"/>
              </a:solidFill>
              <a:cs typeface="Arial" pitchFamily="34" charset="0"/>
            </a:endParaRPr>
          </a:p>
        </p:txBody>
      </p:sp>
      <p:sp>
        <p:nvSpPr>
          <p:cNvPr id="7" name="Line 11"/>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sz="1800">
              <a:solidFill>
                <a:srgbClr val="09817E"/>
              </a:solidFill>
              <a:cs typeface="Arial" pitchFamily="34" charset="0"/>
            </a:endParaRPr>
          </a:p>
        </p:txBody>
      </p:sp>
      <p:pic>
        <p:nvPicPr>
          <p:cNvPr id="8" name="Picture 12" descr="logo_osri"/>
          <p:cNvPicPr>
            <a:picLocks noChangeAspect="1" noChangeArrowheads="1"/>
          </p:cNvPicPr>
          <p:nvPr/>
        </p:nvPicPr>
        <p:blipFill>
          <a:blip r:embed="rId2"/>
          <a:srcRect/>
          <a:stretch>
            <a:fillRect/>
          </a:stretch>
        </p:blipFill>
        <p:spPr bwMode="auto">
          <a:xfrm>
            <a:off x="0" y="5867400"/>
            <a:ext cx="955675" cy="990600"/>
          </a:xfrm>
          <a:prstGeom prst="rect">
            <a:avLst/>
          </a:prstGeom>
          <a:noFill/>
          <a:ln w="9525">
            <a:solidFill>
              <a:srgbClr val="0295C1"/>
            </a:solidFill>
            <a:miter lim="800000"/>
            <a:headEnd/>
            <a:tailEnd/>
          </a:ln>
        </p:spPr>
      </p:pic>
      <p:pic>
        <p:nvPicPr>
          <p:cNvPr id="9" name="Picture 13" descr="CRMC_URIblue"/>
          <p:cNvPicPr>
            <a:picLocks noChangeAspect="1" noChangeArrowheads="1"/>
          </p:cNvPicPr>
          <p:nvPr/>
        </p:nvPicPr>
        <p:blipFill>
          <a:blip r:embed="rId4"/>
          <a:srcRect/>
          <a:stretch>
            <a:fillRect/>
          </a:stretch>
        </p:blipFill>
        <p:spPr bwMode="auto">
          <a:xfrm>
            <a:off x="7612063" y="6475413"/>
            <a:ext cx="1524000" cy="36512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C4505-DC0D-41F6-A81B-A59792F0677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80983-F17A-4084-9F5B-DD054097187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2441D-F1B0-4BC7-BFE0-9A3B2BF09A9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22103-29C6-433F-8BE7-4BD50180B0B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6206CC-391C-4188-A544-77C9DD6685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C59DC2-A84C-4BC7-B0A6-B40F1A3CC82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ED7941-2342-47CD-937E-F2E99CEA831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5A7C72-5AAE-4137-A05B-1B75AC1748D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168BD-9996-4AD0-BB90-704D9E5F5A8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404012-E385-488D-B76F-7C2BE6A380D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D2323-E678-408B-861B-38E1293079A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7340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A9211-E92F-47AE-8BF7-669A622505E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F35BE4-0688-46AE-A4E5-BD07488B4C8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sz="1800">
              <a:solidFill>
                <a:srgbClr val="09817E"/>
              </a:solidFill>
              <a:cs typeface="Arial" pitchFamily="34" charset="0"/>
            </a:endParaRPr>
          </a:p>
        </p:txBody>
      </p:sp>
      <p:sp>
        <p:nvSpPr>
          <p:cNvPr id="3" name="Line 9"/>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sz="1800">
              <a:solidFill>
                <a:srgbClr val="09817E"/>
              </a:solidFill>
              <a:cs typeface="Arial" pitchFamily="34" charset="0"/>
            </a:endParaRPr>
          </a:p>
        </p:txBody>
      </p:sp>
      <p:pic>
        <p:nvPicPr>
          <p:cNvPr id="4" name="Picture 10" descr="logo_osri"/>
          <p:cNvPicPr>
            <a:picLocks noChangeAspect="1" noChangeArrowheads="1"/>
          </p:cNvPicPr>
          <p:nvPr/>
        </p:nvPicPr>
        <p:blipFill>
          <a:blip r:embed="rId2"/>
          <a:srcRect/>
          <a:stretch>
            <a:fillRect/>
          </a:stretch>
        </p:blipFill>
        <p:spPr bwMode="auto">
          <a:xfrm>
            <a:off x="0" y="5867400"/>
            <a:ext cx="955675" cy="990600"/>
          </a:xfrm>
          <a:prstGeom prst="rect">
            <a:avLst/>
          </a:prstGeom>
          <a:noFill/>
          <a:ln w="9525">
            <a:solidFill>
              <a:srgbClr val="0295C1"/>
            </a:solidFill>
            <a:miter lim="800000"/>
            <a:headEnd/>
            <a:tailEnd/>
          </a:ln>
        </p:spPr>
      </p:pic>
      <p:pic>
        <p:nvPicPr>
          <p:cNvPr id="5" name="Picture 15" descr="CRMC_URIblue"/>
          <p:cNvPicPr>
            <a:picLocks noChangeAspect="1" noChangeArrowheads="1"/>
          </p:cNvPicPr>
          <p:nvPr/>
        </p:nvPicPr>
        <p:blipFill>
          <a:blip r:embed="rId3"/>
          <a:srcRect/>
          <a:stretch>
            <a:fillRect/>
          </a:stretch>
        </p:blipFill>
        <p:spPr bwMode="auto">
          <a:xfrm>
            <a:off x="7513638" y="6459538"/>
            <a:ext cx="1600200" cy="382587"/>
          </a:xfrm>
          <a:prstGeom prst="rect">
            <a:avLst/>
          </a:prstGeom>
          <a:noFill/>
          <a:ln w="9525">
            <a:noFill/>
            <a:miter lim="800000"/>
            <a:headEnd/>
            <a:tailEnd/>
          </a:ln>
        </p:spPr>
      </p:pic>
      <p:sp>
        <p:nvSpPr>
          <p:cNvPr id="6" name="Rectangle 10"/>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sz="1800">
              <a:solidFill>
                <a:srgbClr val="09817E"/>
              </a:solidFill>
              <a:cs typeface="Arial" pitchFamily="34" charset="0"/>
            </a:endParaRPr>
          </a:p>
        </p:txBody>
      </p:sp>
      <p:sp>
        <p:nvSpPr>
          <p:cNvPr id="7" name="Line 11"/>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sz="1800">
              <a:solidFill>
                <a:srgbClr val="09817E"/>
              </a:solidFill>
              <a:cs typeface="Arial" pitchFamily="34" charset="0"/>
            </a:endParaRPr>
          </a:p>
        </p:txBody>
      </p:sp>
      <p:pic>
        <p:nvPicPr>
          <p:cNvPr id="8" name="Picture 12" descr="logo_osri"/>
          <p:cNvPicPr>
            <a:picLocks noChangeAspect="1" noChangeArrowheads="1"/>
          </p:cNvPicPr>
          <p:nvPr/>
        </p:nvPicPr>
        <p:blipFill>
          <a:blip r:embed="rId2"/>
          <a:srcRect/>
          <a:stretch>
            <a:fillRect/>
          </a:stretch>
        </p:blipFill>
        <p:spPr bwMode="auto">
          <a:xfrm>
            <a:off x="0" y="5867400"/>
            <a:ext cx="955675" cy="990600"/>
          </a:xfrm>
          <a:prstGeom prst="rect">
            <a:avLst/>
          </a:prstGeom>
          <a:noFill/>
          <a:ln w="9525">
            <a:solidFill>
              <a:srgbClr val="0295C1"/>
            </a:solidFill>
            <a:miter lim="800000"/>
            <a:headEnd/>
            <a:tailEnd/>
          </a:ln>
        </p:spPr>
      </p:pic>
      <p:pic>
        <p:nvPicPr>
          <p:cNvPr id="9" name="Picture 13" descr="CRMC_URIblue"/>
          <p:cNvPicPr>
            <a:picLocks noChangeAspect="1" noChangeArrowheads="1"/>
          </p:cNvPicPr>
          <p:nvPr/>
        </p:nvPicPr>
        <p:blipFill>
          <a:blip r:embed="rId4"/>
          <a:srcRect/>
          <a:stretch>
            <a:fillRect/>
          </a:stretch>
        </p:blipFill>
        <p:spPr bwMode="auto">
          <a:xfrm>
            <a:off x="7612063" y="6475413"/>
            <a:ext cx="1524000" cy="365125"/>
          </a:xfrm>
          <a:prstGeom prst="rect">
            <a:avLst/>
          </a:prstGeom>
          <a:noFill/>
          <a:ln w="9525">
            <a:noFill/>
            <a:miter lim="800000"/>
            <a:headEnd/>
            <a:tailEnd/>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prstClr val="black">
                    <a:tint val="75000"/>
                  </a:prstClr>
                </a:solidFill>
              </a:defRPr>
            </a:lvl1pPr>
            <a:extLst/>
          </a:lstStyle>
          <a:p>
            <a:pPr>
              <a:defRPr/>
            </a:pPr>
            <a:fld id="{30CD18A2-F178-409A-84A8-A670E4476EF6}" type="datetimeFigureOut">
              <a:rPr lang="en-US"/>
              <a:pPr>
                <a:defRPr/>
              </a:pPr>
              <a:t>11/17/2010</a:t>
            </a:fld>
            <a:endParaRPr lang="en-US"/>
          </a:p>
        </p:txBody>
      </p:sp>
      <p:sp>
        <p:nvSpPr>
          <p:cNvPr id="12" name="Footer Placeholder 18"/>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prstClr val="black">
                    <a:tint val="75000"/>
                  </a:prstClr>
                </a:solidFill>
              </a:defRPr>
            </a:lvl1pPr>
            <a:extLst/>
          </a:lstStyle>
          <a:p>
            <a:pPr>
              <a:defRPr/>
            </a:pPr>
            <a:fld id="{262BCF00-317C-4B73-989B-DF1A4508AAF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smtClean="0">
                <a:solidFill>
                  <a:prstClr val="black">
                    <a:tint val="75000"/>
                  </a:prstClr>
                </a:solidFill>
              </a:defRPr>
            </a:lvl1pPr>
            <a:extLst/>
          </a:lstStyle>
          <a:p>
            <a:pPr>
              <a:defRPr/>
            </a:pPr>
            <a:fld id="{F78CB2F3-16C6-4B49-A3ED-5AD5F778399C}" type="datetimeFigureOut">
              <a:rPr lang="en-US"/>
              <a:pPr>
                <a:defRPr/>
              </a:pPr>
              <a:t>11/17/2010</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extLst/>
          </a:lstStyle>
          <a:p>
            <a:pPr>
              <a:defRPr/>
            </a:pPr>
            <a:fld id="{26DDFE2C-F9E7-4574-9C1B-18DFAE1BA5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72B768B-D647-4B7B-93F8-43D7E523BE7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solidFill>
                  <a:prstClr val="black">
                    <a:tint val="75000"/>
                  </a:prstClr>
                </a:solidFill>
              </a:defRPr>
            </a:lvl1pPr>
            <a:extLst/>
          </a:lstStyle>
          <a:p>
            <a:pPr>
              <a:defRPr/>
            </a:pPr>
            <a:fld id="{457A7513-FAAA-433C-B906-FF1EF85C5FCD}" type="datetimeFigureOut">
              <a:rPr lang="en-US"/>
              <a:pPr>
                <a:defRPr/>
              </a:pPr>
              <a:t>11/17/2010</a:t>
            </a:fld>
            <a:endParaRPr lang="en-US"/>
          </a:p>
        </p:txBody>
      </p:sp>
      <p:sp>
        <p:nvSpPr>
          <p:cNvPr id="7" name="Footer Placeholder 4"/>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prstClr val="black">
                    <a:tint val="75000"/>
                  </a:prstClr>
                </a:solidFill>
              </a:defRPr>
            </a:lvl1pPr>
            <a:extLst/>
          </a:lstStyle>
          <a:p>
            <a:pPr>
              <a:defRPr/>
            </a:pPr>
            <a:fld id="{8147384A-BCF1-4496-B962-A91307FD4E2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solidFill>
                  <a:prstClr val="black">
                    <a:tint val="75000"/>
                  </a:prstClr>
                </a:solidFill>
              </a:defRPr>
            </a:lvl1pPr>
            <a:extLst/>
          </a:lstStyle>
          <a:p>
            <a:pPr>
              <a:defRPr/>
            </a:pPr>
            <a:fld id="{2C929C9A-B6E8-4C50-973D-2400D3015A97}" type="datetimeFigureOut">
              <a:rPr lang="en-US"/>
              <a:pPr>
                <a:defRPr/>
              </a:pPr>
              <a:t>11/17/2010</a:t>
            </a:fld>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extLst/>
          </a:lstStyle>
          <a:p>
            <a:pPr>
              <a:defRPr/>
            </a:pPr>
            <a:fld id="{84CE1B44-6F3F-4363-8764-47063573D91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solidFill>
                  <a:prstClr val="black">
                    <a:tint val="75000"/>
                  </a:prstClr>
                </a:solidFill>
              </a:defRPr>
            </a:lvl1pPr>
            <a:extLst/>
          </a:lstStyle>
          <a:p>
            <a:pPr>
              <a:defRPr/>
            </a:pPr>
            <a:fld id="{F79FE882-EC2F-449C-8462-220D3CCDAC64}" type="datetimeFigureOut">
              <a:rPr lang="en-US"/>
              <a:pPr>
                <a:defRPr/>
              </a:pPr>
              <a:t>11/17/2010</a:t>
            </a:fld>
            <a:endParaRPr 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solidFill>
                  <a:prstClr val="black">
                    <a:tint val="75000"/>
                  </a:prstClr>
                </a:solidFill>
              </a:defRPr>
            </a:lvl1pPr>
            <a:extLst/>
          </a:lstStyle>
          <a:p>
            <a:pPr>
              <a:defRPr/>
            </a:pPr>
            <a:fld id="{AA6D655E-2AF1-45A2-A6DF-E0A01D34763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solidFill>
                  <a:prstClr val="black">
                    <a:tint val="75000"/>
                  </a:prstClr>
                </a:solidFill>
              </a:defRPr>
            </a:lvl1pPr>
            <a:extLst/>
          </a:lstStyle>
          <a:p>
            <a:pPr>
              <a:defRPr/>
            </a:pPr>
            <a:fld id="{36479012-011B-47DD-9942-50793A9982B9}" type="datetimeFigureOut">
              <a:rPr lang="en-US"/>
              <a:pPr>
                <a:defRPr/>
              </a:pPr>
              <a:t>11/17/2010</a:t>
            </a:fld>
            <a:endParaRPr 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extLst/>
          </a:lstStyle>
          <a:p>
            <a:pPr>
              <a:defRPr/>
            </a:pPr>
            <a:fld id="{3917FF72-156C-444A-BE20-F689CC8476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prstClr val="black">
                    <a:tint val="75000"/>
                  </a:prstClr>
                </a:solidFill>
              </a:defRPr>
            </a:lvl1pPr>
            <a:extLst/>
          </a:lstStyle>
          <a:p>
            <a:pPr>
              <a:defRPr/>
            </a:pPr>
            <a:fld id="{35C5E7CC-30A8-46B1-B908-1F8AE1938FC3}" type="datetimeFigureOut">
              <a:rPr lang="en-US"/>
              <a:pPr>
                <a:defRPr/>
              </a:pPr>
              <a:t>11/17/2010</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extLst/>
          </a:lstStyle>
          <a:p>
            <a:pPr>
              <a:defRPr/>
            </a:pPr>
            <a:fld id="{09B219D6-9558-4A33-9F25-65C2C9F4F94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solidFill>
                  <a:prstClr val="black">
                    <a:tint val="75000"/>
                  </a:prstClr>
                </a:solidFill>
              </a:defRPr>
            </a:lvl1pPr>
            <a:extLst/>
          </a:lstStyle>
          <a:p>
            <a:pPr>
              <a:defRPr/>
            </a:pPr>
            <a:fld id="{9DBDD334-642E-4FC2-94F5-6CD771F100BE}" type="datetimeFigureOut">
              <a:rPr lang="en-US"/>
              <a:pPr>
                <a:defRPr/>
              </a:pPr>
              <a:t>11/17/2010</a:t>
            </a:fld>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extLst/>
          </a:lstStyle>
          <a:p>
            <a:pPr>
              <a:defRPr/>
            </a:pPr>
            <a:fld id="{2CCC0FCA-BA51-4688-942E-AA819DD2273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prstClr val="black">
                    <a:tint val="75000"/>
                  </a:prstClr>
                </a:solidFill>
              </a:defRPr>
            </a:lvl1pPr>
            <a:extLst/>
          </a:lstStyle>
          <a:p>
            <a:pPr>
              <a:defRPr/>
            </a:pPr>
            <a:fld id="{111D9EBD-57EB-46BA-9CEE-6E2E4E1789B5}" type="datetimeFigureOut">
              <a:rPr lang="en-US"/>
              <a:pPr>
                <a:defRPr/>
              </a:pPr>
              <a:t>11/17/2010</a:t>
            </a:fld>
            <a:endParaRPr lang="en-US"/>
          </a:p>
        </p:txBody>
      </p:sp>
      <p:sp>
        <p:nvSpPr>
          <p:cNvPr id="12" name="Footer Placeholder 5"/>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prstClr val="black">
                    <a:tint val="75000"/>
                  </a:prstClr>
                </a:solidFill>
              </a:defRPr>
            </a:lvl1pPr>
            <a:extLst/>
          </a:lstStyle>
          <a:p>
            <a:pPr>
              <a:defRPr/>
            </a:pPr>
            <a:fld id="{2D08213C-56BB-4F3D-A6FE-39D8CAFCCB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solidFill>
                  <a:prstClr val="black">
                    <a:tint val="75000"/>
                  </a:prstClr>
                </a:solidFill>
              </a:defRPr>
            </a:lvl1pPr>
            <a:extLst/>
          </a:lstStyle>
          <a:p>
            <a:pPr>
              <a:defRPr/>
            </a:pPr>
            <a:fld id="{D1D97812-EF2B-4B5F-945E-139C0A7D292E}" type="datetimeFigureOut">
              <a:rPr lang="en-US"/>
              <a:pPr>
                <a:defRPr/>
              </a:pPr>
              <a:t>11/17/2010</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extLst/>
          </a:lstStyle>
          <a:p>
            <a:pPr>
              <a:defRPr/>
            </a:pPr>
            <a:fld id="{2ED8BD03-1C4F-4DB7-8F5A-8FEDBF3712C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solidFill>
                  <a:prstClr val="black">
                    <a:tint val="75000"/>
                  </a:prstClr>
                </a:solidFill>
              </a:defRPr>
            </a:lvl1pPr>
            <a:extLst/>
          </a:lstStyle>
          <a:p>
            <a:pPr>
              <a:defRPr/>
            </a:pPr>
            <a:fld id="{CB398337-F4A1-4244-8A23-C7396241A407}" type="datetimeFigureOut">
              <a:rPr lang="en-US"/>
              <a:pPr>
                <a:defRPr/>
              </a:pPr>
              <a:t>11/17/2010</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extLst/>
          </a:lstStyle>
          <a:p>
            <a:pPr>
              <a:defRPr/>
            </a:pPr>
            <a:fld id="{FC81985A-93C9-47A9-B6DB-A2EDA7C9E9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A55FCD6-183F-4BC7-96DF-CFD6EA7FA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B0200AE-BC28-439F-9F59-A7C63CA871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EC29D49-0F77-4778-B63C-4DA546AAFE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3503A48-651D-44DD-B880-C962F1A1C0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7831756-54F8-480A-A620-69C015B8ED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DBF5F9">
                    <a:shade val="90000"/>
                  </a:srgb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DBF5F9">
                    <a:shade val="90000"/>
                  </a:srgb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DBF5F9">
                    <a:shade val="90000"/>
                  </a:srgbClr>
                </a:solidFill>
                <a:latin typeface="Arial" charset="0"/>
                <a:cs typeface="Arial" charset="0"/>
              </a:defRPr>
            </a:lvl1pPr>
          </a:lstStyle>
          <a:p>
            <a:pPr>
              <a:defRPr/>
            </a:pPr>
            <a:fld id="{4A4863E3-EA4F-4FEA-8F23-3355AE04F27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white"/>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white"/>
                </a:solidFill>
                <a:latin typeface="Arial" charset="0"/>
              </a:endParaRPr>
            </a:p>
          </p:txBody>
        </p:sp>
      </p:grpSp>
    </p:spTree>
  </p:cSld>
  <p:clrMap bg1="dk1" tx1="lt1" bg2="dk2" tx2="lt2" accent1="accent1" accent2="accent2" accent3="accent3" accent4="accent4" accent5="accent5" accent6="accent6" hlink="hlink" folHlink="folHlink"/>
  <p:sldLayoutIdLst>
    <p:sldLayoutId id="2147483855" r:id="rId1"/>
    <p:sldLayoutId id="2147483854" r:id="rId2"/>
    <p:sldLayoutId id="2147483853" r:id="rId3"/>
    <p:sldLayoutId id="2147483852" r:id="rId4"/>
    <p:sldLayoutId id="2147483851" r:id="rId5"/>
    <p:sldLayoutId id="2147483850" r:id="rId6"/>
    <p:sldLayoutId id="2147483849" r:id="rId7"/>
    <p:sldLayoutId id="2147483848" r:id="rId8"/>
    <p:sldLayoutId id="2147483878" r:id="rId9"/>
    <p:sldLayoutId id="2147483847" r:id="rId10"/>
    <p:sldLayoutId id="2147483846" r:id="rId11"/>
    <p:sldLayoutId id="2147483845" r:id="rId12"/>
    <p:sldLayoutId id="2147483879"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DCEE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0" r:id="rId1"/>
  </p:sldLayoutIdLst>
  <p:txStyles>
    <p:titleStyle>
      <a:lvl1pPr algn="l" rtl="0" eaLnBrk="0" fontAlgn="base" hangingPunct="0">
        <a:spcBef>
          <a:spcPct val="0"/>
        </a:spcBef>
        <a:spcAft>
          <a:spcPct val="0"/>
        </a:spcAft>
        <a:defRPr sz="4400" b="1">
          <a:solidFill>
            <a:srgbClr val="0033CC"/>
          </a:solidFill>
          <a:latin typeface="Arial" charset="0"/>
          <a:ea typeface="+mj-ea"/>
          <a:cs typeface="+mj-cs"/>
        </a:defRPr>
      </a:lvl1pPr>
      <a:lvl2pPr algn="l" rtl="0" eaLnBrk="0" fontAlgn="base" hangingPunct="0">
        <a:spcBef>
          <a:spcPct val="0"/>
        </a:spcBef>
        <a:spcAft>
          <a:spcPct val="0"/>
        </a:spcAft>
        <a:defRPr sz="4400" b="1">
          <a:solidFill>
            <a:srgbClr val="0033CC"/>
          </a:solidFill>
          <a:latin typeface="Arial" charset="0"/>
        </a:defRPr>
      </a:lvl2pPr>
      <a:lvl3pPr algn="l" rtl="0" eaLnBrk="0" fontAlgn="base" hangingPunct="0">
        <a:spcBef>
          <a:spcPct val="0"/>
        </a:spcBef>
        <a:spcAft>
          <a:spcPct val="0"/>
        </a:spcAft>
        <a:defRPr sz="4400" b="1">
          <a:solidFill>
            <a:srgbClr val="0033CC"/>
          </a:solidFill>
          <a:latin typeface="Arial" charset="0"/>
        </a:defRPr>
      </a:lvl3pPr>
      <a:lvl4pPr algn="l" rtl="0" eaLnBrk="0" fontAlgn="base" hangingPunct="0">
        <a:spcBef>
          <a:spcPct val="0"/>
        </a:spcBef>
        <a:spcAft>
          <a:spcPct val="0"/>
        </a:spcAft>
        <a:defRPr sz="4400" b="1">
          <a:solidFill>
            <a:srgbClr val="0033CC"/>
          </a:solidFill>
          <a:latin typeface="Arial" charset="0"/>
        </a:defRPr>
      </a:lvl4pPr>
      <a:lvl5pPr algn="l" rtl="0" eaLnBrk="0" fontAlgn="base" hangingPunct="0">
        <a:spcBef>
          <a:spcPct val="0"/>
        </a:spcBef>
        <a:spcAft>
          <a:spcPct val="0"/>
        </a:spcAft>
        <a:defRPr sz="4400" b="1">
          <a:solidFill>
            <a:srgbClr val="0033CC"/>
          </a:solidFill>
          <a:latin typeface="Arial" charset="0"/>
        </a:defRPr>
      </a:lvl5pPr>
      <a:lvl6pPr marL="457200" algn="l" rtl="0" fontAlgn="base">
        <a:spcBef>
          <a:spcPct val="0"/>
        </a:spcBef>
        <a:spcAft>
          <a:spcPct val="0"/>
        </a:spcAft>
        <a:defRPr sz="4400" b="1">
          <a:solidFill>
            <a:srgbClr val="0033CC"/>
          </a:solidFill>
          <a:latin typeface="Times New Roman" pitchFamily="18" charset="0"/>
        </a:defRPr>
      </a:lvl6pPr>
      <a:lvl7pPr marL="914400" algn="l" rtl="0" fontAlgn="base">
        <a:spcBef>
          <a:spcPct val="0"/>
        </a:spcBef>
        <a:spcAft>
          <a:spcPct val="0"/>
        </a:spcAft>
        <a:defRPr sz="4400" b="1">
          <a:solidFill>
            <a:srgbClr val="0033CC"/>
          </a:solidFill>
          <a:latin typeface="Times New Roman" pitchFamily="18" charset="0"/>
        </a:defRPr>
      </a:lvl7pPr>
      <a:lvl8pPr marL="1371600" algn="l" rtl="0" fontAlgn="base">
        <a:spcBef>
          <a:spcPct val="0"/>
        </a:spcBef>
        <a:spcAft>
          <a:spcPct val="0"/>
        </a:spcAft>
        <a:defRPr sz="4400" b="1">
          <a:solidFill>
            <a:srgbClr val="0033CC"/>
          </a:solidFill>
          <a:latin typeface="Times New Roman" pitchFamily="18" charset="0"/>
        </a:defRPr>
      </a:lvl8pPr>
      <a:lvl9pPr marL="1828800" algn="l" rtl="0" fontAlgn="base">
        <a:spcBef>
          <a:spcPct val="0"/>
        </a:spcBef>
        <a:spcAft>
          <a:spcPct val="0"/>
        </a:spcAft>
        <a:defRPr sz="4400" b="1">
          <a:solidFill>
            <a:srgbClr val="0033CC"/>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rgbClr val="4D4D4D"/>
          </a:solidFill>
          <a:latin typeface="Arial" charset="0"/>
          <a:ea typeface="+mn-ea"/>
          <a:cs typeface="+mn-cs"/>
        </a:defRPr>
      </a:lvl1pPr>
      <a:lvl2pPr marL="742950" indent="-285750" algn="l" rtl="0" eaLnBrk="0" fontAlgn="base" hangingPunct="0">
        <a:spcBef>
          <a:spcPct val="20000"/>
        </a:spcBef>
        <a:spcAft>
          <a:spcPct val="0"/>
        </a:spcAft>
        <a:buChar char="–"/>
        <a:defRPr sz="2800" b="1">
          <a:solidFill>
            <a:srgbClr val="4D4D4D"/>
          </a:solidFill>
          <a:latin typeface="Arial" charset="0"/>
        </a:defRPr>
      </a:lvl2pPr>
      <a:lvl3pPr marL="1143000" indent="-228600" algn="l" rtl="0" eaLnBrk="0" fontAlgn="base" hangingPunct="0">
        <a:spcBef>
          <a:spcPct val="20000"/>
        </a:spcBef>
        <a:spcAft>
          <a:spcPct val="0"/>
        </a:spcAft>
        <a:buChar char="•"/>
        <a:defRPr sz="2400" b="1">
          <a:solidFill>
            <a:srgbClr val="4D4D4D"/>
          </a:solidFill>
          <a:latin typeface="Arial" charset="0"/>
        </a:defRPr>
      </a:lvl3pPr>
      <a:lvl4pPr marL="1600200" indent="-228600" algn="l" rtl="0" eaLnBrk="0" fontAlgn="base" hangingPunct="0">
        <a:spcBef>
          <a:spcPct val="20000"/>
        </a:spcBef>
        <a:spcAft>
          <a:spcPct val="0"/>
        </a:spcAft>
        <a:buChar char="–"/>
        <a:defRPr sz="2000" b="1">
          <a:solidFill>
            <a:srgbClr val="4D4D4D"/>
          </a:solidFill>
          <a:latin typeface="Arial" charset="0"/>
        </a:defRPr>
      </a:lvl4pPr>
      <a:lvl5pPr marL="2057400" indent="-228600" algn="l" rtl="0" eaLnBrk="0" fontAlgn="base" hangingPunct="0">
        <a:spcBef>
          <a:spcPct val="20000"/>
        </a:spcBef>
        <a:spcAft>
          <a:spcPct val="0"/>
        </a:spcAft>
        <a:buChar char="»"/>
        <a:defRPr sz="2000" b="1">
          <a:solidFill>
            <a:srgbClr val="4D4D4D"/>
          </a:solidFill>
          <a:latin typeface="Arial" charset="0"/>
        </a:defRPr>
      </a:lvl5pPr>
      <a:lvl6pPr marL="2514600" indent="-228600" algn="l" rtl="0" fontAlgn="base">
        <a:spcBef>
          <a:spcPct val="20000"/>
        </a:spcBef>
        <a:spcAft>
          <a:spcPct val="0"/>
        </a:spcAft>
        <a:buChar char="»"/>
        <a:defRPr sz="2000" b="1">
          <a:solidFill>
            <a:srgbClr val="4D4D4D"/>
          </a:solidFill>
          <a:latin typeface="+mn-lt"/>
        </a:defRPr>
      </a:lvl6pPr>
      <a:lvl7pPr marL="2971800" indent="-228600" algn="l" rtl="0" fontAlgn="base">
        <a:spcBef>
          <a:spcPct val="20000"/>
        </a:spcBef>
        <a:spcAft>
          <a:spcPct val="0"/>
        </a:spcAft>
        <a:buChar char="»"/>
        <a:defRPr sz="2000" b="1">
          <a:solidFill>
            <a:srgbClr val="4D4D4D"/>
          </a:solidFill>
          <a:latin typeface="+mn-lt"/>
        </a:defRPr>
      </a:lvl7pPr>
      <a:lvl8pPr marL="3429000" indent="-228600" algn="l" rtl="0" fontAlgn="base">
        <a:spcBef>
          <a:spcPct val="20000"/>
        </a:spcBef>
        <a:spcAft>
          <a:spcPct val="0"/>
        </a:spcAft>
        <a:buChar char="»"/>
        <a:defRPr sz="2000" b="1">
          <a:solidFill>
            <a:srgbClr val="4D4D4D"/>
          </a:solidFill>
          <a:latin typeface="+mn-lt"/>
        </a:defRPr>
      </a:lvl8pPr>
      <a:lvl9pPr marL="3886200" indent="-228600" algn="l" rtl="0" fontAlgn="base">
        <a:spcBef>
          <a:spcPct val="20000"/>
        </a:spcBef>
        <a:spcAft>
          <a:spcPct val="0"/>
        </a:spcAft>
        <a:buChar char="»"/>
        <a:defRPr sz="2000" b="1">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A0C0DD"/>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7620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5940" name="Rectangle 4"/>
          <p:cNvSpPr>
            <a:spLocks noGrp="1" noChangeArrowheads="1"/>
          </p:cNvSpPr>
          <p:nvPr>
            <p:ph type="dt" sz="half" idx="2"/>
          </p:nvPr>
        </p:nvSpPr>
        <p:spPr bwMode="auto">
          <a:xfrm>
            <a:off x="6858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959A5"/>
                </a:solidFill>
                <a:latin typeface="+mn-lt"/>
                <a:cs typeface="+mn-cs"/>
              </a:defRPr>
            </a:lvl1pPr>
          </a:lstStyle>
          <a:p>
            <a:pPr>
              <a:defRPr/>
            </a:pPr>
            <a:endParaRPr lang="en-US"/>
          </a:p>
        </p:txBody>
      </p:sp>
      <p:sp>
        <p:nvSpPr>
          <p:cNvPr id="295941" name="Rectangle 5"/>
          <p:cNvSpPr>
            <a:spLocks noGrp="1" noChangeArrowheads="1"/>
          </p:cNvSpPr>
          <p:nvPr>
            <p:ph type="ftr" sz="quarter" idx="3"/>
          </p:nvPr>
        </p:nvSpPr>
        <p:spPr bwMode="auto">
          <a:xfrm>
            <a:off x="3124200" y="5867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959A5"/>
                </a:solidFill>
                <a:latin typeface="+mn-lt"/>
                <a:cs typeface="+mn-cs"/>
              </a:defRPr>
            </a:lvl1pPr>
          </a:lstStyle>
          <a:p>
            <a:pPr>
              <a:defRPr/>
            </a:pPr>
            <a:endParaRPr lang="en-US"/>
          </a:p>
        </p:txBody>
      </p:sp>
      <p:sp>
        <p:nvSpPr>
          <p:cNvPr id="295942" name="Rectangle 6"/>
          <p:cNvSpPr>
            <a:spLocks noGrp="1" noChangeArrowheads="1"/>
          </p:cNvSpPr>
          <p:nvPr>
            <p:ph type="sldNum" sz="quarter" idx="4"/>
          </p:nvPr>
        </p:nvSpPr>
        <p:spPr bwMode="auto">
          <a:xfrm>
            <a:off x="65532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959A5"/>
                </a:solidFill>
                <a:latin typeface="+mn-lt"/>
                <a:cs typeface="+mn-cs"/>
              </a:defRPr>
            </a:lvl1pPr>
          </a:lstStyle>
          <a:p>
            <a:pPr>
              <a:defRPr/>
            </a:pPr>
            <a:fld id="{53331442-4625-4849-ACEB-EC828545AB9B}" type="slidenum">
              <a:rPr lang="en-US"/>
              <a:pPr>
                <a:defRPr/>
              </a:pPr>
              <a:t>‹#›</a:t>
            </a:fld>
            <a:endParaRPr lang="en-US"/>
          </a:p>
        </p:txBody>
      </p:sp>
      <p:pic>
        <p:nvPicPr>
          <p:cNvPr id="17415" name="Picture 7"/>
          <p:cNvPicPr>
            <a:picLocks noChangeAspect="1" noChangeArrowheads="1"/>
          </p:cNvPicPr>
          <p:nvPr/>
        </p:nvPicPr>
        <p:blipFill>
          <a:blip r:embed="rId13"/>
          <a:srcRect/>
          <a:stretch>
            <a:fillRect/>
          </a:stretch>
        </p:blipFill>
        <p:spPr bwMode="auto">
          <a:xfrm>
            <a:off x="0" y="6418263"/>
            <a:ext cx="9144000" cy="439737"/>
          </a:xfrm>
          <a:prstGeom prst="rect">
            <a:avLst/>
          </a:prstGeom>
          <a:noFill/>
          <a:ln w="9525">
            <a:noFill/>
            <a:miter lim="800000"/>
            <a:headEnd/>
            <a:tailEnd/>
          </a:ln>
        </p:spPr>
      </p:pic>
      <p:pic>
        <p:nvPicPr>
          <p:cNvPr id="17416" name="Picture 8"/>
          <p:cNvPicPr>
            <a:picLocks noChangeAspect="1" noChangeArrowheads="1"/>
          </p:cNvPicPr>
          <p:nvPr userDrawn="1"/>
        </p:nvPicPr>
        <p:blipFill>
          <a:blip r:embed="rId13"/>
          <a:srcRect/>
          <a:stretch>
            <a:fillRect/>
          </a:stretch>
        </p:blipFill>
        <p:spPr bwMode="auto">
          <a:xfrm>
            <a:off x="0" y="6418263"/>
            <a:ext cx="9144000" cy="439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 id="2147483862" r:id="rId5"/>
    <p:sldLayoutId id="2147483861" r:id="rId6"/>
    <p:sldLayoutId id="2147483860" r:id="rId7"/>
    <p:sldLayoutId id="2147483859" r:id="rId8"/>
    <p:sldLayoutId id="2147483858" r:id="rId9"/>
    <p:sldLayoutId id="2147483857" r:id="rId10"/>
    <p:sldLayoutId id="2147483856" r:id="rId11"/>
  </p:sldLayoutIdLst>
  <p:txStyles>
    <p:titleStyle>
      <a:lvl1pPr algn="ctr" rtl="0" eaLnBrk="0" fontAlgn="base" hangingPunct="0">
        <a:spcBef>
          <a:spcPct val="0"/>
        </a:spcBef>
        <a:spcAft>
          <a:spcPct val="0"/>
        </a:spcAft>
        <a:defRPr sz="3600" b="1">
          <a:solidFill>
            <a:srgbClr val="0959A5"/>
          </a:solidFill>
          <a:latin typeface="+mj-lt"/>
          <a:ea typeface="+mj-ea"/>
          <a:cs typeface="+mj-cs"/>
        </a:defRPr>
      </a:lvl1pPr>
      <a:lvl2pPr algn="ctr" rtl="0" eaLnBrk="0" fontAlgn="base" hangingPunct="0">
        <a:spcBef>
          <a:spcPct val="0"/>
        </a:spcBef>
        <a:spcAft>
          <a:spcPct val="0"/>
        </a:spcAft>
        <a:defRPr sz="3600" b="1">
          <a:solidFill>
            <a:srgbClr val="0959A5"/>
          </a:solidFill>
          <a:latin typeface="Arial" charset="0"/>
          <a:cs typeface="Arial" charset="0"/>
        </a:defRPr>
      </a:lvl2pPr>
      <a:lvl3pPr algn="ctr" rtl="0" eaLnBrk="0" fontAlgn="base" hangingPunct="0">
        <a:spcBef>
          <a:spcPct val="0"/>
        </a:spcBef>
        <a:spcAft>
          <a:spcPct val="0"/>
        </a:spcAft>
        <a:defRPr sz="3600" b="1">
          <a:solidFill>
            <a:srgbClr val="0959A5"/>
          </a:solidFill>
          <a:latin typeface="Arial" charset="0"/>
          <a:cs typeface="Arial" charset="0"/>
        </a:defRPr>
      </a:lvl3pPr>
      <a:lvl4pPr algn="ctr" rtl="0" eaLnBrk="0" fontAlgn="base" hangingPunct="0">
        <a:spcBef>
          <a:spcPct val="0"/>
        </a:spcBef>
        <a:spcAft>
          <a:spcPct val="0"/>
        </a:spcAft>
        <a:defRPr sz="3600" b="1">
          <a:solidFill>
            <a:srgbClr val="0959A5"/>
          </a:solidFill>
          <a:latin typeface="Arial" charset="0"/>
          <a:cs typeface="Arial" charset="0"/>
        </a:defRPr>
      </a:lvl4pPr>
      <a:lvl5pPr algn="ctr" rtl="0" eaLnBrk="0" fontAlgn="base" hangingPunct="0">
        <a:spcBef>
          <a:spcPct val="0"/>
        </a:spcBef>
        <a:spcAft>
          <a:spcPct val="0"/>
        </a:spcAft>
        <a:defRPr sz="3600" b="1">
          <a:solidFill>
            <a:srgbClr val="0959A5"/>
          </a:solidFill>
          <a:latin typeface="Arial" charset="0"/>
          <a:cs typeface="Arial" charset="0"/>
        </a:defRPr>
      </a:lvl5pPr>
      <a:lvl6pPr marL="457200" algn="ctr" rtl="0" fontAlgn="base">
        <a:spcBef>
          <a:spcPct val="0"/>
        </a:spcBef>
        <a:spcAft>
          <a:spcPct val="0"/>
        </a:spcAft>
        <a:defRPr sz="3600" b="1">
          <a:solidFill>
            <a:srgbClr val="0959A5"/>
          </a:solidFill>
          <a:latin typeface="Arial" charset="0"/>
          <a:cs typeface="Arial" charset="0"/>
        </a:defRPr>
      </a:lvl6pPr>
      <a:lvl7pPr marL="914400" algn="ctr" rtl="0" fontAlgn="base">
        <a:spcBef>
          <a:spcPct val="0"/>
        </a:spcBef>
        <a:spcAft>
          <a:spcPct val="0"/>
        </a:spcAft>
        <a:defRPr sz="3600" b="1">
          <a:solidFill>
            <a:srgbClr val="0959A5"/>
          </a:solidFill>
          <a:latin typeface="Arial" charset="0"/>
          <a:cs typeface="Arial" charset="0"/>
        </a:defRPr>
      </a:lvl7pPr>
      <a:lvl8pPr marL="1371600" algn="ctr" rtl="0" fontAlgn="base">
        <a:spcBef>
          <a:spcPct val="0"/>
        </a:spcBef>
        <a:spcAft>
          <a:spcPct val="0"/>
        </a:spcAft>
        <a:defRPr sz="3600" b="1">
          <a:solidFill>
            <a:srgbClr val="0959A5"/>
          </a:solidFill>
          <a:latin typeface="Arial" charset="0"/>
          <a:cs typeface="Arial" charset="0"/>
        </a:defRPr>
      </a:lvl8pPr>
      <a:lvl9pPr marL="1828800" algn="ctr" rtl="0" fontAlgn="base">
        <a:spcBef>
          <a:spcPct val="0"/>
        </a:spcBef>
        <a:spcAft>
          <a:spcPct val="0"/>
        </a:spcAft>
        <a:defRPr sz="3600" b="1">
          <a:solidFill>
            <a:srgbClr val="0959A5"/>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959A5"/>
          </a:solidFill>
          <a:latin typeface="+mn-lt"/>
          <a:ea typeface="+mn-ea"/>
          <a:cs typeface="+mn-cs"/>
        </a:defRPr>
      </a:lvl1pPr>
      <a:lvl2pPr marL="742950" indent="-285750" algn="l" rtl="0" eaLnBrk="0" fontAlgn="base" hangingPunct="0">
        <a:spcBef>
          <a:spcPct val="20000"/>
        </a:spcBef>
        <a:spcAft>
          <a:spcPct val="0"/>
        </a:spcAft>
        <a:buChar char="–"/>
        <a:defRPr sz="2800">
          <a:solidFill>
            <a:srgbClr val="0959A5"/>
          </a:solidFill>
          <a:latin typeface="+mn-lt"/>
          <a:cs typeface="+mn-cs"/>
        </a:defRPr>
      </a:lvl2pPr>
      <a:lvl3pPr marL="1143000" indent="-228600" algn="l" rtl="0" eaLnBrk="0" fontAlgn="base" hangingPunct="0">
        <a:spcBef>
          <a:spcPct val="20000"/>
        </a:spcBef>
        <a:spcAft>
          <a:spcPct val="0"/>
        </a:spcAft>
        <a:buChar char="•"/>
        <a:defRPr sz="2400">
          <a:solidFill>
            <a:srgbClr val="0959A5"/>
          </a:solidFill>
          <a:latin typeface="+mn-lt"/>
          <a:cs typeface="+mn-cs"/>
        </a:defRPr>
      </a:lvl3pPr>
      <a:lvl4pPr marL="1600200" indent="-228600" algn="l" rtl="0" eaLnBrk="0" fontAlgn="base" hangingPunct="0">
        <a:spcBef>
          <a:spcPct val="20000"/>
        </a:spcBef>
        <a:spcAft>
          <a:spcPct val="0"/>
        </a:spcAft>
        <a:buChar char="–"/>
        <a:defRPr sz="2000">
          <a:solidFill>
            <a:srgbClr val="0959A5"/>
          </a:solidFill>
          <a:latin typeface="+mn-lt"/>
          <a:cs typeface="+mn-cs"/>
        </a:defRPr>
      </a:lvl4pPr>
      <a:lvl5pPr marL="2057400" indent="-228600" algn="l" rtl="0" eaLnBrk="0" fontAlgn="base" hangingPunct="0">
        <a:spcBef>
          <a:spcPct val="20000"/>
        </a:spcBef>
        <a:spcAft>
          <a:spcPct val="0"/>
        </a:spcAft>
        <a:buChar char="»"/>
        <a:defRPr sz="2000">
          <a:solidFill>
            <a:srgbClr val="0959A5"/>
          </a:solidFill>
          <a:latin typeface="+mn-lt"/>
          <a:cs typeface="+mn-cs"/>
        </a:defRPr>
      </a:lvl5pPr>
      <a:lvl6pPr marL="2514600" indent="-228600" algn="l" rtl="0" fontAlgn="base">
        <a:spcBef>
          <a:spcPct val="20000"/>
        </a:spcBef>
        <a:spcAft>
          <a:spcPct val="0"/>
        </a:spcAft>
        <a:buChar char="»"/>
        <a:defRPr sz="2000">
          <a:solidFill>
            <a:srgbClr val="0959A5"/>
          </a:solidFill>
          <a:latin typeface="+mn-lt"/>
          <a:cs typeface="+mn-cs"/>
        </a:defRPr>
      </a:lvl6pPr>
      <a:lvl7pPr marL="2971800" indent="-228600" algn="l" rtl="0" fontAlgn="base">
        <a:spcBef>
          <a:spcPct val="20000"/>
        </a:spcBef>
        <a:spcAft>
          <a:spcPct val="0"/>
        </a:spcAft>
        <a:buChar char="»"/>
        <a:defRPr sz="2000">
          <a:solidFill>
            <a:srgbClr val="0959A5"/>
          </a:solidFill>
          <a:latin typeface="+mn-lt"/>
          <a:cs typeface="+mn-cs"/>
        </a:defRPr>
      </a:lvl7pPr>
      <a:lvl8pPr marL="3429000" indent="-228600" algn="l" rtl="0" fontAlgn="base">
        <a:spcBef>
          <a:spcPct val="20000"/>
        </a:spcBef>
        <a:spcAft>
          <a:spcPct val="0"/>
        </a:spcAft>
        <a:buChar char="»"/>
        <a:defRPr sz="2000">
          <a:solidFill>
            <a:srgbClr val="0959A5"/>
          </a:solidFill>
          <a:latin typeface="+mn-lt"/>
          <a:cs typeface="+mn-cs"/>
        </a:defRPr>
      </a:lvl8pPr>
      <a:lvl9pPr marL="3886200" indent="-228600" algn="l" rtl="0" fontAlgn="base">
        <a:spcBef>
          <a:spcPct val="20000"/>
        </a:spcBef>
        <a:spcAft>
          <a:spcPct val="0"/>
        </a:spcAft>
        <a:buChar char="»"/>
        <a:defRPr sz="2000">
          <a:solidFill>
            <a:srgbClr val="0959A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cs typeface="Arial" pitchFamily="34" charset="0"/>
            </a:endParaRPr>
          </a:p>
        </p:txBody>
      </p:sp>
      <p:grpSp>
        <p:nvGrpSpPr>
          <p:cNvPr id="29700"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white"/>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white"/>
                </a:solidFill>
                <a:latin typeface="Arial" charset="0"/>
              </a:endParaRPr>
            </a:p>
          </p:txBody>
        </p:sp>
      </p:grpSp>
      <p:sp>
        <p:nvSpPr>
          <p:cNvPr id="14" name="Rectangle 10"/>
          <p:cNvSpPr>
            <a:spLocks noChangeArrowheads="1"/>
          </p:cNvSpPr>
          <p:nvPr/>
        </p:nvSpPr>
        <p:spPr bwMode="auto">
          <a:xfrm>
            <a:off x="0" y="6451600"/>
            <a:ext cx="9144000" cy="406400"/>
          </a:xfrm>
          <a:prstGeom prst="rect">
            <a:avLst/>
          </a:prstGeom>
          <a:solidFill>
            <a:schemeClr val="bg1"/>
          </a:solidFill>
          <a:ln w="9525">
            <a:noFill/>
            <a:miter lim="800000"/>
            <a:headEnd/>
            <a:tailEnd/>
          </a:ln>
          <a:effectLst/>
        </p:spPr>
        <p:txBody>
          <a:bodyPr wrap="none" anchor="ctr"/>
          <a:lstStyle/>
          <a:p>
            <a:pPr eaLnBrk="0" hangingPunct="0">
              <a:defRPr/>
            </a:pPr>
            <a:endParaRPr lang="en-US">
              <a:solidFill>
                <a:prstClr val="white"/>
              </a:solidFill>
              <a:latin typeface="Arial" charset="0"/>
              <a:cs typeface="Arial" pitchFamily="34" charset="0"/>
            </a:endParaRPr>
          </a:p>
        </p:txBody>
      </p:sp>
      <p:sp>
        <p:nvSpPr>
          <p:cNvPr id="15" name="Line 11"/>
          <p:cNvSpPr>
            <a:spLocks noChangeShapeType="1"/>
          </p:cNvSpPr>
          <p:nvPr/>
        </p:nvSpPr>
        <p:spPr bwMode="auto">
          <a:xfrm>
            <a:off x="0" y="6400800"/>
            <a:ext cx="9144000" cy="0"/>
          </a:xfrm>
          <a:prstGeom prst="line">
            <a:avLst/>
          </a:prstGeom>
          <a:noFill/>
          <a:ln w="76200" cmpd="tri">
            <a:solidFill>
              <a:srgbClr val="0295C1"/>
            </a:solidFill>
            <a:round/>
            <a:headEnd/>
            <a:tailEnd/>
          </a:ln>
          <a:effectLst/>
        </p:spPr>
        <p:txBody>
          <a:bodyPr/>
          <a:lstStyle/>
          <a:p>
            <a:pPr eaLnBrk="0" hangingPunct="0">
              <a:defRPr/>
            </a:pPr>
            <a:endParaRPr lang="en-US">
              <a:solidFill>
                <a:prstClr val="white"/>
              </a:solidFill>
              <a:latin typeface="Arial" charset="0"/>
              <a:cs typeface="Arial" pitchFamily="34" charset="0"/>
            </a:endParaRPr>
          </a:p>
        </p:txBody>
      </p:sp>
      <p:pic>
        <p:nvPicPr>
          <p:cNvPr id="29703" name="Picture 12" descr="logo_osri"/>
          <p:cNvPicPr>
            <a:picLocks noChangeAspect="1" noChangeArrowheads="1"/>
          </p:cNvPicPr>
          <p:nvPr/>
        </p:nvPicPr>
        <p:blipFill>
          <a:blip r:embed="rId14"/>
          <a:srcRect/>
          <a:stretch>
            <a:fillRect/>
          </a:stretch>
        </p:blipFill>
        <p:spPr bwMode="auto">
          <a:xfrm>
            <a:off x="0" y="5867400"/>
            <a:ext cx="955675" cy="990600"/>
          </a:xfrm>
          <a:prstGeom prst="rect">
            <a:avLst/>
          </a:prstGeom>
          <a:noFill/>
          <a:ln w="9525">
            <a:solidFill>
              <a:srgbClr val="0295C1"/>
            </a:solidFill>
            <a:miter lim="800000"/>
            <a:headEnd/>
            <a:tailEnd/>
          </a:ln>
        </p:spPr>
      </p:pic>
      <p:grpSp>
        <p:nvGrpSpPr>
          <p:cNvPr id="29704" name="Group 13"/>
          <p:cNvGrpSpPr>
            <a:grpSpLocks/>
          </p:cNvGrpSpPr>
          <p:nvPr/>
        </p:nvGrpSpPr>
        <p:grpSpPr bwMode="auto">
          <a:xfrm>
            <a:off x="6962775" y="6453188"/>
            <a:ext cx="2133600" cy="376237"/>
            <a:chOff x="1344" y="2880"/>
            <a:chExt cx="2448" cy="432"/>
          </a:xfrm>
        </p:grpSpPr>
        <p:sp>
          <p:nvSpPr>
            <p:cNvPr id="19" name="Rectangle 14"/>
            <p:cNvSpPr>
              <a:spLocks noChangeArrowheads="1"/>
            </p:cNvSpPr>
            <p:nvPr userDrawn="1"/>
          </p:nvSpPr>
          <p:spPr bwMode="auto">
            <a:xfrm>
              <a:off x="1344" y="2880"/>
              <a:ext cx="2448" cy="432"/>
            </a:xfrm>
            <a:prstGeom prst="rect">
              <a:avLst/>
            </a:prstGeom>
            <a:solidFill>
              <a:schemeClr val="bg1"/>
            </a:solidFill>
            <a:ln w="9525">
              <a:solidFill>
                <a:schemeClr val="bg1"/>
              </a:solidFill>
              <a:miter lim="800000"/>
              <a:headEnd/>
              <a:tailEnd/>
            </a:ln>
            <a:effectLst/>
          </p:spPr>
          <p:txBody>
            <a:bodyPr wrap="none" anchor="ctr"/>
            <a:lstStyle/>
            <a:p>
              <a:pPr eaLnBrk="0" hangingPunct="0">
                <a:defRPr/>
              </a:pPr>
              <a:endParaRPr lang="en-US">
                <a:solidFill>
                  <a:prstClr val="white"/>
                </a:solidFill>
                <a:latin typeface="Arial" charset="0"/>
                <a:cs typeface="Arial" pitchFamily="34" charset="0"/>
              </a:endParaRPr>
            </a:p>
          </p:txBody>
        </p:sp>
        <p:pic>
          <p:nvPicPr>
            <p:cNvPr id="29708" name="Picture 15" descr="CRMC_SG_CRC_URIblue"/>
            <p:cNvPicPr>
              <a:picLocks noChangeAspect="1" noChangeArrowheads="1"/>
            </p:cNvPicPr>
            <p:nvPr userDrawn="1"/>
          </p:nvPicPr>
          <p:blipFill>
            <a:blip r:embed="rId15"/>
            <a:srcRect l="73808" r="9525" b="-7196"/>
            <a:stretch>
              <a:fillRect/>
            </a:stretch>
          </p:blipFill>
          <p:spPr bwMode="auto">
            <a:xfrm>
              <a:off x="3120" y="2880"/>
              <a:ext cx="672" cy="432"/>
            </a:xfrm>
            <a:prstGeom prst="rect">
              <a:avLst/>
            </a:prstGeom>
            <a:noFill/>
            <a:ln w="9525">
              <a:noFill/>
              <a:miter lim="800000"/>
              <a:headEnd/>
              <a:tailEnd/>
            </a:ln>
          </p:spPr>
        </p:pic>
        <p:pic>
          <p:nvPicPr>
            <p:cNvPr id="29709" name="Picture 16" descr="CRMC_SG_CRC_URIblue"/>
            <p:cNvPicPr>
              <a:picLocks noChangeAspect="1" noChangeArrowheads="1"/>
            </p:cNvPicPr>
            <p:nvPr userDrawn="1"/>
          </p:nvPicPr>
          <p:blipFill>
            <a:blip r:embed="rId15"/>
            <a:srcRect l="5952" r="48810" b="-7196"/>
            <a:stretch>
              <a:fillRect/>
            </a:stretch>
          </p:blipFill>
          <p:spPr bwMode="auto">
            <a:xfrm>
              <a:off x="1344" y="2880"/>
              <a:ext cx="1824" cy="432"/>
            </a:xfrm>
            <a:prstGeom prst="rect">
              <a:avLst/>
            </a:prstGeom>
            <a:noFill/>
            <a:ln w="9525">
              <a:noFill/>
              <a:miter lim="800000"/>
              <a:headEnd/>
              <a:tailEnd/>
            </a:ln>
          </p:spPr>
        </p:pic>
      </p:grpSp>
      <p:sp>
        <p:nvSpPr>
          <p:cNvPr id="29705"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970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77" r:id="rId1"/>
    <p:sldLayoutId id="2147483876" r:id="rId2"/>
    <p:sldLayoutId id="2147483875" r:id="rId3"/>
    <p:sldLayoutId id="2147483874" r:id="rId4"/>
    <p:sldLayoutId id="2147483873" r:id="rId5"/>
    <p:sldLayoutId id="2147483872" r:id="rId6"/>
    <p:sldLayoutId id="2147483871" r:id="rId7"/>
    <p:sldLayoutId id="2147483870" r:id="rId8"/>
    <p:sldLayoutId id="2147483869" r:id="rId9"/>
    <p:sldLayoutId id="2147483868" r:id="rId10"/>
    <p:sldLayoutId id="2147483867"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Arial" charset="0"/>
        </a:defRPr>
      </a:lvl2pPr>
      <a:lvl3pPr algn="l" rtl="0" eaLnBrk="0" fontAlgn="base" hangingPunct="0">
        <a:spcBef>
          <a:spcPct val="0"/>
        </a:spcBef>
        <a:spcAft>
          <a:spcPct val="0"/>
        </a:spcAft>
        <a:defRPr sz="5000">
          <a:solidFill>
            <a:schemeClr val="tx2"/>
          </a:solidFill>
          <a:latin typeface="Calibri" pitchFamily="34" charset="0"/>
          <a:cs typeface="Arial" charset="0"/>
        </a:defRPr>
      </a:lvl3pPr>
      <a:lvl4pPr algn="l" rtl="0" eaLnBrk="0" fontAlgn="base" hangingPunct="0">
        <a:spcBef>
          <a:spcPct val="0"/>
        </a:spcBef>
        <a:spcAft>
          <a:spcPct val="0"/>
        </a:spcAft>
        <a:defRPr sz="5000">
          <a:solidFill>
            <a:schemeClr val="tx2"/>
          </a:solidFill>
          <a:latin typeface="Calibri" pitchFamily="34" charset="0"/>
          <a:cs typeface="Arial" charset="0"/>
        </a:defRPr>
      </a:lvl4pPr>
      <a:lvl5pPr algn="l" rtl="0" eaLnBrk="0" fontAlgn="base" hangingPunct="0">
        <a:spcBef>
          <a:spcPct val="0"/>
        </a:spcBef>
        <a:spcAft>
          <a:spcPct val="0"/>
        </a:spcAft>
        <a:defRPr sz="5000">
          <a:solidFill>
            <a:schemeClr val="tx2"/>
          </a:solidFill>
          <a:latin typeface="Calibri" pitchFamily="34" charset="0"/>
          <a:cs typeface="Arial" charset="0"/>
        </a:defRPr>
      </a:lvl5pPr>
      <a:lvl6pPr marL="457200" algn="l" rtl="0" fontAlgn="base">
        <a:spcBef>
          <a:spcPct val="0"/>
        </a:spcBef>
        <a:spcAft>
          <a:spcPct val="0"/>
        </a:spcAft>
        <a:defRPr sz="5000">
          <a:solidFill>
            <a:schemeClr val="tx2"/>
          </a:solidFill>
          <a:latin typeface="Calibri" pitchFamily="34" charset="0"/>
          <a:cs typeface="Arial" charset="0"/>
        </a:defRPr>
      </a:lvl6pPr>
      <a:lvl7pPr marL="914400" algn="l" rtl="0" fontAlgn="base">
        <a:spcBef>
          <a:spcPct val="0"/>
        </a:spcBef>
        <a:spcAft>
          <a:spcPct val="0"/>
        </a:spcAft>
        <a:defRPr sz="5000">
          <a:solidFill>
            <a:schemeClr val="tx2"/>
          </a:solidFill>
          <a:latin typeface="Calibri" pitchFamily="34" charset="0"/>
          <a:cs typeface="Arial" charset="0"/>
        </a:defRPr>
      </a:lvl7pPr>
      <a:lvl8pPr marL="1371600" algn="l" rtl="0" fontAlgn="base">
        <a:spcBef>
          <a:spcPct val="0"/>
        </a:spcBef>
        <a:spcAft>
          <a:spcPct val="0"/>
        </a:spcAft>
        <a:defRPr sz="5000">
          <a:solidFill>
            <a:schemeClr val="tx2"/>
          </a:solidFill>
          <a:latin typeface="Calibri" pitchFamily="34" charset="0"/>
          <a:cs typeface="Arial" charset="0"/>
        </a:defRPr>
      </a:lvl8pPr>
      <a:lvl9pPr marL="1828800" algn="l" rtl="0" fontAlgn="base">
        <a:spcBef>
          <a:spcPct val="0"/>
        </a:spcBef>
        <a:spcAft>
          <a:spcPct val="0"/>
        </a:spcAft>
        <a:defRPr sz="5000">
          <a:solidFill>
            <a:schemeClr val="tx2"/>
          </a:solidFill>
          <a:latin typeface="Calibri" pitchFamily="34" charset="0"/>
          <a:cs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cs typeface="+mn-cs"/>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cs typeface="+mn-cs"/>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cs typeface="+mn-cs"/>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cs typeface="+mn-cs"/>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7DCEE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4400" b="1">
          <a:solidFill>
            <a:srgbClr val="0033CC"/>
          </a:solidFill>
          <a:latin typeface="Arial" charset="0"/>
          <a:ea typeface="+mj-ea"/>
          <a:cs typeface="+mj-cs"/>
        </a:defRPr>
      </a:lvl1pPr>
      <a:lvl2pPr algn="l" rtl="0" eaLnBrk="0" fontAlgn="base" hangingPunct="0">
        <a:spcBef>
          <a:spcPct val="0"/>
        </a:spcBef>
        <a:spcAft>
          <a:spcPct val="0"/>
        </a:spcAft>
        <a:defRPr sz="4400" b="1">
          <a:solidFill>
            <a:srgbClr val="0033CC"/>
          </a:solidFill>
          <a:latin typeface="Arial" charset="0"/>
        </a:defRPr>
      </a:lvl2pPr>
      <a:lvl3pPr algn="l" rtl="0" eaLnBrk="0" fontAlgn="base" hangingPunct="0">
        <a:spcBef>
          <a:spcPct val="0"/>
        </a:spcBef>
        <a:spcAft>
          <a:spcPct val="0"/>
        </a:spcAft>
        <a:defRPr sz="4400" b="1">
          <a:solidFill>
            <a:srgbClr val="0033CC"/>
          </a:solidFill>
          <a:latin typeface="Arial" charset="0"/>
        </a:defRPr>
      </a:lvl3pPr>
      <a:lvl4pPr algn="l" rtl="0" eaLnBrk="0" fontAlgn="base" hangingPunct="0">
        <a:spcBef>
          <a:spcPct val="0"/>
        </a:spcBef>
        <a:spcAft>
          <a:spcPct val="0"/>
        </a:spcAft>
        <a:defRPr sz="4400" b="1">
          <a:solidFill>
            <a:srgbClr val="0033CC"/>
          </a:solidFill>
          <a:latin typeface="Arial" charset="0"/>
        </a:defRPr>
      </a:lvl4pPr>
      <a:lvl5pPr algn="l" rtl="0" eaLnBrk="0" fontAlgn="base" hangingPunct="0">
        <a:spcBef>
          <a:spcPct val="0"/>
        </a:spcBef>
        <a:spcAft>
          <a:spcPct val="0"/>
        </a:spcAft>
        <a:defRPr sz="4400" b="1">
          <a:solidFill>
            <a:srgbClr val="0033CC"/>
          </a:solidFill>
          <a:latin typeface="Arial" charset="0"/>
        </a:defRPr>
      </a:lvl5pPr>
      <a:lvl6pPr marL="457200" algn="l" rtl="0" fontAlgn="base">
        <a:spcBef>
          <a:spcPct val="0"/>
        </a:spcBef>
        <a:spcAft>
          <a:spcPct val="0"/>
        </a:spcAft>
        <a:defRPr sz="4400" b="1">
          <a:solidFill>
            <a:srgbClr val="0033CC"/>
          </a:solidFill>
          <a:latin typeface="Times New Roman" pitchFamily="18" charset="0"/>
        </a:defRPr>
      </a:lvl6pPr>
      <a:lvl7pPr marL="914400" algn="l" rtl="0" fontAlgn="base">
        <a:spcBef>
          <a:spcPct val="0"/>
        </a:spcBef>
        <a:spcAft>
          <a:spcPct val="0"/>
        </a:spcAft>
        <a:defRPr sz="4400" b="1">
          <a:solidFill>
            <a:srgbClr val="0033CC"/>
          </a:solidFill>
          <a:latin typeface="Times New Roman" pitchFamily="18" charset="0"/>
        </a:defRPr>
      </a:lvl7pPr>
      <a:lvl8pPr marL="1371600" algn="l" rtl="0" fontAlgn="base">
        <a:spcBef>
          <a:spcPct val="0"/>
        </a:spcBef>
        <a:spcAft>
          <a:spcPct val="0"/>
        </a:spcAft>
        <a:defRPr sz="4400" b="1">
          <a:solidFill>
            <a:srgbClr val="0033CC"/>
          </a:solidFill>
          <a:latin typeface="Times New Roman" pitchFamily="18" charset="0"/>
        </a:defRPr>
      </a:lvl8pPr>
      <a:lvl9pPr marL="1828800" algn="l" rtl="0" fontAlgn="base">
        <a:spcBef>
          <a:spcPct val="0"/>
        </a:spcBef>
        <a:spcAft>
          <a:spcPct val="0"/>
        </a:spcAft>
        <a:defRPr sz="4400" b="1">
          <a:solidFill>
            <a:srgbClr val="0033CC"/>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rgbClr val="4D4D4D"/>
          </a:solidFill>
          <a:latin typeface="Arial" charset="0"/>
          <a:ea typeface="+mn-ea"/>
          <a:cs typeface="+mn-cs"/>
        </a:defRPr>
      </a:lvl1pPr>
      <a:lvl2pPr marL="742950" indent="-285750" algn="l" rtl="0" eaLnBrk="0" fontAlgn="base" hangingPunct="0">
        <a:spcBef>
          <a:spcPct val="20000"/>
        </a:spcBef>
        <a:spcAft>
          <a:spcPct val="0"/>
        </a:spcAft>
        <a:buChar char="–"/>
        <a:defRPr sz="2800" b="1">
          <a:solidFill>
            <a:srgbClr val="4D4D4D"/>
          </a:solidFill>
          <a:latin typeface="Arial" charset="0"/>
        </a:defRPr>
      </a:lvl2pPr>
      <a:lvl3pPr marL="1143000" indent="-228600" algn="l" rtl="0" eaLnBrk="0" fontAlgn="base" hangingPunct="0">
        <a:spcBef>
          <a:spcPct val="20000"/>
        </a:spcBef>
        <a:spcAft>
          <a:spcPct val="0"/>
        </a:spcAft>
        <a:buChar char="•"/>
        <a:defRPr sz="2400" b="1">
          <a:solidFill>
            <a:srgbClr val="4D4D4D"/>
          </a:solidFill>
          <a:latin typeface="Arial" charset="0"/>
        </a:defRPr>
      </a:lvl3pPr>
      <a:lvl4pPr marL="1600200" indent="-228600" algn="l" rtl="0" eaLnBrk="0" fontAlgn="base" hangingPunct="0">
        <a:spcBef>
          <a:spcPct val="20000"/>
        </a:spcBef>
        <a:spcAft>
          <a:spcPct val="0"/>
        </a:spcAft>
        <a:buChar char="–"/>
        <a:defRPr sz="2000" b="1">
          <a:solidFill>
            <a:srgbClr val="4D4D4D"/>
          </a:solidFill>
          <a:latin typeface="Arial" charset="0"/>
        </a:defRPr>
      </a:lvl4pPr>
      <a:lvl5pPr marL="2057400" indent="-228600" algn="l" rtl="0" eaLnBrk="0" fontAlgn="base" hangingPunct="0">
        <a:spcBef>
          <a:spcPct val="20000"/>
        </a:spcBef>
        <a:spcAft>
          <a:spcPct val="0"/>
        </a:spcAft>
        <a:buChar char="»"/>
        <a:defRPr sz="2000" b="1">
          <a:solidFill>
            <a:srgbClr val="4D4D4D"/>
          </a:solidFill>
          <a:latin typeface="Arial" charset="0"/>
        </a:defRPr>
      </a:lvl5pPr>
      <a:lvl6pPr marL="2514600" indent="-228600" algn="l" rtl="0" fontAlgn="base">
        <a:spcBef>
          <a:spcPct val="20000"/>
        </a:spcBef>
        <a:spcAft>
          <a:spcPct val="0"/>
        </a:spcAft>
        <a:buChar char="»"/>
        <a:defRPr sz="2000" b="1">
          <a:solidFill>
            <a:srgbClr val="4D4D4D"/>
          </a:solidFill>
          <a:latin typeface="+mn-lt"/>
        </a:defRPr>
      </a:lvl6pPr>
      <a:lvl7pPr marL="2971800" indent="-228600" algn="l" rtl="0" fontAlgn="base">
        <a:spcBef>
          <a:spcPct val="20000"/>
        </a:spcBef>
        <a:spcAft>
          <a:spcPct val="0"/>
        </a:spcAft>
        <a:buChar char="»"/>
        <a:defRPr sz="2000" b="1">
          <a:solidFill>
            <a:srgbClr val="4D4D4D"/>
          </a:solidFill>
          <a:latin typeface="+mn-lt"/>
        </a:defRPr>
      </a:lvl7pPr>
      <a:lvl8pPr marL="3429000" indent="-228600" algn="l" rtl="0" fontAlgn="base">
        <a:spcBef>
          <a:spcPct val="20000"/>
        </a:spcBef>
        <a:spcAft>
          <a:spcPct val="0"/>
        </a:spcAft>
        <a:buChar char="»"/>
        <a:defRPr sz="2000" b="1">
          <a:solidFill>
            <a:srgbClr val="4D4D4D"/>
          </a:solidFill>
          <a:latin typeface="+mn-lt"/>
        </a:defRPr>
      </a:lvl8pPr>
      <a:lvl9pPr marL="3886200" indent="-228600" algn="l" rtl="0" fontAlgn="base">
        <a:spcBef>
          <a:spcPct val="20000"/>
        </a:spcBef>
        <a:spcAft>
          <a:spcPct val="0"/>
        </a:spcAft>
        <a:buChar char="»"/>
        <a:defRPr sz="2000" b="1">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404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37EFFE88-8CC3-4E01-804D-C12ACE5C51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hyperlink" Target="http://www.ewea.org/index.php?id=203" TargetMode="Externa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hyperlink" Target="http://www.ewea.org/index.php?id=203" TargetMode="Externa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logo_osri"/>
          <p:cNvPicPr>
            <a:picLocks noChangeAspect="1" noChangeArrowheads="1"/>
          </p:cNvPicPr>
          <p:nvPr/>
        </p:nvPicPr>
        <p:blipFill>
          <a:blip r:embed="rId3"/>
          <a:srcRect/>
          <a:stretch>
            <a:fillRect/>
          </a:stretch>
        </p:blipFill>
        <p:spPr bwMode="auto">
          <a:xfrm>
            <a:off x="2590800" y="838200"/>
            <a:ext cx="3375025" cy="3505200"/>
          </a:xfrm>
          <a:prstGeom prst="rect">
            <a:avLst/>
          </a:prstGeom>
          <a:noFill/>
          <a:ln w="28575">
            <a:solidFill>
              <a:srgbClr val="0295C1"/>
            </a:solidFill>
            <a:miter lim="800000"/>
            <a:headEnd/>
            <a:tailEnd/>
          </a:ln>
        </p:spPr>
      </p:pic>
      <p:sp>
        <p:nvSpPr>
          <p:cNvPr id="57346" name="Rectangle 9"/>
          <p:cNvSpPr>
            <a:spLocks noGrp="1" noChangeArrowheads="1"/>
          </p:cNvSpPr>
          <p:nvPr>
            <p:ph type="body" sz="half" idx="4294967295"/>
          </p:nvPr>
        </p:nvSpPr>
        <p:spPr>
          <a:xfrm>
            <a:off x="304800" y="4495800"/>
            <a:ext cx="8305800" cy="1371600"/>
          </a:xfrm>
        </p:spPr>
        <p:txBody>
          <a:bodyPr/>
          <a:lstStyle/>
          <a:p>
            <a:pPr algn="ctr">
              <a:buFont typeface="Wingdings 2" pitchFamily="18" charset="2"/>
              <a:buNone/>
            </a:pPr>
            <a:r>
              <a:rPr lang="en-US" sz="3600" smtClean="0"/>
              <a:t>MSP AND THE FISHERY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Box 1"/>
          <p:cNvSpPr txBox="1">
            <a:spLocks noChangeArrowheads="1"/>
          </p:cNvSpPr>
          <p:nvPr/>
        </p:nvSpPr>
        <p:spPr bwMode="auto">
          <a:xfrm>
            <a:off x="0" y="838200"/>
            <a:ext cx="9144000" cy="4400550"/>
          </a:xfrm>
          <a:prstGeom prst="rect">
            <a:avLst/>
          </a:prstGeom>
          <a:noFill/>
          <a:ln w="9525">
            <a:noFill/>
            <a:miter lim="800000"/>
            <a:headEnd/>
            <a:tailEnd/>
          </a:ln>
        </p:spPr>
        <p:txBody>
          <a:bodyPr>
            <a:spAutoFit/>
          </a:bodyPr>
          <a:lstStyle/>
          <a:p>
            <a:pPr algn="ctr"/>
            <a:r>
              <a:rPr lang="en-US" sz="4000">
                <a:solidFill>
                  <a:srgbClr val="FFFFFF"/>
                </a:solidFill>
              </a:rPr>
              <a:t>One Major Problem </a:t>
            </a:r>
          </a:p>
          <a:p>
            <a:pPr algn="ctr"/>
            <a:endParaRPr lang="en-US" sz="4000">
              <a:solidFill>
                <a:srgbClr val="FFFFFF"/>
              </a:solidFill>
            </a:endParaRPr>
          </a:p>
          <a:p>
            <a:pPr algn="ctr"/>
            <a:r>
              <a:rPr lang="en-US" sz="4000">
                <a:solidFill>
                  <a:srgbClr val="FFFFFF"/>
                </a:solidFill>
              </a:rPr>
              <a:t>MSP By Definition Is A Spatial Exercise</a:t>
            </a:r>
          </a:p>
          <a:p>
            <a:pPr algn="ctr"/>
            <a:endParaRPr lang="en-US" sz="4000">
              <a:solidFill>
                <a:srgbClr val="FFFFFF"/>
              </a:solidFill>
            </a:endParaRPr>
          </a:p>
          <a:p>
            <a:pPr algn="ctr"/>
            <a:endParaRPr lang="en-US" sz="4000">
              <a:solidFill>
                <a:srgbClr val="FFFFFF"/>
              </a:solidFill>
            </a:endParaRPr>
          </a:p>
          <a:p>
            <a:pPr algn="ctr"/>
            <a:r>
              <a:rPr lang="en-US" sz="4000">
                <a:solidFill>
                  <a:srgbClr val="FFFFFF"/>
                </a:solidFill>
              </a:rPr>
              <a:t>The Fishery Data Is Not At An Appropriate Scale or Form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p:cNvPicPr>
            <a:picLocks noChangeAspect="1" noChangeArrowheads="1"/>
          </p:cNvPicPr>
          <p:nvPr/>
        </p:nvPicPr>
        <p:blipFill>
          <a:blip r:embed="rId3"/>
          <a:srcRect/>
          <a:stretch>
            <a:fillRect/>
          </a:stretch>
        </p:blipFill>
        <p:spPr bwMode="auto">
          <a:xfrm>
            <a:off x="914400" y="0"/>
            <a:ext cx="7620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p:cNvPicPr>
            <a:picLocks noChangeAspect="1" noChangeArrowheads="1"/>
          </p:cNvPicPr>
          <p:nvPr/>
        </p:nvPicPr>
        <p:blipFill>
          <a:blip r:embed="rId3"/>
          <a:srcRect/>
          <a:stretch>
            <a:fillRect/>
          </a:stretch>
        </p:blipFill>
        <p:spPr bwMode="auto">
          <a:xfrm>
            <a:off x="0" y="0"/>
            <a:ext cx="9144000" cy="65293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idx="4294967295"/>
          </p:nvPr>
        </p:nvSpPr>
        <p:spPr/>
        <p:txBody>
          <a:bodyPr/>
          <a:lstStyle/>
          <a:p>
            <a:endParaRPr lang="en-US" smtClean="0"/>
          </a:p>
        </p:txBody>
      </p:sp>
      <p:sp>
        <p:nvSpPr>
          <p:cNvPr id="191490" name="Rectangle 3"/>
          <p:cNvSpPr>
            <a:spLocks noGrp="1" noChangeArrowheads="1"/>
          </p:cNvSpPr>
          <p:nvPr>
            <p:ph type="body" idx="4294967295"/>
          </p:nvPr>
        </p:nvSpPr>
        <p:spPr/>
        <p:txBody>
          <a:bodyPr/>
          <a:lstStyle/>
          <a:p>
            <a:endParaRPr lang="en-US" smtClean="0"/>
          </a:p>
        </p:txBody>
      </p:sp>
      <p:pic>
        <p:nvPicPr>
          <p:cNvPr id="191491" name="Picture 4" descr="SAMP_EFH_2_sm"/>
          <p:cNvPicPr>
            <a:picLocks noChangeAspect="1" noChangeArrowheads="1"/>
          </p:cNvPicPr>
          <p:nvPr/>
        </p:nvPicPr>
        <p:blipFill>
          <a:blip r:embed="rId3"/>
          <a:srcRect/>
          <a:stretch>
            <a:fillRect/>
          </a:stretch>
        </p:blipFill>
        <p:spPr bwMode="auto">
          <a:xfrm>
            <a:off x="0" y="-133350"/>
            <a:ext cx="9144000" cy="7067550"/>
          </a:xfrm>
          <a:prstGeom prst="rect">
            <a:avLst/>
          </a:prstGeom>
          <a:noFill/>
          <a:ln w="9525">
            <a:noFill/>
            <a:miter lim="800000"/>
            <a:headEnd/>
            <a:tailEnd/>
          </a:ln>
        </p:spPr>
      </p:pic>
      <p:sp>
        <p:nvSpPr>
          <p:cNvPr id="171013" name="Text Box 5"/>
          <p:cNvSpPr txBox="1">
            <a:spLocks noChangeArrowheads="1"/>
          </p:cNvSpPr>
          <p:nvPr/>
        </p:nvSpPr>
        <p:spPr bwMode="auto">
          <a:xfrm>
            <a:off x="0" y="-76200"/>
            <a:ext cx="9144000" cy="579438"/>
          </a:xfrm>
          <a:prstGeom prst="rect">
            <a:avLst/>
          </a:prstGeom>
          <a:solidFill>
            <a:schemeClr val="accent2"/>
          </a:solidFill>
          <a:ln w="9525">
            <a:noFill/>
            <a:miter lim="800000"/>
            <a:headEnd/>
            <a:tailEnd/>
          </a:ln>
          <a:effectLst/>
        </p:spPr>
        <p:txBody>
          <a:bodyPr>
            <a:spAutoFit/>
          </a:bodyPr>
          <a:lstStyle/>
          <a:p>
            <a:pPr>
              <a:spcBef>
                <a:spcPct val="50000"/>
              </a:spcBef>
              <a:defRPr/>
            </a:pPr>
            <a:r>
              <a:rPr lang="en-US" sz="3200" b="1">
                <a:solidFill>
                  <a:schemeClr val="bg1"/>
                </a:solidFill>
                <a:effectLst>
                  <a:outerShdw blurRad="38100" dist="38100" dir="2700000" algn="tl">
                    <a:srgbClr val="FFFFFF"/>
                  </a:outerShdw>
                </a:effectLst>
                <a:latin typeface="Trebuchet MS" pitchFamily="34" charset="0"/>
              </a:rPr>
              <a:t>Number of Species with Essential Fish Habitat</a:t>
            </a:r>
            <a:r>
              <a:rPr lang="en-US" sz="2800" b="1">
                <a:solidFill>
                  <a:schemeClr val="bg1"/>
                </a:solidFill>
                <a:effectLst>
                  <a:outerShdw blurRad="38100" dist="38100" dir="2700000" algn="tl">
                    <a:srgbClr val="FFFFFF"/>
                  </a:outerShdw>
                </a:effectLst>
                <a:latin typeface="Trebuchet MS" pitchFamily="34" charset="0"/>
              </a:rPr>
              <a:t> </a:t>
            </a:r>
          </a:p>
        </p:txBody>
      </p:sp>
      <p:sp>
        <p:nvSpPr>
          <p:cNvPr id="171014" name="Text Box 6"/>
          <p:cNvSpPr txBox="1">
            <a:spLocks noChangeArrowheads="1"/>
          </p:cNvSpPr>
          <p:nvPr/>
        </p:nvSpPr>
        <p:spPr bwMode="auto">
          <a:xfrm>
            <a:off x="2438400" y="6248400"/>
            <a:ext cx="6096000" cy="396875"/>
          </a:xfrm>
          <a:prstGeom prst="rect">
            <a:avLst/>
          </a:prstGeom>
          <a:solidFill>
            <a:schemeClr val="accent2"/>
          </a:solidFill>
          <a:ln w="9525">
            <a:noFill/>
            <a:miter lim="800000"/>
            <a:headEnd/>
            <a:tailEnd/>
          </a:ln>
          <a:effectLst/>
        </p:spPr>
        <p:txBody>
          <a:bodyPr>
            <a:spAutoFit/>
          </a:bodyPr>
          <a:lstStyle/>
          <a:p>
            <a:pPr>
              <a:spcBef>
                <a:spcPct val="50000"/>
              </a:spcBef>
              <a:defRPr/>
            </a:pPr>
            <a:r>
              <a:rPr lang="en-US" sz="2000">
                <a:solidFill>
                  <a:schemeClr val="bg1"/>
                </a:solidFill>
                <a:effectLst>
                  <a:outerShdw blurRad="38100" dist="38100" dir="2700000" algn="tl">
                    <a:srgbClr val="FFFFFF"/>
                  </a:outerShdw>
                </a:effectLst>
                <a:latin typeface="Trebuchet MS" pitchFamily="34" charset="0"/>
              </a:rPr>
              <a:t>Map created by RI DEM Division of Fish and Wildlife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4"/>
          <p:cNvSpPr>
            <a:spLocks noChangeArrowheads="1"/>
          </p:cNvSpPr>
          <p:nvPr/>
        </p:nvSpPr>
        <p:spPr bwMode="auto">
          <a:xfrm>
            <a:off x="561975" y="3949700"/>
            <a:ext cx="184150" cy="457200"/>
          </a:xfrm>
          <a:prstGeom prst="rect">
            <a:avLst/>
          </a:prstGeom>
          <a:noFill/>
          <a:ln w="9525">
            <a:noFill/>
            <a:miter lim="800000"/>
            <a:headEnd/>
            <a:tailEnd/>
          </a:ln>
        </p:spPr>
        <p:txBody>
          <a:bodyPr wrap="none">
            <a:spAutoFit/>
          </a:bodyPr>
          <a:lstStyle/>
          <a:p>
            <a:endParaRPr lang="en-US"/>
          </a:p>
        </p:txBody>
      </p:sp>
      <p:pic>
        <p:nvPicPr>
          <p:cNvPr id="193538" name="Picture 8" descr="BI_biotopemap.jpg                                              00000002JOHN                           8EF44870:"/>
          <p:cNvPicPr>
            <a:picLocks noChangeAspect="1" noChangeArrowheads="1"/>
          </p:cNvPicPr>
          <p:nvPr/>
        </p:nvPicPr>
        <p:blipFill>
          <a:blip r:embed="rId3"/>
          <a:srcRect/>
          <a:stretch>
            <a:fillRect/>
          </a:stretch>
        </p:blipFill>
        <p:spPr bwMode="auto">
          <a:xfrm>
            <a:off x="322263" y="101600"/>
            <a:ext cx="8582025" cy="663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endParaRPr lang="en-US" smtClean="0"/>
          </a:p>
        </p:txBody>
      </p:sp>
      <p:pic>
        <p:nvPicPr>
          <p:cNvPr id="195586" name="Content Placeholder 3" descr="samp_bathy_places.jpg"/>
          <p:cNvPicPr>
            <a:picLocks noGrp="1" noChangeAspect="1"/>
          </p:cNvPicPr>
          <p:nvPr>
            <p:ph idx="1"/>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04800"/>
            <a:ext cx="8229600" cy="1143000"/>
          </a:xfrm>
        </p:spPr>
        <p:txBody>
          <a:bodyPr lIns="91440" rIns="91440" bIns="45720" anchor="t"/>
          <a:lstStyle/>
          <a:p>
            <a:pPr algn="ctr">
              <a:defRPr/>
            </a:pPr>
            <a:r>
              <a:rPr lang="en-US" dirty="0" smtClean="0">
                <a:solidFill>
                  <a:schemeClr val="bg1"/>
                </a:solidFill>
                <a:effectLst>
                  <a:outerShdw blurRad="38100" dist="38100" dir="2700000" algn="tl">
                    <a:srgbClr val="000000"/>
                  </a:outerShdw>
                </a:effectLst>
                <a:latin typeface="Trebuchet MS" pitchFamily="34" charset="0"/>
              </a:rPr>
              <a:t>SAMP Research</a:t>
            </a:r>
          </a:p>
        </p:txBody>
      </p:sp>
      <p:sp>
        <p:nvSpPr>
          <p:cNvPr id="197634" name="Rectangle 4"/>
          <p:cNvSpPr>
            <a:spLocks noGrp="1" noChangeArrowheads="1"/>
          </p:cNvSpPr>
          <p:nvPr>
            <p:ph type="body" sz="half" idx="2"/>
          </p:nvPr>
        </p:nvSpPr>
        <p:spPr>
          <a:xfrm>
            <a:off x="457200" y="1828800"/>
            <a:ext cx="4267200" cy="4114800"/>
          </a:xfrm>
          <a:ln w="15875">
            <a:solidFill>
              <a:schemeClr val="accent2"/>
            </a:solidFill>
          </a:ln>
        </p:spPr>
        <p:txBody>
          <a:bodyPr/>
          <a:lstStyle/>
          <a:p>
            <a:pPr>
              <a:lnSpc>
                <a:spcPct val="90000"/>
              </a:lnSpc>
            </a:pPr>
            <a:r>
              <a:rPr lang="en-US" sz="2000" smtClean="0">
                <a:solidFill>
                  <a:schemeClr val="bg1"/>
                </a:solidFill>
                <a:latin typeface="Trebuchet MS" pitchFamily="34" charset="0"/>
              </a:rPr>
              <a:t>Wind resources</a:t>
            </a:r>
          </a:p>
          <a:p>
            <a:pPr>
              <a:lnSpc>
                <a:spcPct val="90000"/>
              </a:lnSpc>
            </a:pPr>
            <a:r>
              <a:rPr lang="en-US" sz="2000" smtClean="0">
                <a:solidFill>
                  <a:schemeClr val="bg1"/>
                </a:solidFill>
                <a:latin typeface="Trebuchet MS" pitchFamily="34" charset="0"/>
              </a:rPr>
              <a:t>Marine mammals and birds</a:t>
            </a:r>
          </a:p>
          <a:p>
            <a:pPr>
              <a:lnSpc>
                <a:spcPct val="90000"/>
              </a:lnSpc>
            </a:pPr>
            <a:r>
              <a:rPr lang="en-US" sz="2000" smtClean="0">
                <a:solidFill>
                  <a:schemeClr val="bg1"/>
                </a:solidFill>
                <a:latin typeface="Trebuchet MS" pitchFamily="34" charset="0"/>
              </a:rPr>
              <a:t>Fisheries uses</a:t>
            </a:r>
          </a:p>
          <a:p>
            <a:pPr>
              <a:lnSpc>
                <a:spcPct val="90000"/>
              </a:lnSpc>
            </a:pPr>
            <a:r>
              <a:rPr lang="en-US" sz="2000" smtClean="0">
                <a:solidFill>
                  <a:schemeClr val="bg1"/>
                </a:solidFill>
                <a:latin typeface="Trebuchet MS" pitchFamily="34" charset="0"/>
              </a:rPr>
              <a:t>Physical oceanography</a:t>
            </a:r>
          </a:p>
          <a:p>
            <a:pPr>
              <a:lnSpc>
                <a:spcPct val="90000"/>
              </a:lnSpc>
            </a:pPr>
            <a:r>
              <a:rPr lang="en-US" sz="2000" smtClean="0">
                <a:solidFill>
                  <a:schemeClr val="bg1"/>
                </a:solidFill>
                <a:latin typeface="Trebuchet MS" pitchFamily="34" charset="0"/>
              </a:rPr>
              <a:t>Ecosystem interactions</a:t>
            </a:r>
          </a:p>
          <a:p>
            <a:pPr>
              <a:lnSpc>
                <a:spcPct val="90000"/>
              </a:lnSpc>
            </a:pPr>
            <a:r>
              <a:rPr lang="en-US" sz="2000" smtClean="0">
                <a:solidFill>
                  <a:schemeClr val="bg1"/>
                </a:solidFill>
                <a:latin typeface="Trebuchet MS" pitchFamily="34" charset="0"/>
              </a:rPr>
              <a:t>Sediment and benthic habitat</a:t>
            </a:r>
          </a:p>
          <a:p>
            <a:pPr>
              <a:lnSpc>
                <a:spcPct val="90000"/>
              </a:lnSpc>
            </a:pPr>
            <a:r>
              <a:rPr lang="en-US" sz="2000" smtClean="0">
                <a:solidFill>
                  <a:schemeClr val="bg1"/>
                </a:solidFill>
                <a:latin typeface="Trebuchet MS" pitchFamily="34" charset="0"/>
              </a:rPr>
              <a:t>Cultural resources</a:t>
            </a:r>
          </a:p>
          <a:p>
            <a:pPr>
              <a:lnSpc>
                <a:spcPct val="90000"/>
              </a:lnSpc>
            </a:pPr>
            <a:r>
              <a:rPr lang="en-US" sz="2000" smtClean="0">
                <a:solidFill>
                  <a:schemeClr val="bg1"/>
                </a:solidFill>
                <a:latin typeface="Trebuchet MS" pitchFamily="34" charset="0"/>
              </a:rPr>
              <a:t>Acoustics and electromagnetic effects</a:t>
            </a:r>
          </a:p>
          <a:p>
            <a:pPr>
              <a:lnSpc>
                <a:spcPct val="90000"/>
              </a:lnSpc>
            </a:pPr>
            <a:r>
              <a:rPr lang="en-US" sz="2000" smtClean="0">
                <a:solidFill>
                  <a:schemeClr val="bg1"/>
                </a:solidFill>
                <a:latin typeface="Trebuchet MS" pitchFamily="34" charset="0"/>
              </a:rPr>
              <a:t>Meteorology</a:t>
            </a:r>
          </a:p>
          <a:p>
            <a:pPr>
              <a:lnSpc>
                <a:spcPct val="90000"/>
              </a:lnSpc>
            </a:pPr>
            <a:r>
              <a:rPr lang="en-US" sz="2000" smtClean="0">
                <a:solidFill>
                  <a:schemeClr val="bg1"/>
                </a:solidFill>
                <a:latin typeface="Trebuchet MS" pitchFamily="34" charset="0"/>
              </a:rPr>
              <a:t>Engineering</a:t>
            </a:r>
          </a:p>
          <a:p>
            <a:pPr>
              <a:lnSpc>
                <a:spcPct val="90000"/>
              </a:lnSpc>
            </a:pPr>
            <a:r>
              <a:rPr lang="en-US" sz="2000" smtClean="0">
                <a:solidFill>
                  <a:schemeClr val="bg1"/>
                </a:solidFill>
                <a:latin typeface="Trebuchet MS" pitchFamily="34" charset="0"/>
              </a:rPr>
              <a:t>Marine transportation uses</a:t>
            </a:r>
          </a:p>
          <a:p>
            <a:pPr>
              <a:lnSpc>
                <a:spcPct val="90000"/>
              </a:lnSpc>
            </a:pPr>
            <a:endParaRPr lang="en-US" sz="2000" smtClean="0">
              <a:solidFill>
                <a:schemeClr val="bg1"/>
              </a:solidFill>
              <a:latin typeface="Trebuchet MS" pitchFamily="34" charset="0"/>
            </a:endParaRPr>
          </a:p>
        </p:txBody>
      </p:sp>
      <p:sp>
        <p:nvSpPr>
          <p:cNvPr id="110597" name="Text Box 5"/>
          <p:cNvSpPr txBox="1">
            <a:spLocks noChangeArrowheads="1"/>
          </p:cNvSpPr>
          <p:nvPr/>
        </p:nvSpPr>
        <p:spPr bwMode="auto">
          <a:xfrm>
            <a:off x="381000" y="1295400"/>
            <a:ext cx="4038600" cy="457200"/>
          </a:xfrm>
          <a:prstGeom prst="rect">
            <a:avLst/>
          </a:prstGeom>
          <a:noFill/>
          <a:ln w="9525">
            <a:noFill/>
            <a:miter lim="800000"/>
            <a:headEnd/>
            <a:tailEnd/>
          </a:ln>
          <a:effectLst/>
        </p:spPr>
        <p:txBody>
          <a:bodyPr>
            <a:spAutoFit/>
          </a:bodyPr>
          <a:lstStyle/>
          <a:p>
            <a:pPr>
              <a:spcBef>
                <a:spcPct val="50000"/>
              </a:spcBef>
              <a:defRPr/>
            </a:pPr>
            <a:r>
              <a:rPr lang="en-US" i="1" dirty="0">
                <a:solidFill>
                  <a:srgbClr val="FFFFFF"/>
                </a:solidFill>
                <a:effectLst>
                  <a:outerShdw blurRad="38100" dist="38100" dir="2700000" algn="tl">
                    <a:srgbClr val="000000"/>
                  </a:outerShdw>
                </a:effectLst>
                <a:latin typeface="Arial" pitchFamily="34" charset="0"/>
                <a:cs typeface="Arial" pitchFamily="34" charset="0"/>
              </a:rPr>
              <a:t>Research Topics Include...</a:t>
            </a:r>
          </a:p>
        </p:txBody>
      </p:sp>
      <p:pic>
        <p:nvPicPr>
          <p:cNvPr id="197636" name="Picture 7" descr="P2010075"/>
          <p:cNvPicPr>
            <a:picLocks noChangeAspect="1" noChangeArrowheads="1"/>
          </p:cNvPicPr>
          <p:nvPr/>
        </p:nvPicPr>
        <p:blipFill>
          <a:blip r:embed="rId3"/>
          <a:srcRect/>
          <a:stretch>
            <a:fillRect/>
          </a:stretch>
        </p:blipFill>
        <p:spPr bwMode="auto">
          <a:xfrm>
            <a:off x="5105400" y="1143000"/>
            <a:ext cx="371475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haddock 1 08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0771" name="Rectangle 3"/>
          <p:cNvSpPr>
            <a:spLocks noGrp="1" noChangeArrowheads="1"/>
          </p:cNvSpPr>
          <p:nvPr>
            <p:ph type="title" idx="4294967295"/>
          </p:nvPr>
        </p:nvSpPr>
        <p:spPr>
          <a:xfrm>
            <a:off x="457200" y="0"/>
            <a:ext cx="8305800" cy="1295400"/>
          </a:xfrm>
          <a:solidFill>
            <a:schemeClr val="bg1">
              <a:alpha val="80000"/>
            </a:schemeClr>
          </a:solidFill>
        </p:spPr>
        <p:txBody>
          <a:bodyPr/>
          <a:lstStyle/>
          <a:p>
            <a:pPr algn="ctr">
              <a:defRPr/>
            </a:pPr>
            <a:r>
              <a:rPr lang="en-US" sz="4600" smtClean="0">
                <a:solidFill>
                  <a:schemeClr val="accent2"/>
                </a:solidFill>
                <a:effectLst>
                  <a:outerShdw blurRad="38100" dist="38100" dir="2700000" algn="tl">
                    <a:srgbClr val="FFFFFF"/>
                  </a:outerShdw>
                </a:effectLst>
                <a:latin typeface="Trebuchet MS" pitchFamily="34" charset="0"/>
              </a:rPr>
              <a:t>The Ocean SAMP </a:t>
            </a:r>
            <a:br>
              <a:rPr lang="en-US" sz="4600" smtClean="0">
                <a:solidFill>
                  <a:schemeClr val="accent2"/>
                </a:solidFill>
                <a:effectLst>
                  <a:outerShdw blurRad="38100" dist="38100" dir="2700000" algn="tl">
                    <a:srgbClr val="FFFFFF"/>
                  </a:outerShdw>
                </a:effectLst>
                <a:latin typeface="Trebuchet MS" pitchFamily="34" charset="0"/>
              </a:rPr>
            </a:br>
            <a:r>
              <a:rPr lang="en-US" sz="4600" smtClean="0">
                <a:solidFill>
                  <a:schemeClr val="accent2"/>
                </a:solidFill>
                <a:effectLst>
                  <a:outerShdw blurRad="38100" dist="38100" dir="2700000" algn="tl">
                    <a:srgbClr val="FFFFFF"/>
                  </a:outerShdw>
                </a:effectLst>
                <a:latin typeface="Trebuchet MS" pitchFamily="34" charset="0"/>
              </a:rPr>
              <a:t>Approach to Fisheries</a:t>
            </a:r>
          </a:p>
        </p:txBody>
      </p:sp>
      <p:sp>
        <p:nvSpPr>
          <p:cNvPr id="160772" name="Rectangle 4"/>
          <p:cNvSpPr>
            <a:spLocks noChangeArrowheads="1"/>
          </p:cNvSpPr>
          <p:nvPr/>
        </p:nvSpPr>
        <p:spPr bwMode="auto">
          <a:xfrm>
            <a:off x="457200" y="1676400"/>
            <a:ext cx="8305800" cy="3886200"/>
          </a:xfrm>
          <a:prstGeom prst="rect">
            <a:avLst/>
          </a:prstGeom>
          <a:solidFill>
            <a:schemeClr val="bg1">
              <a:alpha val="80000"/>
            </a:schemeClr>
          </a:solidFill>
          <a:ln w="9525">
            <a:noFill/>
            <a:miter lim="800000"/>
            <a:headEnd/>
            <a:tailEnd/>
          </a:ln>
          <a:effectLst/>
        </p:spPr>
        <p:txBody>
          <a:bodyPr/>
          <a:lstStyle/>
          <a:p>
            <a:pPr marL="639763" lvl="1" indent="-246063" eaLnBrk="0" hangingPunct="0">
              <a:spcBef>
                <a:spcPct val="20000"/>
              </a:spcBef>
              <a:buClr>
                <a:schemeClr val="accent1"/>
              </a:buClr>
              <a:buSzPct val="85000"/>
              <a:buFont typeface="Wingdings 2" pitchFamily="18" charset="2"/>
              <a:buNone/>
              <a:defRPr/>
            </a:pPr>
            <a:r>
              <a:rPr lang="en-US" sz="2800" i="1">
                <a:solidFill>
                  <a:srgbClr val="5F5F5F"/>
                </a:solidFill>
                <a:effectLst>
                  <a:outerShdw blurRad="38100" dist="38100" dir="2700000" algn="tl">
                    <a:srgbClr val="FFFFFF"/>
                  </a:outerShdw>
                </a:effectLst>
                <a:latin typeface="Trebuchet MS" pitchFamily="34" charset="0"/>
              </a:rPr>
              <a:t>Ocean SAMP Objectives:</a:t>
            </a:r>
          </a:p>
          <a:p>
            <a:pPr marL="639763" lvl="1" indent="-246063" eaLnBrk="0" hangingPunct="0">
              <a:spcBef>
                <a:spcPct val="20000"/>
              </a:spcBef>
              <a:buClr>
                <a:schemeClr val="accent1"/>
              </a:buClr>
              <a:buSzPct val="85000"/>
              <a:buFont typeface="Wingdings 2" pitchFamily="18" charset="2"/>
              <a:buChar char=""/>
              <a:defRPr/>
            </a:pPr>
            <a:r>
              <a:rPr lang="en-US" sz="2000">
                <a:solidFill>
                  <a:srgbClr val="5F5F5F"/>
                </a:solidFill>
                <a:effectLst>
                  <a:outerShdw blurRad="38100" dist="38100" dir="2700000" algn="tl">
                    <a:srgbClr val="FFFFFF"/>
                  </a:outerShdw>
                </a:effectLst>
                <a:latin typeface="Trebuchet MS" pitchFamily="34" charset="0"/>
              </a:rPr>
              <a:t>To manage ocean space</a:t>
            </a:r>
          </a:p>
          <a:p>
            <a:pPr marL="639763" lvl="1" indent="-246063" eaLnBrk="0" hangingPunct="0">
              <a:spcBef>
                <a:spcPct val="20000"/>
              </a:spcBef>
              <a:buClr>
                <a:schemeClr val="accent1"/>
              </a:buClr>
              <a:buSzPct val="85000"/>
              <a:buFont typeface="Wingdings 2" pitchFamily="18" charset="2"/>
              <a:buChar char=""/>
              <a:defRPr/>
            </a:pPr>
            <a:r>
              <a:rPr lang="en-US" sz="2000">
                <a:solidFill>
                  <a:srgbClr val="5F5F5F"/>
                </a:solidFill>
                <a:effectLst>
                  <a:outerShdw blurRad="38100" dist="38100" dir="2700000" algn="tl">
                    <a:srgbClr val="FFFFFF"/>
                  </a:outerShdw>
                </a:effectLst>
                <a:latin typeface="Trebuchet MS" pitchFamily="34" charset="0"/>
              </a:rPr>
              <a:t>In this space, manage existing resources and uses within the context of potential future uses</a:t>
            </a:r>
          </a:p>
          <a:p>
            <a:pPr marL="639763" lvl="1" indent="-246063" eaLnBrk="0" hangingPunct="0">
              <a:spcBef>
                <a:spcPct val="20000"/>
              </a:spcBef>
              <a:buClr>
                <a:schemeClr val="accent1"/>
              </a:buClr>
              <a:buSzPct val="85000"/>
              <a:buFont typeface="Wingdings 2" pitchFamily="18" charset="2"/>
              <a:buChar char=""/>
              <a:defRPr/>
            </a:pPr>
            <a:r>
              <a:rPr lang="en-US" sz="2000">
                <a:solidFill>
                  <a:srgbClr val="5F5F5F"/>
                </a:solidFill>
                <a:effectLst>
                  <a:outerShdw blurRad="38100" dist="38100" dir="2700000" algn="tl">
                    <a:srgbClr val="FFFFFF"/>
                  </a:outerShdw>
                </a:effectLst>
                <a:latin typeface="Trebuchet MS" pitchFamily="34" charset="0"/>
              </a:rPr>
              <a:t>Summarize the best available data and information on resources/uses in the SAMP area</a:t>
            </a:r>
          </a:p>
          <a:p>
            <a:pPr marL="639763" lvl="1" indent="-246063" eaLnBrk="0" hangingPunct="0">
              <a:spcBef>
                <a:spcPct val="20000"/>
              </a:spcBef>
              <a:buClr>
                <a:schemeClr val="accent1"/>
              </a:buClr>
              <a:buSzPct val="85000"/>
              <a:buFont typeface="Wingdings 2" pitchFamily="18" charset="2"/>
              <a:buChar char=""/>
              <a:defRPr/>
            </a:pPr>
            <a:r>
              <a:rPr lang="en-US" sz="2000">
                <a:solidFill>
                  <a:srgbClr val="5F5F5F"/>
                </a:solidFill>
                <a:effectLst>
                  <a:outerShdw blurRad="38100" dist="38100" dir="2700000" algn="tl">
                    <a:srgbClr val="FFFFFF"/>
                  </a:outerShdw>
                </a:effectLst>
                <a:latin typeface="Trebuchet MS" pitchFamily="34" charset="0"/>
              </a:rPr>
              <a:t>Address the issues and concerns of stakeholders </a:t>
            </a:r>
            <a:br>
              <a:rPr lang="en-US" sz="2000">
                <a:solidFill>
                  <a:srgbClr val="5F5F5F"/>
                </a:solidFill>
                <a:effectLst>
                  <a:outerShdw blurRad="38100" dist="38100" dir="2700000" algn="tl">
                    <a:srgbClr val="FFFFFF"/>
                  </a:outerShdw>
                </a:effectLst>
                <a:latin typeface="Trebuchet MS" pitchFamily="34" charset="0"/>
              </a:rPr>
            </a:br>
            <a:r>
              <a:rPr lang="en-US" sz="2000">
                <a:solidFill>
                  <a:srgbClr val="5F5F5F"/>
                </a:solidFill>
                <a:effectLst>
                  <a:outerShdw blurRad="38100" dist="38100" dir="2700000" algn="tl">
                    <a:srgbClr val="FFFFFF"/>
                  </a:outerShdw>
                </a:effectLst>
                <a:latin typeface="Trebuchet MS" pitchFamily="34" charset="0"/>
              </a:rPr>
              <a:t>and users to the extent possible</a:t>
            </a:r>
          </a:p>
          <a:p>
            <a:pPr marL="273050" indent="-273050" eaLnBrk="0" hangingPunct="0">
              <a:spcBef>
                <a:spcPct val="20000"/>
              </a:spcBef>
              <a:buClr>
                <a:srgbClr val="0BD0D9"/>
              </a:buClr>
              <a:buSzPct val="95000"/>
              <a:buFont typeface="Wingdings 2" pitchFamily="18" charset="2"/>
              <a:buNone/>
              <a:defRPr/>
            </a:pPr>
            <a:r>
              <a:rPr lang="en-US" sz="2000" b="1" i="1">
                <a:solidFill>
                  <a:srgbClr val="5F5F5F"/>
                </a:solidFill>
                <a:effectLst>
                  <a:outerShdw blurRad="38100" dist="38100" dir="2700000" algn="tl">
                    <a:srgbClr val="FFFFFF"/>
                  </a:outerShdw>
                </a:effectLst>
                <a:latin typeface="Trebuchet MS" pitchFamily="34" charset="0"/>
              </a:rPr>
              <a:t>	</a:t>
            </a:r>
            <a:endParaRPr lang="en-US" sz="2200" b="1">
              <a:solidFill>
                <a:srgbClr val="5F5F5F"/>
              </a:solidFill>
              <a:effectLst>
                <a:outerShdw blurRad="38100" dist="38100" dir="2700000" algn="tl">
                  <a:srgbClr val="FFFFFF"/>
                </a:outerShdw>
              </a:effectLst>
              <a:latin typeface="Trebuchet MS" pitchFamily="34" charset="0"/>
            </a:endParaRPr>
          </a:p>
          <a:p>
            <a:pPr marL="639763" lvl="1" indent="-246063" eaLnBrk="0" hangingPunct="0">
              <a:spcBef>
                <a:spcPct val="20000"/>
              </a:spcBef>
              <a:buClr>
                <a:schemeClr val="accent1"/>
              </a:buClr>
              <a:buSzPct val="85000"/>
              <a:buFont typeface="Wingdings 2" pitchFamily="18" charset="2"/>
              <a:buChar char=""/>
              <a:defRPr/>
            </a:pPr>
            <a:endParaRPr lang="en-US" b="1">
              <a:solidFill>
                <a:srgbClr val="5F5F5F"/>
              </a:solidFill>
              <a:effectLst>
                <a:outerShdw blurRad="38100" dist="38100" dir="2700000" algn="tl">
                  <a:srgbClr val="FFFFFF"/>
                </a:outerShdw>
              </a:effectLst>
              <a:latin typeface="Constantia" pitchFamily="18" charset="0"/>
            </a:endParaRPr>
          </a:p>
          <a:p>
            <a:pPr marL="273050" indent="-273050" eaLnBrk="0" hangingPunct="0">
              <a:spcBef>
                <a:spcPct val="20000"/>
              </a:spcBef>
              <a:buClr>
                <a:srgbClr val="0BD0D9"/>
              </a:buClr>
              <a:buSzPct val="95000"/>
              <a:buFont typeface="Wingdings 2" pitchFamily="18" charset="2"/>
              <a:buChar char=""/>
              <a:defRPr/>
            </a:pPr>
            <a:endParaRPr lang="en-US" sz="2600">
              <a:solidFill>
                <a:srgbClr val="5F5F5F"/>
              </a:solidFill>
              <a:effectLst>
                <a:outerShdw blurRad="38100" dist="38100" dir="2700000" algn="tl">
                  <a:srgbClr val="FFFFFF"/>
                </a:outerShdw>
              </a:effectLst>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idx="4294967295"/>
          </p:nvPr>
        </p:nvSpPr>
        <p:spPr>
          <a:xfrm>
            <a:off x="457200" y="381000"/>
            <a:ext cx="8229600" cy="685800"/>
          </a:xfrm>
        </p:spPr>
        <p:txBody>
          <a:bodyPr/>
          <a:lstStyle/>
          <a:p>
            <a:pPr algn="ctr">
              <a:tabLst>
                <a:tab pos="1828800" algn="l"/>
              </a:tabLst>
            </a:pPr>
            <a:r>
              <a:rPr lang="en-US" sz="4600" smtClean="0">
                <a:solidFill>
                  <a:schemeClr val="bg1"/>
                </a:solidFill>
                <a:latin typeface="Trebuchet MS" pitchFamily="34" charset="0"/>
              </a:rPr>
              <a:t>Fisheries TAC</a:t>
            </a:r>
          </a:p>
        </p:txBody>
      </p:sp>
      <p:sp>
        <p:nvSpPr>
          <p:cNvPr id="201730" name="Rectangle 3"/>
          <p:cNvSpPr>
            <a:spLocks noGrp="1" noChangeArrowheads="1"/>
          </p:cNvSpPr>
          <p:nvPr>
            <p:ph type="body" sz="half" idx="4294967295"/>
          </p:nvPr>
        </p:nvSpPr>
        <p:spPr>
          <a:xfrm>
            <a:off x="533400" y="1066800"/>
            <a:ext cx="4038600" cy="4906963"/>
          </a:xfrm>
        </p:spPr>
        <p:txBody>
          <a:bodyPr/>
          <a:lstStyle/>
          <a:p>
            <a:pPr>
              <a:lnSpc>
                <a:spcPct val="90000"/>
              </a:lnSpc>
            </a:pPr>
            <a:r>
              <a:rPr lang="en-US" sz="1900" smtClean="0">
                <a:latin typeface="Trebuchet MS" pitchFamily="34" charset="0"/>
              </a:rPr>
              <a:t>Atlantic States Marine Fisheries Commission</a:t>
            </a:r>
          </a:p>
          <a:p>
            <a:pPr>
              <a:lnSpc>
                <a:spcPct val="90000"/>
              </a:lnSpc>
            </a:pPr>
            <a:r>
              <a:rPr lang="en-US" sz="1900" smtClean="0">
                <a:latin typeface="Trebuchet MS" pitchFamily="34" charset="0"/>
              </a:rPr>
              <a:t>New England Fishery Management Council</a:t>
            </a:r>
          </a:p>
          <a:p>
            <a:pPr>
              <a:lnSpc>
                <a:spcPct val="90000"/>
              </a:lnSpc>
            </a:pPr>
            <a:r>
              <a:rPr lang="en-US" sz="1900" smtClean="0">
                <a:latin typeface="Trebuchet MS" pitchFamily="34" charset="0"/>
              </a:rPr>
              <a:t>NMFS Northeast Regional Office</a:t>
            </a:r>
          </a:p>
          <a:p>
            <a:pPr>
              <a:lnSpc>
                <a:spcPct val="90000"/>
              </a:lnSpc>
            </a:pPr>
            <a:r>
              <a:rPr lang="en-US" sz="1900" smtClean="0">
                <a:latin typeface="Trebuchet MS" pitchFamily="34" charset="0"/>
              </a:rPr>
              <a:t>RI Department of Environmental Mgmt.</a:t>
            </a:r>
          </a:p>
          <a:p>
            <a:pPr>
              <a:lnSpc>
                <a:spcPct val="90000"/>
              </a:lnSpc>
            </a:pPr>
            <a:r>
              <a:rPr lang="en-US" sz="1900" smtClean="0">
                <a:latin typeface="Trebuchet MS" pitchFamily="34" charset="0"/>
              </a:rPr>
              <a:t>RI Sea Grant Fisheries</a:t>
            </a:r>
          </a:p>
          <a:p>
            <a:pPr>
              <a:lnSpc>
                <a:spcPct val="90000"/>
              </a:lnSpc>
            </a:pPr>
            <a:r>
              <a:rPr lang="en-US" sz="1900" smtClean="0">
                <a:latin typeface="Trebuchet MS" pitchFamily="34" charset="0"/>
              </a:rPr>
              <a:t>Save the Bay</a:t>
            </a:r>
          </a:p>
          <a:p>
            <a:pPr>
              <a:lnSpc>
                <a:spcPct val="90000"/>
              </a:lnSpc>
            </a:pPr>
            <a:r>
              <a:rPr lang="en-US" sz="1900" smtClean="0">
                <a:latin typeface="Trebuchet MS" pitchFamily="34" charset="0"/>
              </a:rPr>
              <a:t>Conservation Law Foundation</a:t>
            </a:r>
          </a:p>
          <a:p>
            <a:pPr>
              <a:lnSpc>
                <a:spcPct val="90000"/>
              </a:lnSpc>
            </a:pPr>
            <a:r>
              <a:rPr lang="en-US" sz="1900" smtClean="0">
                <a:latin typeface="Trebuchet MS" pitchFamily="34" charset="0"/>
              </a:rPr>
              <a:t>The Nature Conservancy</a:t>
            </a:r>
          </a:p>
          <a:p>
            <a:pPr>
              <a:lnSpc>
                <a:spcPct val="90000"/>
              </a:lnSpc>
            </a:pPr>
            <a:r>
              <a:rPr lang="en-US" sz="1900" smtClean="0">
                <a:latin typeface="Trebuchet MS" pitchFamily="34" charset="0"/>
              </a:rPr>
              <a:t>Commercial Fisheries Research Foundation</a:t>
            </a:r>
          </a:p>
          <a:p>
            <a:pPr>
              <a:lnSpc>
                <a:spcPct val="90000"/>
              </a:lnSpc>
            </a:pPr>
            <a:r>
              <a:rPr lang="en-US" sz="1900" smtClean="0">
                <a:latin typeface="Trebuchet MS" pitchFamily="34" charset="0"/>
              </a:rPr>
              <a:t>URI GSO</a:t>
            </a:r>
          </a:p>
          <a:p>
            <a:pPr>
              <a:lnSpc>
                <a:spcPct val="90000"/>
              </a:lnSpc>
            </a:pPr>
            <a:endParaRPr lang="en-US" sz="1900" smtClean="0">
              <a:latin typeface="Trebuchet MS" pitchFamily="34" charset="0"/>
            </a:endParaRPr>
          </a:p>
        </p:txBody>
      </p:sp>
      <p:sp>
        <p:nvSpPr>
          <p:cNvPr id="201731" name="Rectangle 4"/>
          <p:cNvSpPr>
            <a:spLocks noGrp="1" noChangeArrowheads="1"/>
          </p:cNvSpPr>
          <p:nvPr>
            <p:ph type="body" sz="half" idx="4294967295"/>
          </p:nvPr>
        </p:nvSpPr>
        <p:spPr>
          <a:xfrm>
            <a:off x="4343400" y="1143000"/>
            <a:ext cx="4495800" cy="6781800"/>
          </a:xfrm>
        </p:spPr>
        <p:txBody>
          <a:bodyPr/>
          <a:lstStyle/>
          <a:p>
            <a:pPr>
              <a:lnSpc>
                <a:spcPct val="90000"/>
              </a:lnSpc>
            </a:pPr>
            <a:r>
              <a:rPr lang="en-US" sz="1900" smtClean="0">
                <a:latin typeface="Trebuchet MS" pitchFamily="34" charset="0"/>
              </a:rPr>
              <a:t>RI Lobstermen’s Assn.</a:t>
            </a:r>
          </a:p>
          <a:p>
            <a:pPr>
              <a:lnSpc>
                <a:spcPct val="90000"/>
              </a:lnSpc>
            </a:pPr>
            <a:r>
              <a:rPr lang="en-US" sz="1900" smtClean="0">
                <a:latin typeface="Trebuchet MS" pitchFamily="34" charset="0"/>
              </a:rPr>
              <a:t>RI Commercial Fishermen’s Assn.</a:t>
            </a:r>
          </a:p>
          <a:p>
            <a:pPr>
              <a:lnSpc>
                <a:spcPct val="90000"/>
              </a:lnSpc>
            </a:pPr>
            <a:r>
              <a:rPr lang="en-US" sz="1900" smtClean="0">
                <a:latin typeface="Trebuchet MS" pitchFamily="34" charset="0"/>
              </a:rPr>
              <a:t>RI Fishermen’s Alliance</a:t>
            </a:r>
          </a:p>
          <a:p>
            <a:pPr>
              <a:lnSpc>
                <a:spcPct val="90000"/>
              </a:lnSpc>
            </a:pPr>
            <a:r>
              <a:rPr lang="en-US" sz="1900" smtClean="0">
                <a:latin typeface="Trebuchet MS" pitchFamily="34" charset="0"/>
              </a:rPr>
              <a:t>RI Party and Charter Boat Assn.</a:t>
            </a:r>
          </a:p>
          <a:p>
            <a:pPr>
              <a:lnSpc>
                <a:spcPct val="90000"/>
              </a:lnSpc>
            </a:pPr>
            <a:r>
              <a:rPr lang="en-US" sz="1900" smtClean="0">
                <a:latin typeface="Trebuchet MS" pitchFamily="34" charset="0"/>
              </a:rPr>
              <a:t>RI Saltwater Anglers Assn.</a:t>
            </a:r>
          </a:p>
          <a:p>
            <a:pPr>
              <a:lnSpc>
                <a:spcPct val="90000"/>
              </a:lnSpc>
            </a:pPr>
            <a:r>
              <a:rPr lang="en-US" sz="1900" smtClean="0">
                <a:latin typeface="Trebuchet MS" pitchFamily="34" charset="0"/>
              </a:rPr>
              <a:t>RI Monkfishermen’s Assn.</a:t>
            </a:r>
          </a:p>
          <a:p>
            <a:pPr>
              <a:lnSpc>
                <a:spcPct val="90000"/>
              </a:lnSpc>
            </a:pPr>
            <a:r>
              <a:rPr lang="en-US" sz="1900" smtClean="0">
                <a:latin typeface="Trebuchet MS" pitchFamily="34" charset="0"/>
              </a:rPr>
              <a:t>Ocean State Aquaculture Assn.</a:t>
            </a:r>
          </a:p>
          <a:p>
            <a:pPr>
              <a:lnSpc>
                <a:spcPct val="90000"/>
              </a:lnSpc>
            </a:pPr>
            <a:r>
              <a:rPr lang="en-US" sz="1900" smtClean="0">
                <a:latin typeface="Trebuchet MS" pitchFamily="34" charset="0"/>
              </a:rPr>
              <a:t>Ocean State Fishermen’s Assn.</a:t>
            </a:r>
          </a:p>
          <a:p>
            <a:pPr>
              <a:lnSpc>
                <a:spcPct val="90000"/>
              </a:lnSpc>
            </a:pPr>
            <a:r>
              <a:rPr lang="en-US" sz="1900" smtClean="0">
                <a:latin typeface="Trebuchet MS" pitchFamily="34" charset="0"/>
              </a:rPr>
              <a:t>Sakonnet Point Fishermen’s Assn.</a:t>
            </a:r>
          </a:p>
          <a:p>
            <a:pPr>
              <a:lnSpc>
                <a:spcPct val="90000"/>
              </a:lnSpc>
            </a:pPr>
            <a:r>
              <a:rPr lang="en-US" sz="1900" smtClean="0">
                <a:latin typeface="Trebuchet MS" pitchFamily="34" charset="0"/>
              </a:rPr>
              <a:t>Eastern NE Scalloper’s Assn.</a:t>
            </a:r>
          </a:p>
          <a:p>
            <a:pPr>
              <a:lnSpc>
                <a:spcPct val="90000"/>
              </a:lnSpc>
            </a:pPr>
            <a:endParaRPr lang="en-US" sz="1900" smtClean="0">
              <a:latin typeface="Trebuchet M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57200" y="152400"/>
            <a:ext cx="8229600" cy="685800"/>
          </a:xfrm>
        </p:spPr>
        <p:txBody>
          <a:bodyPr/>
          <a:lstStyle/>
          <a:p>
            <a:pPr algn="ctr">
              <a:defRPr/>
            </a:pPr>
            <a:r>
              <a:rPr lang="en-US" sz="4600" smtClean="0">
                <a:solidFill>
                  <a:schemeClr val="accent2"/>
                </a:solidFill>
                <a:effectLst>
                  <a:outerShdw blurRad="38100" dist="38100" dir="2700000" algn="tl">
                    <a:srgbClr val="FFFFFF"/>
                  </a:outerShdw>
                </a:effectLst>
                <a:latin typeface="Trebuchet MS" pitchFamily="34" charset="0"/>
              </a:rPr>
              <a:t>Fisheries Chapter Objectives</a:t>
            </a:r>
          </a:p>
        </p:txBody>
      </p:sp>
      <p:sp>
        <p:nvSpPr>
          <p:cNvPr id="162819" name="Rectangle 3"/>
          <p:cNvSpPr>
            <a:spLocks noGrp="1" noChangeArrowheads="1"/>
          </p:cNvSpPr>
          <p:nvPr>
            <p:ph type="body" sz="half" idx="4294967295"/>
          </p:nvPr>
        </p:nvSpPr>
        <p:spPr>
          <a:xfrm>
            <a:off x="304800" y="1066800"/>
            <a:ext cx="4343400" cy="5334000"/>
          </a:xfrm>
          <a:solidFill>
            <a:schemeClr val="tx1">
              <a:lumMod val="85000"/>
            </a:schemeClr>
          </a:solidFill>
        </p:spPr>
        <p:txBody>
          <a:bodyPr/>
          <a:lstStyle/>
          <a:p>
            <a:pPr>
              <a:lnSpc>
                <a:spcPct val="80000"/>
              </a:lnSpc>
              <a:buClr>
                <a:srgbClr val="5F5F5F"/>
              </a:buClr>
              <a:buFontTx/>
              <a:buChar char="•"/>
              <a:defRPr/>
            </a:pPr>
            <a:r>
              <a:rPr lang="en-US" sz="2000" b="1" dirty="0" smtClean="0">
                <a:solidFill>
                  <a:schemeClr val="bg1"/>
                </a:solidFill>
                <a:effectLst>
                  <a:outerShdw blurRad="38100" dist="38100" dir="2700000" algn="tl">
                    <a:srgbClr val="FFFFFF"/>
                  </a:outerShdw>
                </a:effectLst>
                <a:latin typeface="Trebuchet MS" pitchFamily="34" charset="0"/>
              </a:rPr>
              <a:t>Provide baseline data and information on: </a:t>
            </a:r>
          </a:p>
          <a:p>
            <a:pPr lvl="2">
              <a:lnSpc>
                <a:spcPct val="80000"/>
              </a:lnSpc>
              <a:buClr>
                <a:srgbClr val="5F5F5F"/>
              </a:buClr>
              <a:buFontTx/>
              <a:buChar char="•"/>
              <a:defRPr/>
            </a:pPr>
            <a:r>
              <a:rPr lang="en-US" b="1" dirty="0" smtClean="0">
                <a:solidFill>
                  <a:schemeClr val="bg1"/>
                </a:solidFill>
                <a:effectLst>
                  <a:outerShdw blurRad="38100" dist="38100" dir="2700000" algn="tl">
                    <a:srgbClr val="FFFFFF"/>
                  </a:outerShdw>
                </a:effectLst>
                <a:latin typeface="Trebuchet MS" pitchFamily="34" charset="0"/>
              </a:rPr>
              <a:t>fisheries resources</a:t>
            </a:r>
          </a:p>
          <a:p>
            <a:pPr lvl="2">
              <a:lnSpc>
                <a:spcPct val="80000"/>
              </a:lnSpc>
              <a:buClr>
                <a:srgbClr val="5F5F5F"/>
              </a:buClr>
              <a:buFontTx/>
              <a:buChar char="•"/>
              <a:defRPr/>
            </a:pPr>
            <a:r>
              <a:rPr lang="en-US" b="1" dirty="0" smtClean="0">
                <a:solidFill>
                  <a:schemeClr val="bg1"/>
                </a:solidFill>
                <a:effectLst>
                  <a:outerShdw blurRad="38100" dist="38100" dir="2700000" algn="tl">
                    <a:srgbClr val="FFFFFF"/>
                  </a:outerShdw>
                </a:effectLst>
                <a:latin typeface="Trebuchet MS" pitchFamily="34" charset="0"/>
              </a:rPr>
              <a:t>commercial and recreational fisheries activities</a:t>
            </a:r>
          </a:p>
          <a:p>
            <a:pPr lvl="2">
              <a:lnSpc>
                <a:spcPct val="80000"/>
              </a:lnSpc>
              <a:buClr>
                <a:srgbClr val="5F5F5F"/>
              </a:buClr>
              <a:buFontTx/>
              <a:buNone/>
              <a:defRPr/>
            </a:pPr>
            <a:endParaRPr lang="en-US" sz="1100" b="1" dirty="0" smtClean="0">
              <a:solidFill>
                <a:schemeClr val="bg1"/>
              </a:solidFill>
              <a:effectLst>
                <a:outerShdw blurRad="38100" dist="38100" dir="2700000" algn="tl">
                  <a:srgbClr val="FFFFFF"/>
                </a:outerShdw>
              </a:effectLst>
              <a:latin typeface="Trebuchet MS" pitchFamily="34" charset="0"/>
            </a:endParaRPr>
          </a:p>
          <a:p>
            <a:pPr>
              <a:lnSpc>
                <a:spcPct val="80000"/>
              </a:lnSpc>
              <a:buClr>
                <a:srgbClr val="5F5F5F"/>
              </a:buClr>
              <a:defRPr/>
            </a:pPr>
            <a:r>
              <a:rPr lang="en-US" sz="2000" b="1" dirty="0" smtClean="0">
                <a:solidFill>
                  <a:schemeClr val="bg1"/>
                </a:solidFill>
                <a:effectLst>
                  <a:outerShdw blurRad="38100" dist="38100" dir="2700000" algn="tl">
                    <a:srgbClr val="FFFFFF"/>
                  </a:outerShdw>
                </a:effectLst>
                <a:latin typeface="Trebuchet MS" pitchFamily="34" charset="0"/>
              </a:rPr>
              <a:t>Highlight the economic, social and cultural importance of fisheries</a:t>
            </a:r>
          </a:p>
          <a:p>
            <a:pPr>
              <a:lnSpc>
                <a:spcPct val="80000"/>
              </a:lnSpc>
              <a:buClr>
                <a:srgbClr val="5F5F5F"/>
              </a:buClr>
              <a:defRPr/>
            </a:pPr>
            <a:endParaRPr lang="en-US" sz="1000" b="1" dirty="0" smtClean="0">
              <a:solidFill>
                <a:schemeClr val="bg1"/>
              </a:solidFill>
              <a:effectLst>
                <a:outerShdw blurRad="38100" dist="38100" dir="2700000" algn="tl">
                  <a:srgbClr val="FFFFFF"/>
                </a:outerShdw>
              </a:effectLst>
              <a:latin typeface="Trebuchet MS" pitchFamily="34" charset="0"/>
            </a:endParaRPr>
          </a:p>
          <a:p>
            <a:pPr>
              <a:lnSpc>
                <a:spcPct val="80000"/>
              </a:lnSpc>
              <a:buClr>
                <a:srgbClr val="5F5F5F"/>
              </a:buClr>
              <a:defRPr/>
            </a:pPr>
            <a:r>
              <a:rPr lang="en-US" sz="2000" b="1" dirty="0" smtClean="0">
                <a:solidFill>
                  <a:schemeClr val="bg1"/>
                </a:solidFill>
                <a:effectLst>
                  <a:outerShdw blurRad="38100" dist="38100" dir="2700000" algn="tl">
                    <a:srgbClr val="FFFFFF"/>
                  </a:outerShdw>
                </a:effectLst>
                <a:latin typeface="Trebuchet MS" pitchFamily="34" charset="0"/>
              </a:rPr>
              <a:t>Outline policies and standards to protect and promote fisheries resources and activities</a:t>
            </a:r>
          </a:p>
          <a:p>
            <a:pPr>
              <a:lnSpc>
                <a:spcPct val="80000"/>
              </a:lnSpc>
              <a:defRPr/>
            </a:pPr>
            <a:endParaRPr lang="en-US" sz="2000" b="1" dirty="0" smtClean="0">
              <a:solidFill>
                <a:srgbClr val="5F5F5F"/>
              </a:solidFill>
              <a:effectLst>
                <a:outerShdw blurRad="38100" dist="38100" dir="2700000" algn="tl">
                  <a:srgbClr val="FFFFFF"/>
                </a:outerShdw>
              </a:effectLst>
              <a:latin typeface="Trebuchet MS" pitchFamily="34" charset="0"/>
            </a:endParaRPr>
          </a:p>
        </p:txBody>
      </p:sp>
      <p:pic>
        <p:nvPicPr>
          <p:cNvPr id="203779" name="Picture 4" descr="darana r 1"/>
          <p:cNvPicPr>
            <a:picLocks noChangeAspect="1" noChangeArrowheads="1"/>
          </p:cNvPicPr>
          <p:nvPr/>
        </p:nvPicPr>
        <p:blipFill>
          <a:blip r:embed="rId3"/>
          <a:srcRect/>
          <a:stretch>
            <a:fillRect/>
          </a:stretch>
        </p:blipFill>
        <p:spPr bwMode="auto">
          <a:xfrm>
            <a:off x="4724400" y="914400"/>
            <a:ext cx="42894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HornsRev-Denmark"/>
          <p:cNvPicPr>
            <a:picLocks noChangeAspect="1" noChangeArrowheads="1"/>
          </p:cNvPicPr>
          <p:nvPr/>
        </p:nvPicPr>
        <p:blipFill>
          <a:blip r:embed="rId3"/>
          <a:srcRect/>
          <a:stretch>
            <a:fillRect/>
          </a:stretch>
        </p:blipFill>
        <p:spPr bwMode="auto">
          <a:xfrm>
            <a:off x="0" y="50800"/>
            <a:ext cx="9144000" cy="6807200"/>
          </a:xfrm>
          <a:prstGeom prst="rect">
            <a:avLst/>
          </a:prstGeom>
          <a:noFill/>
          <a:ln w="50800">
            <a:solidFill>
              <a:srgbClr val="DDDDDD"/>
            </a:solidFill>
            <a:miter lim="800000"/>
            <a:headEnd/>
            <a:tailEnd/>
          </a:ln>
        </p:spPr>
      </p:pic>
      <p:sp>
        <p:nvSpPr>
          <p:cNvPr id="59394" name="Text Box 5"/>
          <p:cNvSpPr txBox="1">
            <a:spLocks noChangeArrowheads="1"/>
          </p:cNvSpPr>
          <p:nvPr/>
        </p:nvSpPr>
        <p:spPr bwMode="auto">
          <a:xfrm>
            <a:off x="1001713" y="207963"/>
            <a:ext cx="8010525" cy="2062162"/>
          </a:xfrm>
          <a:prstGeom prst="rect">
            <a:avLst/>
          </a:prstGeom>
          <a:noFill/>
          <a:ln w="9525">
            <a:noFill/>
            <a:miter lim="800000"/>
            <a:headEnd/>
            <a:tailEnd/>
          </a:ln>
        </p:spPr>
        <p:txBody>
          <a:bodyPr wrap="none">
            <a:spAutoFit/>
          </a:bodyPr>
          <a:lstStyle/>
          <a:p>
            <a:pPr algn="ctr" eaLnBrk="0" hangingPunct="0"/>
            <a:r>
              <a:rPr lang="en-US" sz="4800" b="1">
                <a:solidFill>
                  <a:srgbClr val="000066"/>
                </a:solidFill>
                <a:latin typeface="Candara" pitchFamily="34" charset="0"/>
              </a:rPr>
              <a:t>The Issue</a:t>
            </a:r>
          </a:p>
          <a:p>
            <a:pPr algn="ctr" eaLnBrk="0" hangingPunct="0"/>
            <a:r>
              <a:rPr lang="en-US" sz="4000" b="1">
                <a:solidFill>
                  <a:srgbClr val="000066"/>
                </a:solidFill>
                <a:latin typeface="Candara" pitchFamily="34" charset="0"/>
              </a:rPr>
              <a:t>New Uses Are Increasing </a:t>
            </a:r>
          </a:p>
          <a:p>
            <a:pPr algn="ctr" eaLnBrk="0" hangingPunct="0"/>
            <a:r>
              <a:rPr lang="en-US" sz="4000" b="1">
                <a:solidFill>
                  <a:srgbClr val="000066"/>
                </a:solidFill>
                <a:latin typeface="Candara" pitchFamily="34" charset="0"/>
              </a:rPr>
              <a:t>A Major Player is Offshore Energy </a:t>
            </a:r>
          </a:p>
        </p:txBody>
      </p:sp>
      <p:sp>
        <p:nvSpPr>
          <p:cNvPr id="59395" name="Text Box 6"/>
          <p:cNvSpPr txBox="1">
            <a:spLocks noChangeArrowheads="1"/>
          </p:cNvSpPr>
          <p:nvPr/>
        </p:nvSpPr>
        <p:spPr bwMode="auto">
          <a:xfrm>
            <a:off x="573088" y="4167188"/>
            <a:ext cx="1497012" cy="457200"/>
          </a:xfrm>
          <a:prstGeom prst="rect">
            <a:avLst/>
          </a:prstGeom>
          <a:noFill/>
          <a:ln w="9525">
            <a:noFill/>
            <a:miter lim="800000"/>
            <a:headEnd/>
            <a:tailEnd/>
          </a:ln>
        </p:spPr>
        <p:txBody>
          <a:bodyPr wrap="none">
            <a:spAutoFit/>
          </a:bodyPr>
          <a:lstStyle/>
          <a:p>
            <a:pPr eaLnBrk="0" hangingPunct="0"/>
            <a:r>
              <a:rPr lang="en-US">
                <a:solidFill>
                  <a:schemeClr val="bg1"/>
                </a:solidFill>
                <a:latin typeface="Times" pitchFamily="18" charset="0"/>
              </a:rPr>
              <a:t>Horns Rev</a:t>
            </a:r>
          </a:p>
        </p:txBody>
      </p:sp>
      <p:sp>
        <p:nvSpPr>
          <p:cNvPr id="59396" name="Text Box 7"/>
          <p:cNvSpPr txBox="1">
            <a:spLocks noChangeArrowheads="1"/>
          </p:cNvSpPr>
          <p:nvPr/>
        </p:nvSpPr>
        <p:spPr bwMode="auto">
          <a:xfrm>
            <a:off x="60325" y="4687888"/>
            <a:ext cx="2584450" cy="2101850"/>
          </a:xfrm>
          <a:prstGeom prst="rect">
            <a:avLst/>
          </a:prstGeom>
          <a:solidFill>
            <a:schemeClr val="bg1"/>
          </a:solidFill>
          <a:ln w="28575">
            <a:solidFill>
              <a:srgbClr val="00FFFF"/>
            </a:solidFill>
            <a:miter lim="800000"/>
            <a:headEnd/>
            <a:tailEnd/>
          </a:ln>
        </p:spPr>
        <p:txBody>
          <a:bodyPr>
            <a:spAutoFit/>
          </a:bodyPr>
          <a:lstStyle/>
          <a:p>
            <a:pPr eaLnBrk="0" hangingPunct="0"/>
            <a:r>
              <a:rPr lang="en-US" sz="1000" b="1">
                <a:solidFill>
                  <a:srgbClr val="00008B"/>
                </a:solidFill>
                <a:latin typeface="Verdana" pitchFamily="34" charset="0"/>
              </a:rPr>
              <a:t>Country: </a:t>
            </a:r>
            <a:r>
              <a:rPr lang="en-US" sz="1000">
                <a:solidFill>
                  <a:srgbClr val="00008B"/>
                </a:solidFill>
                <a:latin typeface="Verdana" pitchFamily="34" charset="0"/>
              </a:rPr>
              <a:t>Denmark</a:t>
            </a:r>
            <a:br>
              <a:rPr lang="en-US" sz="1000">
                <a:solidFill>
                  <a:srgbClr val="00008B"/>
                </a:solidFill>
                <a:latin typeface="Verdana" pitchFamily="34" charset="0"/>
              </a:rPr>
            </a:br>
            <a:r>
              <a:rPr lang="en-US" sz="1000" b="1">
                <a:solidFill>
                  <a:srgbClr val="00008B"/>
                </a:solidFill>
                <a:latin typeface="Verdana" pitchFamily="34" charset="0"/>
              </a:rPr>
              <a:t>Location: </a:t>
            </a:r>
            <a:r>
              <a:rPr lang="en-US" sz="1000">
                <a:solidFill>
                  <a:srgbClr val="00008B"/>
                </a:solidFill>
                <a:latin typeface="Verdana" pitchFamily="34" charset="0"/>
              </a:rPr>
              <a:t>West Coast</a:t>
            </a:r>
            <a:br>
              <a:rPr lang="en-US" sz="1000">
                <a:solidFill>
                  <a:srgbClr val="00008B"/>
                </a:solidFill>
                <a:latin typeface="Verdana" pitchFamily="34" charset="0"/>
              </a:rPr>
            </a:br>
            <a:r>
              <a:rPr lang="en-US" sz="1000" b="1">
                <a:solidFill>
                  <a:srgbClr val="00008B"/>
                </a:solidFill>
                <a:latin typeface="Verdana" pitchFamily="34" charset="0"/>
              </a:rPr>
              <a:t>Total Capacity: </a:t>
            </a:r>
            <a:r>
              <a:rPr lang="en-US" sz="1000">
                <a:solidFill>
                  <a:srgbClr val="00008B"/>
                </a:solidFill>
                <a:latin typeface="Verdana" pitchFamily="34" charset="0"/>
              </a:rPr>
              <a:t>160 MW</a:t>
            </a:r>
            <a:br>
              <a:rPr lang="en-US" sz="1000">
                <a:solidFill>
                  <a:srgbClr val="00008B"/>
                </a:solidFill>
                <a:latin typeface="Verdana" pitchFamily="34" charset="0"/>
              </a:rPr>
            </a:br>
            <a:r>
              <a:rPr lang="en-US" sz="1000" b="1">
                <a:solidFill>
                  <a:srgbClr val="00008B"/>
                </a:solidFill>
                <a:latin typeface="Verdana" pitchFamily="34" charset="0"/>
              </a:rPr>
              <a:t>Number of Turbines: </a:t>
            </a:r>
            <a:r>
              <a:rPr lang="en-US" sz="1000">
                <a:solidFill>
                  <a:srgbClr val="00008B"/>
                </a:solidFill>
                <a:latin typeface="Verdana" pitchFamily="34" charset="0"/>
              </a:rPr>
              <a:t>80</a:t>
            </a:r>
            <a:br>
              <a:rPr lang="en-US" sz="1000">
                <a:solidFill>
                  <a:srgbClr val="00008B"/>
                </a:solidFill>
                <a:latin typeface="Verdana" pitchFamily="34" charset="0"/>
              </a:rPr>
            </a:br>
            <a:r>
              <a:rPr lang="en-US" sz="1000" b="1">
                <a:solidFill>
                  <a:srgbClr val="00008B"/>
                </a:solidFill>
                <a:latin typeface="Verdana" pitchFamily="34" charset="0"/>
              </a:rPr>
              <a:t>Distance to Shore: </a:t>
            </a:r>
            <a:r>
              <a:rPr lang="en-US" sz="1000">
                <a:solidFill>
                  <a:srgbClr val="00008B"/>
                </a:solidFill>
                <a:latin typeface="Verdana" pitchFamily="34" charset="0"/>
              </a:rPr>
              <a:t>14-20 km</a:t>
            </a:r>
            <a:br>
              <a:rPr lang="en-US" sz="1000">
                <a:solidFill>
                  <a:srgbClr val="00008B"/>
                </a:solidFill>
                <a:latin typeface="Verdana" pitchFamily="34" charset="0"/>
              </a:rPr>
            </a:br>
            <a:r>
              <a:rPr lang="en-US" sz="1000" b="1">
                <a:solidFill>
                  <a:srgbClr val="00008B"/>
                </a:solidFill>
                <a:latin typeface="Verdana" pitchFamily="34" charset="0"/>
              </a:rPr>
              <a:t>Depth: </a:t>
            </a:r>
            <a:r>
              <a:rPr lang="en-US" sz="1000">
                <a:solidFill>
                  <a:srgbClr val="00008B"/>
                </a:solidFill>
                <a:latin typeface="Verdana" pitchFamily="34" charset="0"/>
              </a:rPr>
              <a:t>6-12 m</a:t>
            </a:r>
            <a:br>
              <a:rPr lang="en-US" sz="1000">
                <a:solidFill>
                  <a:srgbClr val="00008B"/>
                </a:solidFill>
                <a:latin typeface="Verdana" pitchFamily="34" charset="0"/>
              </a:rPr>
            </a:br>
            <a:r>
              <a:rPr lang="en-US" sz="1000" b="1">
                <a:solidFill>
                  <a:srgbClr val="00008B"/>
                </a:solidFill>
                <a:latin typeface="Verdana" pitchFamily="34" charset="0"/>
              </a:rPr>
              <a:t>Capital Costs: </a:t>
            </a:r>
            <a:r>
              <a:rPr lang="en-US" sz="1000">
                <a:solidFill>
                  <a:srgbClr val="00008B"/>
                </a:solidFill>
                <a:latin typeface="Verdana" pitchFamily="34" charset="0"/>
              </a:rPr>
              <a:t>270 million Euro</a:t>
            </a:r>
            <a:br>
              <a:rPr lang="en-US" sz="1000">
                <a:solidFill>
                  <a:srgbClr val="00008B"/>
                </a:solidFill>
                <a:latin typeface="Verdana" pitchFamily="34" charset="0"/>
              </a:rPr>
            </a:br>
            <a:r>
              <a:rPr lang="en-US" sz="1000" b="1">
                <a:solidFill>
                  <a:srgbClr val="00008B"/>
                </a:solidFill>
                <a:latin typeface="Verdana" pitchFamily="34" charset="0"/>
              </a:rPr>
              <a:t>Manufacturer: </a:t>
            </a:r>
            <a:r>
              <a:rPr lang="en-US" sz="1000">
                <a:solidFill>
                  <a:srgbClr val="00008B"/>
                </a:solidFill>
                <a:latin typeface="Verdana" pitchFamily="34" charset="0"/>
              </a:rPr>
              <a:t>Vestas</a:t>
            </a:r>
            <a:br>
              <a:rPr lang="en-US" sz="1000">
                <a:solidFill>
                  <a:srgbClr val="00008B"/>
                </a:solidFill>
                <a:latin typeface="Verdana" pitchFamily="34" charset="0"/>
              </a:rPr>
            </a:br>
            <a:r>
              <a:rPr lang="en-US" sz="1000" b="1">
                <a:solidFill>
                  <a:srgbClr val="00008B"/>
                </a:solidFill>
                <a:latin typeface="Verdana" pitchFamily="34" charset="0"/>
              </a:rPr>
              <a:t>Total Capacity: </a:t>
            </a:r>
            <a:r>
              <a:rPr lang="en-US" sz="1000">
                <a:solidFill>
                  <a:srgbClr val="00008B"/>
                </a:solidFill>
                <a:latin typeface="Verdana" pitchFamily="34" charset="0"/>
              </a:rPr>
              <a:t>2 MW</a:t>
            </a:r>
            <a:br>
              <a:rPr lang="en-US" sz="1000">
                <a:solidFill>
                  <a:srgbClr val="00008B"/>
                </a:solidFill>
                <a:latin typeface="Verdana" pitchFamily="34" charset="0"/>
              </a:rPr>
            </a:br>
            <a:r>
              <a:rPr lang="en-US" sz="1000" b="1">
                <a:solidFill>
                  <a:srgbClr val="00008B"/>
                </a:solidFill>
                <a:latin typeface="Verdana" pitchFamily="34" charset="0"/>
              </a:rPr>
              <a:t>Turbine-type: </a:t>
            </a:r>
            <a:r>
              <a:rPr lang="en-US" sz="1000">
                <a:solidFill>
                  <a:srgbClr val="00008B"/>
                </a:solidFill>
                <a:latin typeface="Verdana" pitchFamily="34" charset="0"/>
              </a:rPr>
              <a:t>V80 - 80m diameter</a:t>
            </a:r>
          </a:p>
          <a:p>
            <a:pPr eaLnBrk="0" hangingPunct="0"/>
            <a:r>
              <a:rPr lang="en-US" sz="1000" b="1">
                <a:solidFill>
                  <a:srgbClr val="00008B"/>
                </a:solidFill>
                <a:latin typeface="Verdana" pitchFamily="34" charset="0"/>
              </a:rPr>
              <a:t>Hub-height: </a:t>
            </a:r>
            <a:r>
              <a:rPr lang="en-US" sz="1000">
                <a:solidFill>
                  <a:srgbClr val="00008B"/>
                </a:solidFill>
                <a:latin typeface="Verdana" pitchFamily="34" charset="0"/>
              </a:rPr>
              <a:t>70-m</a:t>
            </a:r>
            <a:br>
              <a:rPr lang="en-US" sz="1000">
                <a:solidFill>
                  <a:srgbClr val="00008B"/>
                </a:solidFill>
                <a:latin typeface="Verdana" pitchFamily="34" charset="0"/>
              </a:rPr>
            </a:br>
            <a:r>
              <a:rPr lang="en-US" sz="1000" b="1">
                <a:solidFill>
                  <a:srgbClr val="00008B"/>
                </a:solidFill>
                <a:latin typeface="Verdana" pitchFamily="34" charset="0"/>
              </a:rPr>
              <a:t>Mean Windspeed: </a:t>
            </a:r>
            <a:r>
              <a:rPr lang="en-US" sz="1000">
                <a:solidFill>
                  <a:srgbClr val="00008B"/>
                </a:solidFill>
                <a:latin typeface="Verdana" pitchFamily="34" charset="0"/>
              </a:rPr>
              <a:t>9.7 m/s</a:t>
            </a:r>
            <a:br>
              <a:rPr lang="en-US" sz="1000">
                <a:solidFill>
                  <a:srgbClr val="00008B"/>
                </a:solidFill>
                <a:latin typeface="Verdana" pitchFamily="34" charset="0"/>
              </a:rPr>
            </a:br>
            <a:r>
              <a:rPr lang="en-US" sz="1000" b="1">
                <a:solidFill>
                  <a:srgbClr val="00008B"/>
                </a:solidFill>
                <a:latin typeface="Verdana" pitchFamily="34" charset="0"/>
              </a:rPr>
              <a:t>Annual Energy output: </a:t>
            </a:r>
            <a:r>
              <a:rPr lang="en-US" sz="1000">
                <a:solidFill>
                  <a:srgbClr val="00008B"/>
                </a:solidFill>
                <a:latin typeface="Verdana" pitchFamily="34" charset="0"/>
              </a:rPr>
              <a:t>600 GWh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4867" name="Rectangle 3"/>
          <p:cNvSpPr>
            <a:spLocks noGrp="1" noChangeArrowheads="1"/>
          </p:cNvSpPr>
          <p:nvPr>
            <p:ph type="title" idx="4294967295"/>
          </p:nvPr>
        </p:nvSpPr>
        <p:spPr>
          <a:xfrm>
            <a:off x="1828800" y="152400"/>
            <a:ext cx="5334000" cy="1143000"/>
          </a:xfrm>
        </p:spPr>
        <p:txBody>
          <a:bodyPr/>
          <a:lstStyle/>
          <a:p>
            <a:pPr algn="ctr">
              <a:defRPr/>
            </a:pPr>
            <a:r>
              <a:rPr lang="en-US" sz="4600" smtClean="0">
                <a:solidFill>
                  <a:schemeClr val="bg1"/>
                </a:solidFill>
                <a:effectLst>
                  <a:outerShdw blurRad="38100" dist="38100" dir="2700000" algn="tl">
                    <a:srgbClr val="FFFFFF"/>
                  </a:outerShdw>
                </a:effectLst>
                <a:latin typeface="Trebuchet MS" pitchFamily="34" charset="0"/>
              </a:rPr>
              <a:t>Chapter Methodology</a:t>
            </a:r>
          </a:p>
        </p:txBody>
      </p:sp>
      <p:sp>
        <p:nvSpPr>
          <p:cNvPr id="164868" name="Rectangle 4"/>
          <p:cNvSpPr>
            <a:spLocks noGrp="1" noChangeArrowheads="1"/>
          </p:cNvSpPr>
          <p:nvPr>
            <p:ph type="body" idx="4294967295"/>
          </p:nvPr>
        </p:nvSpPr>
        <p:spPr>
          <a:xfrm>
            <a:off x="2362200" y="1828800"/>
            <a:ext cx="5486400" cy="3657600"/>
          </a:xfrm>
          <a:solidFill>
            <a:schemeClr val="bg1">
              <a:alpha val="80000"/>
            </a:schemeClr>
          </a:solidFill>
        </p:spPr>
        <p:txBody>
          <a:bodyPr/>
          <a:lstStyle/>
          <a:p>
            <a:pPr marL="609600" indent="-609600">
              <a:lnSpc>
                <a:spcPct val="90000"/>
              </a:lnSpc>
              <a:defRPr/>
            </a:pPr>
            <a:r>
              <a:rPr lang="en-US" b="1" smtClean="0">
                <a:effectLst>
                  <a:outerShdw blurRad="38100" dist="38100" dir="2700000" algn="tl">
                    <a:srgbClr val="04617B"/>
                  </a:outerShdw>
                </a:effectLst>
                <a:latin typeface="Trebuchet MS" pitchFamily="34" charset="0"/>
              </a:rPr>
              <a:t>Stakeholder and federal/</a:t>
            </a:r>
            <a:br>
              <a:rPr lang="en-US" b="1" smtClean="0">
                <a:effectLst>
                  <a:outerShdw blurRad="38100" dist="38100" dir="2700000" algn="tl">
                    <a:srgbClr val="04617B"/>
                  </a:outerShdw>
                </a:effectLst>
                <a:latin typeface="Trebuchet MS" pitchFamily="34" charset="0"/>
              </a:rPr>
            </a:br>
            <a:r>
              <a:rPr lang="en-US" b="1" smtClean="0">
                <a:effectLst>
                  <a:outerShdw blurRad="38100" dist="38100" dir="2700000" algn="tl">
                    <a:srgbClr val="04617B"/>
                  </a:outerShdw>
                </a:effectLst>
                <a:latin typeface="Trebuchet MS" pitchFamily="34" charset="0"/>
              </a:rPr>
              <a:t>state agency input</a:t>
            </a:r>
          </a:p>
          <a:p>
            <a:pPr marL="609600" indent="-609600">
              <a:lnSpc>
                <a:spcPct val="90000"/>
              </a:lnSpc>
              <a:defRPr/>
            </a:pPr>
            <a:r>
              <a:rPr lang="en-US" b="1" smtClean="0">
                <a:effectLst>
                  <a:outerShdw blurRad="38100" dist="38100" dir="2700000" algn="tl">
                    <a:srgbClr val="04617B"/>
                  </a:outerShdw>
                </a:effectLst>
                <a:latin typeface="Trebuchet MS" pitchFamily="34" charset="0"/>
              </a:rPr>
              <a:t>Review of other “reference” documents</a:t>
            </a:r>
          </a:p>
          <a:p>
            <a:pPr marL="609600" indent="-609600">
              <a:lnSpc>
                <a:spcPct val="90000"/>
              </a:lnSpc>
              <a:defRPr/>
            </a:pPr>
            <a:r>
              <a:rPr lang="en-US" b="1" smtClean="0">
                <a:effectLst>
                  <a:outerShdw blurRad="38100" dist="38100" dir="2700000" algn="tl">
                    <a:srgbClr val="04617B"/>
                  </a:outerShdw>
                </a:effectLst>
                <a:latin typeface="Trebuchet MS" pitchFamily="34" charset="0"/>
              </a:rPr>
              <a:t>Literature and data review</a:t>
            </a:r>
          </a:p>
          <a:p>
            <a:pPr marL="609600" indent="-609600">
              <a:lnSpc>
                <a:spcPct val="90000"/>
              </a:lnSpc>
              <a:defRPr/>
            </a:pPr>
            <a:r>
              <a:rPr lang="en-US" b="1" smtClean="0">
                <a:effectLst>
                  <a:outerShdw blurRad="38100" dist="38100" dir="2700000" algn="tl">
                    <a:srgbClr val="04617B"/>
                  </a:outerShdw>
                </a:effectLst>
                <a:latin typeface="Trebuchet MS" pitchFamily="34" charset="0"/>
              </a:rPr>
              <a:t>Data analysis and mapping</a:t>
            </a:r>
          </a:p>
          <a:p>
            <a:pPr marL="990600" lvl="1" indent="-533400">
              <a:lnSpc>
                <a:spcPct val="90000"/>
              </a:lnSpc>
              <a:defRPr/>
            </a:pPr>
            <a:r>
              <a:rPr lang="en-US" b="1" smtClean="0">
                <a:effectLst>
                  <a:outerShdw blurRad="38100" dist="38100" dir="2700000" algn="tl">
                    <a:srgbClr val="04617B"/>
                  </a:outerShdw>
                </a:effectLst>
                <a:latin typeface="Trebuchet MS" pitchFamily="34" charset="0"/>
              </a:rPr>
              <a:t>Baseline characterization</a:t>
            </a:r>
          </a:p>
          <a:p>
            <a:pPr marL="990600" lvl="1" indent="-533400">
              <a:lnSpc>
                <a:spcPct val="90000"/>
              </a:lnSpc>
              <a:defRPr/>
            </a:pPr>
            <a:r>
              <a:rPr lang="en-US" b="1" smtClean="0">
                <a:effectLst>
                  <a:outerShdw blurRad="38100" dist="38100" dir="2700000" algn="tl">
                    <a:srgbClr val="04617B"/>
                  </a:outerShdw>
                </a:effectLst>
                <a:latin typeface="Trebuchet MS" pitchFamily="34" charset="0"/>
              </a:rPr>
              <a:t>Fisheries activity mapping</a:t>
            </a:r>
            <a:endParaRPr lang="en-US" sz="3600" smtClean="0">
              <a:effectLst>
                <a:outerShdw blurRad="38100" dist="38100" dir="2700000" algn="tl">
                  <a:srgbClr val="04617B"/>
                </a:outerShdw>
              </a:effectLst>
              <a:latin typeface="Trebuchet MS" pitchFamily="34" charset="0"/>
            </a:endParaRPr>
          </a:p>
          <a:p>
            <a:pPr marL="609600" indent="-609600">
              <a:lnSpc>
                <a:spcPct val="90000"/>
              </a:lnSpc>
              <a:defRPr/>
            </a:pPr>
            <a:endParaRPr lang="en-US" sz="3900" smtClean="0">
              <a:effectLst>
                <a:outerShdw blurRad="38100" dist="38100" dir="2700000" algn="tl">
                  <a:srgbClr val="04617B"/>
                </a:outerShdw>
              </a:effectLst>
              <a:latin typeface="Trebuchet MS" pitchFamily="34" charset="0"/>
            </a:endParaRPr>
          </a:p>
          <a:p>
            <a:pPr marL="609600" indent="-609600">
              <a:lnSpc>
                <a:spcPct val="90000"/>
              </a:lnSpc>
              <a:defRPr/>
            </a:pPr>
            <a:endParaRPr lang="en-US" sz="3900" smtClean="0">
              <a:effectLst>
                <a:outerShdw blurRad="38100" dist="38100" dir="2700000" algn="tl">
                  <a:srgbClr val="04617B"/>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2" descr="biomass_total_fall"/>
          <p:cNvPicPr>
            <a:picLocks noChangeAspect="1" noChangeArrowheads="1"/>
          </p:cNvPicPr>
          <p:nvPr/>
        </p:nvPicPr>
        <p:blipFill>
          <a:blip r:embed="rId3"/>
          <a:srcRect/>
          <a:stretch>
            <a:fillRect/>
          </a:stretch>
        </p:blipFill>
        <p:spPr bwMode="auto">
          <a:xfrm>
            <a:off x="76200" y="-34925"/>
            <a:ext cx="8991600" cy="6964363"/>
          </a:xfrm>
          <a:prstGeom prst="rect">
            <a:avLst/>
          </a:prstGeom>
          <a:noFill/>
          <a:ln w="9525">
            <a:noFill/>
            <a:miter lim="800000"/>
            <a:headEnd/>
            <a:tailEnd/>
          </a:ln>
        </p:spPr>
      </p:pic>
      <p:sp>
        <p:nvSpPr>
          <p:cNvPr id="168963" name="Text Box 3"/>
          <p:cNvSpPr txBox="1">
            <a:spLocks noChangeArrowheads="1"/>
          </p:cNvSpPr>
          <p:nvPr/>
        </p:nvSpPr>
        <p:spPr bwMode="auto">
          <a:xfrm>
            <a:off x="2209800" y="-46038"/>
            <a:ext cx="6400800" cy="579438"/>
          </a:xfrm>
          <a:prstGeom prst="rect">
            <a:avLst/>
          </a:prstGeom>
          <a:solidFill>
            <a:schemeClr val="accent2"/>
          </a:solidFill>
          <a:ln w="9525">
            <a:noFill/>
            <a:miter lim="800000"/>
            <a:headEnd/>
            <a:tailEnd/>
          </a:ln>
          <a:effectLst/>
        </p:spPr>
        <p:txBody>
          <a:bodyPr>
            <a:spAutoFit/>
          </a:bodyPr>
          <a:lstStyle/>
          <a:p>
            <a:pPr>
              <a:spcBef>
                <a:spcPct val="50000"/>
              </a:spcBef>
              <a:defRPr/>
            </a:pPr>
            <a:r>
              <a:rPr lang="en-US" sz="3200" b="1">
                <a:solidFill>
                  <a:schemeClr val="bg1"/>
                </a:solidFill>
                <a:effectLst>
                  <a:outerShdw blurRad="38100" dist="38100" dir="2700000" algn="tl">
                    <a:srgbClr val="FFFFFF"/>
                  </a:outerShdw>
                </a:effectLst>
                <a:latin typeface="Trebuchet MS" pitchFamily="34" charset="0"/>
              </a:rPr>
              <a:t>AGGREGATE FISH BIOMASS, FALL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G:\VTR Maps\VTR_jpgs\VTR_all.jpg"/>
          <p:cNvPicPr>
            <a:picLocks noChangeAspect="1" noChangeArrowheads="1"/>
          </p:cNvPicPr>
          <p:nvPr/>
        </p:nvPicPr>
        <p:blipFill>
          <a:blip r:embed="rId3"/>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idx="4294967295"/>
          </p:nvPr>
        </p:nvSpPr>
        <p:spPr/>
        <p:txBody>
          <a:bodyPr/>
          <a:lstStyle/>
          <a:p>
            <a:endParaRPr lang="en-US" smtClean="0"/>
          </a:p>
        </p:txBody>
      </p:sp>
      <p:sp>
        <p:nvSpPr>
          <p:cNvPr id="211970" name="Content Placeholder 2"/>
          <p:cNvSpPr>
            <a:spLocks noGrp="1"/>
          </p:cNvSpPr>
          <p:nvPr>
            <p:ph idx="4294967295"/>
          </p:nvPr>
        </p:nvSpPr>
        <p:spPr/>
        <p:txBody>
          <a:bodyPr/>
          <a:lstStyle/>
          <a:p>
            <a:endParaRPr lang="en-US" smtClean="0"/>
          </a:p>
        </p:txBody>
      </p:sp>
      <p:pic>
        <p:nvPicPr>
          <p:cNvPr id="211971" name="Picture 2"/>
          <p:cNvPicPr>
            <a:picLocks noChangeAspect="1" noChangeArrowheads="1"/>
          </p:cNvPicPr>
          <p:nvPr/>
        </p:nvPicPr>
        <p:blipFill>
          <a:blip r:embed="rId3"/>
          <a:srcRect/>
          <a:stretch>
            <a:fillRect/>
          </a:stretch>
        </p:blipFill>
        <p:spPr bwMode="auto">
          <a:xfrm>
            <a:off x="0" y="0"/>
            <a:ext cx="9144000" cy="6694488"/>
          </a:xfrm>
          <a:prstGeom prst="rect">
            <a:avLst/>
          </a:prstGeom>
          <a:noFill/>
          <a:ln w="9525">
            <a:noFill/>
            <a:miter lim="800000"/>
            <a:headEnd/>
            <a:tailEnd/>
          </a:ln>
        </p:spPr>
      </p:pic>
      <p:sp>
        <p:nvSpPr>
          <p:cNvPr id="211972" name="TextBox 5"/>
          <p:cNvSpPr txBox="1">
            <a:spLocks noChangeArrowheads="1"/>
          </p:cNvSpPr>
          <p:nvPr/>
        </p:nvSpPr>
        <p:spPr bwMode="auto">
          <a:xfrm>
            <a:off x="3505200" y="762000"/>
            <a:ext cx="1676400" cy="369888"/>
          </a:xfrm>
          <a:prstGeom prst="rect">
            <a:avLst/>
          </a:prstGeom>
          <a:noFill/>
          <a:ln w="9525">
            <a:noFill/>
            <a:miter lim="800000"/>
            <a:headEnd/>
            <a:tailEnd/>
          </a:ln>
        </p:spPr>
        <p:txBody>
          <a:bodyPr>
            <a:spAutoFit/>
          </a:bodyPr>
          <a:lstStyle/>
          <a:p>
            <a:r>
              <a:rPr lang="en-US">
                <a:solidFill>
                  <a:schemeClr val="bg1"/>
                </a:solidFill>
              </a:rPr>
              <a:t>VMS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p:cNvPicPr>
            <a:picLocks noChangeAspect="1" noChangeArrowheads="1"/>
          </p:cNvPicPr>
          <p:nvPr/>
        </p:nvPicPr>
        <p:blipFill>
          <a:blip r:embed="rId3"/>
          <a:srcRect/>
          <a:stretch>
            <a:fillRect/>
          </a:stretch>
        </p:blipFill>
        <p:spPr bwMode="auto">
          <a:xfrm>
            <a:off x="0" y="0"/>
            <a:ext cx="9867900" cy="762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p:cNvPicPr>
            <a:picLocks noChangeAspect="1" noChangeArrowheads="1"/>
          </p:cNvPicPr>
          <p:nvPr/>
        </p:nvPicPr>
        <p:blipFill>
          <a:blip r:embed="rId3"/>
          <a:srcRect/>
          <a:stretch>
            <a:fillRect/>
          </a:stretch>
        </p:blipFill>
        <p:spPr bwMode="auto">
          <a:xfrm>
            <a:off x="0" y="0"/>
            <a:ext cx="9896475"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pPr algn="ctr"/>
            <a:r>
              <a:rPr lang="en-US" smtClean="0"/>
              <a:t>Why Not Map The Important Areas to Fishermen?</a:t>
            </a:r>
          </a:p>
        </p:txBody>
      </p:sp>
      <p:sp>
        <p:nvSpPr>
          <p:cNvPr id="3" name="Content Placeholder 2"/>
          <p:cNvSpPr>
            <a:spLocks noGrp="1"/>
          </p:cNvSpPr>
          <p:nvPr>
            <p:ph idx="1"/>
          </p:nvPr>
        </p:nvSpPr>
        <p:spPr/>
        <p:txBody>
          <a:bodyPr/>
          <a:lstStyle/>
          <a:p>
            <a:r>
              <a:rPr lang="en-US" sz="3200" smtClean="0"/>
              <a:t>All Area Are Important</a:t>
            </a:r>
          </a:p>
          <a:p>
            <a:r>
              <a:rPr lang="en-US" sz="3200" smtClean="0"/>
              <a:t>Fish Populations are Dynamic And Are On The Move Due To Climate Change</a:t>
            </a:r>
          </a:p>
          <a:p>
            <a:r>
              <a:rPr lang="en-US" sz="3200" smtClean="0"/>
              <a:t>Markets Are Dynamic</a:t>
            </a:r>
          </a:p>
          <a:p>
            <a:r>
              <a:rPr lang="en-US" sz="3200" smtClean="0"/>
              <a:t>Regulations Constantly Change The Game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7" descr="Offshore_SailboatRacing"/>
          <p:cNvPicPr>
            <a:picLocks noChangeAspect="1" noChangeArrowheads="1"/>
          </p:cNvPicPr>
          <p:nvPr/>
        </p:nvPicPr>
        <p:blipFill>
          <a:blip r:embed="rId3"/>
          <a:srcRect/>
          <a:stretch>
            <a:fillRect/>
          </a:stretch>
        </p:blipFill>
        <p:spPr bwMode="auto">
          <a:xfrm>
            <a:off x="0" y="0"/>
            <a:ext cx="9144000" cy="703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4" descr="sailboat distance courses"/>
          <p:cNvPicPr>
            <a:picLocks noChangeAspect="1" noChangeArrowheads="1"/>
          </p:cNvPicPr>
          <p:nvPr/>
        </p:nvPicPr>
        <p:blipFill>
          <a:blip r:embed="rId3"/>
          <a:srcRect/>
          <a:stretch>
            <a:fillRect/>
          </a:stretch>
        </p:blipFill>
        <p:spPr bwMode="auto">
          <a:xfrm>
            <a:off x="0" y="-76200"/>
            <a:ext cx="9144000" cy="701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6" descr="recreation_cruising_routes"/>
          <p:cNvPicPr>
            <a:picLocks noChangeAspect="1" noChangeArrowheads="1"/>
          </p:cNvPicPr>
          <p:nvPr/>
        </p:nvPicPr>
        <p:blipFill>
          <a:blip r:embed="rId3"/>
          <a:srcRect/>
          <a:stretch>
            <a:fillRect/>
          </a:stretch>
        </p:blipFill>
        <p:spPr bwMode="auto">
          <a:xfrm>
            <a:off x="0" y="-141288"/>
            <a:ext cx="9144000" cy="699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2" name="Text Box 4"/>
          <p:cNvSpPr txBox="1">
            <a:spLocks noChangeArrowheads="1"/>
          </p:cNvSpPr>
          <p:nvPr/>
        </p:nvSpPr>
        <p:spPr bwMode="auto">
          <a:xfrm>
            <a:off x="152400" y="1423988"/>
            <a:ext cx="8763000" cy="701675"/>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algn="ctr" eaLnBrk="0" hangingPunct="0">
              <a:spcBef>
                <a:spcPct val="50000"/>
              </a:spcBef>
              <a:defRPr/>
            </a:pPr>
            <a:r>
              <a:rPr lang="en-US" altLang="en-US" sz="2000" b="1" i="1">
                <a:solidFill>
                  <a:schemeClr val="bg1"/>
                </a:solidFill>
                <a:latin typeface="Verdana" pitchFamily="34" charset="0"/>
                <a:cs typeface="+mn-cs"/>
              </a:rPr>
              <a:t>Coastal load centers are transmission constrained and cannot be easily served by land-based wind.  </a:t>
            </a:r>
            <a:endParaRPr lang="en-US" altLang="en-US" sz="2000" b="1" i="1">
              <a:solidFill>
                <a:srgbClr val="FFFF00"/>
              </a:solidFill>
              <a:effectLst>
                <a:outerShdw blurRad="38100" dist="38100" dir="2700000" algn="tl">
                  <a:srgbClr val="000000"/>
                </a:outerShdw>
              </a:effectLst>
              <a:latin typeface="Verdana" pitchFamily="34" charset="0"/>
              <a:cs typeface="+mn-cs"/>
            </a:endParaRPr>
          </a:p>
        </p:txBody>
      </p:sp>
      <p:sp>
        <p:nvSpPr>
          <p:cNvPr id="61442" name="Text Box 6"/>
          <p:cNvSpPr txBox="1">
            <a:spLocks noChangeArrowheads="1"/>
          </p:cNvSpPr>
          <p:nvPr/>
        </p:nvSpPr>
        <p:spPr bwMode="auto">
          <a:xfrm>
            <a:off x="3422650" y="5310188"/>
            <a:ext cx="581025" cy="314325"/>
          </a:xfrm>
          <a:prstGeom prst="rect">
            <a:avLst/>
          </a:prstGeom>
          <a:noFill/>
          <a:ln w="9525">
            <a:noFill/>
            <a:miter lim="800000"/>
            <a:headEnd/>
            <a:tailEnd/>
          </a:ln>
        </p:spPr>
        <p:txBody>
          <a:bodyPr wrap="none"/>
          <a:lstStyle/>
          <a:p>
            <a:pPr algn="ctr">
              <a:spcBef>
                <a:spcPct val="50000"/>
              </a:spcBef>
            </a:pPr>
            <a:endParaRPr lang="en-US" sz="1200" b="1">
              <a:solidFill>
                <a:srgbClr val="660033"/>
              </a:solidFill>
              <a:latin typeface="Tahoma" pitchFamily="34" charset="0"/>
            </a:endParaRPr>
          </a:p>
        </p:txBody>
      </p:sp>
      <p:sp>
        <p:nvSpPr>
          <p:cNvPr id="61443" name="Text Box 7"/>
          <p:cNvSpPr txBox="1">
            <a:spLocks noChangeArrowheads="1"/>
          </p:cNvSpPr>
          <p:nvPr/>
        </p:nvSpPr>
        <p:spPr bwMode="auto">
          <a:xfrm>
            <a:off x="819150" y="5310188"/>
            <a:ext cx="581025" cy="312737"/>
          </a:xfrm>
          <a:prstGeom prst="rect">
            <a:avLst/>
          </a:prstGeom>
          <a:noFill/>
          <a:ln w="9525">
            <a:noFill/>
            <a:miter lim="800000"/>
            <a:headEnd/>
            <a:tailEnd/>
          </a:ln>
        </p:spPr>
        <p:txBody>
          <a:bodyPr wrap="none"/>
          <a:lstStyle/>
          <a:p>
            <a:pPr algn="ctr">
              <a:spcBef>
                <a:spcPct val="50000"/>
              </a:spcBef>
            </a:pPr>
            <a:endParaRPr lang="en-US" sz="1200" b="1">
              <a:solidFill>
                <a:srgbClr val="660033"/>
              </a:solidFill>
              <a:latin typeface="Tahoma" pitchFamily="34" charset="0"/>
            </a:endParaRPr>
          </a:p>
        </p:txBody>
      </p:sp>
      <p:sp>
        <p:nvSpPr>
          <p:cNvPr id="61444" name="Text Box 8"/>
          <p:cNvSpPr txBox="1">
            <a:spLocks noChangeArrowheads="1"/>
          </p:cNvSpPr>
          <p:nvPr/>
        </p:nvSpPr>
        <p:spPr bwMode="auto">
          <a:xfrm>
            <a:off x="1258888" y="5640388"/>
            <a:ext cx="3048000" cy="227012"/>
          </a:xfrm>
          <a:prstGeom prst="rect">
            <a:avLst/>
          </a:prstGeom>
          <a:noFill/>
          <a:ln w="9525">
            <a:noFill/>
            <a:miter lim="800000"/>
            <a:headEnd/>
            <a:tailEnd/>
          </a:ln>
        </p:spPr>
        <p:txBody>
          <a:bodyPr>
            <a:spAutoFit/>
          </a:bodyPr>
          <a:lstStyle/>
          <a:p>
            <a:pPr algn="ctr" eaLnBrk="0" hangingPunct="0"/>
            <a:r>
              <a:rPr lang="en-US" sz="900" b="1">
                <a:latin typeface="Arial" charset="0"/>
              </a:rPr>
              <a:t>Graphic Credit:  Bruce Bailey  AWS Truewind</a:t>
            </a:r>
          </a:p>
        </p:txBody>
      </p:sp>
      <p:sp>
        <p:nvSpPr>
          <p:cNvPr id="61445" name="Rectangle 9"/>
          <p:cNvSpPr>
            <a:spLocks noChangeArrowheads="1"/>
          </p:cNvSpPr>
          <p:nvPr/>
        </p:nvSpPr>
        <p:spPr bwMode="auto">
          <a:xfrm>
            <a:off x="457200" y="76200"/>
            <a:ext cx="8305800" cy="609600"/>
          </a:xfrm>
          <a:prstGeom prst="rect">
            <a:avLst/>
          </a:prstGeom>
          <a:noFill/>
          <a:ln w="9525">
            <a:noFill/>
            <a:miter lim="800000"/>
            <a:headEnd/>
            <a:tailEnd/>
          </a:ln>
        </p:spPr>
        <p:txBody>
          <a:bodyPr lIns="0" tIns="0" rIns="0" bIns="0"/>
          <a:lstStyle/>
          <a:p>
            <a:pPr algn="ctr"/>
            <a:r>
              <a:rPr lang="en-US" sz="4400" b="1">
                <a:solidFill>
                  <a:srgbClr val="0000CC"/>
                </a:solidFill>
                <a:latin typeface="Arial" charset="0"/>
              </a:rPr>
              <a:t>Why Offshore Wind? </a:t>
            </a:r>
          </a:p>
        </p:txBody>
      </p:sp>
      <p:sp>
        <p:nvSpPr>
          <p:cNvPr id="61446" name="Text Box 10"/>
          <p:cNvSpPr txBox="1">
            <a:spLocks noChangeArrowheads="1"/>
          </p:cNvSpPr>
          <p:nvPr/>
        </p:nvSpPr>
        <p:spPr bwMode="auto">
          <a:xfrm>
            <a:off x="350838" y="3108325"/>
            <a:ext cx="3460750" cy="396875"/>
          </a:xfrm>
          <a:prstGeom prst="rect">
            <a:avLst/>
          </a:prstGeom>
          <a:solidFill>
            <a:schemeClr val="bg1"/>
          </a:solidFill>
          <a:ln w="9525">
            <a:noFill/>
            <a:miter lim="800000"/>
            <a:headEnd/>
            <a:tailEnd/>
          </a:ln>
        </p:spPr>
        <p:txBody>
          <a:bodyPr wrap="none">
            <a:spAutoFit/>
          </a:bodyPr>
          <a:lstStyle/>
          <a:p>
            <a:pPr eaLnBrk="0" hangingPunct="0"/>
            <a:r>
              <a:rPr lang="en-US" sz="2000">
                <a:latin typeface="Arial" charset="0"/>
              </a:rPr>
              <a:t>US Population Concentration</a:t>
            </a:r>
          </a:p>
        </p:txBody>
      </p:sp>
      <p:sp>
        <p:nvSpPr>
          <p:cNvPr id="61447" name="Text Box 11"/>
          <p:cNvSpPr txBox="1">
            <a:spLocks noChangeArrowheads="1"/>
          </p:cNvSpPr>
          <p:nvPr/>
        </p:nvSpPr>
        <p:spPr bwMode="auto">
          <a:xfrm>
            <a:off x="4357688" y="2990850"/>
            <a:ext cx="4608512" cy="396875"/>
          </a:xfrm>
          <a:prstGeom prst="rect">
            <a:avLst/>
          </a:prstGeom>
          <a:solidFill>
            <a:schemeClr val="bg1"/>
          </a:solidFill>
          <a:ln w="9525">
            <a:noFill/>
            <a:miter lim="800000"/>
            <a:headEnd/>
            <a:tailEnd/>
          </a:ln>
        </p:spPr>
        <p:txBody>
          <a:bodyPr>
            <a:spAutoFit/>
          </a:bodyPr>
          <a:lstStyle/>
          <a:p>
            <a:pPr algn="ctr" eaLnBrk="0" hangingPunct="0"/>
            <a:r>
              <a:rPr lang="en-US" sz="2000">
                <a:latin typeface="Arial" charset="0"/>
              </a:rPr>
              <a:t>U.S. Wind Resource and Bathymetry</a:t>
            </a:r>
          </a:p>
        </p:txBody>
      </p:sp>
      <p:sp>
        <p:nvSpPr>
          <p:cNvPr id="61448" name="Text Box 12"/>
          <p:cNvSpPr txBox="1">
            <a:spLocks noChangeArrowheads="1"/>
          </p:cNvSpPr>
          <p:nvPr/>
        </p:nvSpPr>
        <p:spPr bwMode="auto">
          <a:xfrm>
            <a:off x="1016000" y="762000"/>
            <a:ext cx="7213600" cy="457200"/>
          </a:xfrm>
          <a:prstGeom prst="rect">
            <a:avLst/>
          </a:prstGeom>
          <a:noFill/>
          <a:ln w="9525">
            <a:noFill/>
            <a:miter lim="800000"/>
            <a:headEnd/>
            <a:tailEnd/>
          </a:ln>
        </p:spPr>
        <p:txBody>
          <a:bodyPr wrap="none">
            <a:spAutoFit/>
          </a:bodyPr>
          <a:lstStyle/>
          <a:p>
            <a:pPr eaLnBrk="0" hangingPunct="0"/>
            <a:r>
              <a:rPr lang="en-US" b="1">
                <a:solidFill>
                  <a:srgbClr val="0000CC"/>
                </a:solidFill>
                <a:latin typeface="Arial" charset="0"/>
              </a:rPr>
              <a:t>28 coastal states use 78% of the electricity in US</a:t>
            </a:r>
          </a:p>
        </p:txBody>
      </p:sp>
      <p:sp>
        <p:nvSpPr>
          <p:cNvPr id="585742" name="Text Box 14"/>
          <p:cNvSpPr txBox="1">
            <a:spLocks noChangeArrowheads="1"/>
          </p:cNvSpPr>
          <p:nvPr/>
        </p:nvSpPr>
        <p:spPr bwMode="auto">
          <a:xfrm>
            <a:off x="152400" y="2268538"/>
            <a:ext cx="8763000" cy="701675"/>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algn="ctr" eaLnBrk="0" hangingPunct="0">
              <a:spcBef>
                <a:spcPct val="50000"/>
              </a:spcBef>
              <a:defRPr/>
            </a:pPr>
            <a:r>
              <a:rPr lang="en-US" altLang="en-US" sz="2000" b="1" i="1">
                <a:solidFill>
                  <a:schemeClr val="bg1"/>
                </a:solidFill>
                <a:latin typeface="Verdana" pitchFamily="34" charset="0"/>
                <a:cs typeface="+mn-cs"/>
              </a:rPr>
              <a:t>Wind energy goals cannot be achieved without offshore contributions </a:t>
            </a:r>
            <a:endParaRPr lang="en-US" altLang="en-US" sz="2000" b="1" i="1">
              <a:solidFill>
                <a:srgbClr val="FFFF00"/>
              </a:solidFill>
              <a:effectLst>
                <a:outerShdw blurRad="38100" dist="38100" dir="2700000" algn="tl">
                  <a:srgbClr val="000000"/>
                </a:outerShdw>
              </a:effectLst>
              <a:latin typeface="Verdana" pitchFamily="34" charset="0"/>
              <a:cs typeface="+mn-cs"/>
            </a:endParaRPr>
          </a:p>
        </p:txBody>
      </p:sp>
      <p:pic>
        <p:nvPicPr>
          <p:cNvPr id="61450" name="Picture 15"/>
          <p:cNvPicPr>
            <a:picLocks noChangeAspect="1" noChangeArrowheads="1"/>
          </p:cNvPicPr>
          <p:nvPr/>
        </p:nvPicPr>
        <p:blipFill>
          <a:blip r:embed="rId3"/>
          <a:srcRect/>
          <a:stretch>
            <a:fillRect/>
          </a:stretch>
        </p:blipFill>
        <p:spPr bwMode="auto">
          <a:xfrm>
            <a:off x="4741863" y="3598863"/>
            <a:ext cx="4278312" cy="2606675"/>
          </a:xfrm>
          <a:prstGeom prst="rect">
            <a:avLst/>
          </a:prstGeom>
          <a:noFill/>
          <a:ln w="9525">
            <a:noFill/>
            <a:miter lim="800000"/>
            <a:headEnd/>
            <a:tailEnd/>
          </a:ln>
        </p:spPr>
      </p:pic>
      <p:pic>
        <p:nvPicPr>
          <p:cNvPr id="61451" name="Picture 5" descr="popdensity"/>
          <p:cNvPicPr>
            <a:picLocks noChangeAspect="1" noChangeArrowheads="1"/>
          </p:cNvPicPr>
          <p:nvPr/>
        </p:nvPicPr>
        <p:blipFill>
          <a:blip r:embed="rId4"/>
          <a:srcRect l="3967" t="5341" r="2908" b="8824"/>
          <a:stretch>
            <a:fillRect/>
          </a:stretch>
        </p:blipFill>
        <p:spPr bwMode="auto">
          <a:xfrm>
            <a:off x="266700" y="2997200"/>
            <a:ext cx="4191000" cy="344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5" descr="Wildlife_viewingareas"/>
          <p:cNvPicPr>
            <a:picLocks noChangeAspect="1" noChangeArrowheads="1"/>
          </p:cNvPicPr>
          <p:nvPr/>
        </p:nvPicPr>
        <p:blipFill>
          <a:blip r:embed="rId3"/>
          <a:srcRect/>
          <a:stretch>
            <a:fillRect/>
          </a:stretch>
        </p:blipFill>
        <p:spPr bwMode="auto">
          <a:xfrm>
            <a:off x="0" y="-55563"/>
            <a:ext cx="9144000" cy="698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3"/>
          <a:srcRect/>
          <a:stretch>
            <a:fillRect/>
          </a:stretch>
        </p:blipFill>
        <p:spPr bwMode="auto">
          <a:xfrm>
            <a:off x="6172200" y="4495800"/>
            <a:ext cx="2324100" cy="1581150"/>
          </a:xfrm>
          <a:prstGeom prst="rect">
            <a:avLst/>
          </a:prstGeom>
          <a:noFill/>
          <a:ln w="9525">
            <a:noFill/>
            <a:miter lim="800000"/>
            <a:headEnd/>
            <a:tailEnd/>
          </a:ln>
        </p:spPr>
      </p:pic>
      <p:sp>
        <p:nvSpPr>
          <p:cNvPr id="174083" name="Rectangle 3"/>
          <p:cNvSpPr>
            <a:spLocks noGrp="1" noChangeArrowheads="1"/>
          </p:cNvSpPr>
          <p:nvPr>
            <p:ph type="title" idx="4294967295"/>
          </p:nvPr>
        </p:nvSpPr>
        <p:spPr>
          <a:xfrm>
            <a:off x="457200" y="274638"/>
            <a:ext cx="8229600" cy="1554162"/>
          </a:xfrm>
        </p:spPr>
        <p:txBody>
          <a:bodyPr/>
          <a:lstStyle/>
          <a:p>
            <a:pPr algn="ctr">
              <a:defRPr/>
            </a:pPr>
            <a:r>
              <a:rPr lang="en-US" sz="3800" smtClean="0">
                <a:solidFill>
                  <a:schemeClr val="accent2"/>
                </a:solidFill>
                <a:effectLst>
                  <a:outerShdw blurRad="38100" dist="38100" dir="2700000" algn="tl">
                    <a:srgbClr val="FFFFFF"/>
                  </a:outerShdw>
                </a:effectLst>
                <a:latin typeface="Trebuchet MS" pitchFamily="34" charset="0"/>
              </a:rPr>
              <a:t>Impacts of Existing Activities and Trends on Fisheries Resources and Habitats</a:t>
            </a:r>
          </a:p>
        </p:txBody>
      </p:sp>
      <p:sp>
        <p:nvSpPr>
          <p:cNvPr id="174084" name="Rectangle 4"/>
          <p:cNvSpPr>
            <a:spLocks noGrp="1" noChangeArrowheads="1"/>
          </p:cNvSpPr>
          <p:nvPr>
            <p:ph type="body" idx="4294967295"/>
          </p:nvPr>
        </p:nvSpPr>
        <p:spPr>
          <a:xfrm>
            <a:off x="304800" y="1676400"/>
            <a:ext cx="5105400" cy="4449763"/>
          </a:xfrm>
        </p:spPr>
        <p:txBody>
          <a:bodyPr/>
          <a:lstStyle/>
          <a:p>
            <a:pPr>
              <a:lnSpc>
                <a:spcPct val="90000"/>
              </a:lnSpc>
              <a:defRPr/>
            </a:pPr>
            <a:r>
              <a:rPr lang="en-US" sz="2200" smtClean="0">
                <a:effectLst>
                  <a:outerShdw blurRad="38100" dist="38100" dir="2700000" algn="tl">
                    <a:srgbClr val="04617B"/>
                  </a:outerShdw>
                </a:effectLst>
                <a:latin typeface="Trebuchet MS" pitchFamily="34" charset="0"/>
              </a:rPr>
              <a:t>Fishing activities</a:t>
            </a:r>
          </a:p>
          <a:p>
            <a:pPr>
              <a:lnSpc>
                <a:spcPct val="90000"/>
              </a:lnSpc>
              <a:defRPr/>
            </a:pPr>
            <a:r>
              <a:rPr lang="en-US" sz="2200" smtClean="0">
                <a:effectLst>
                  <a:outerShdw blurRad="38100" dist="38100" dir="2700000" algn="tl">
                    <a:srgbClr val="04617B"/>
                  </a:outerShdw>
                </a:effectLst>
                <a:latin typeface="Trebuchet MS" pitchFamily="34" charset="0"/>
              </a:rPr>
              <a:t>Coastal development</a:t>
            </a:r>
          </a:p>
          <a:p>
            <a:pPr>
              <a:lnSpc>
                <a:spcPct val="90000"/>
              </a:lnSpc>
              <a:defRPr/>
            </a:pPr>
            <a:r>
              <a:rPr lang="en-US" sz="2200" smtClean="0">
                <a:effectLst>
                  <a:outerShdw blurRad="38100" dist="38100" dir="2700000" algn="tl">
                    <a:srgbClr val="04617B"/>
                  </a:outerShdw>
                </a:effectLst>
                <a:latin typeface="Trebuchet MS" pitchFamily="34" charset="0"/>
              </a:rPr>
              <a:t>Introduced species</a:t>
            </a:r>
          </a:p>
          <a:p>
            <a:pPr>
              <a:lnSpc>
                <a:spcPct val="90000"/>
              </a:lnSpc>
              <a:defRPr/>
            </a:pPr>
            <a:r>
              <a:rPr lang="en-US" sz="2200" smtClean="0">
                <a:effectLst>
                  <a:outerShdw blurRad="38100" dist="38100" dir="2700000" algn="tl">
                    <a:srgbClr val="04617B"/>
                  </a:outerShdw>
                </a:effectLst>
                <a:latin typeface="Trebuchet MS" pitchFamily="34" charset="0"/>
              </a:rPr>
              <a:t>Marine transportation</a:t>
            </a:r>
          </a:p>
          <a:p>
            <a:pPr>
              <a:lnSpc>
                <a:spcPct val="90000"/>
              </a:lnSpc>
              <a:defRPr/>
            </a:pPr>
            <a:r>
              <a:rPr lang="en-US" sz="2200" smtClean="0">
                <a:effectLst>
                  <a:outerShdw blurRad="38100" dist="38100" dir="2700000" algn="tl">
                    <a:srgbClr val="04617B"/>
                  </a:outerShdw>
                </a:effectLst>
                <a:latin typeface="Trebuchet MS" pitchFamily="34" charset="0"/>
              </a:rPr>
              <a:t>Dredged material disposal</a:t>
            </a:r>
          </a:p>
          <a:p>
            <a:pPr>
              <a:lnSpc>
                <a:spcPct val="90000"/>
              </a:lnSpc>
              <a:defRPr/>
            </a:pPr>
            <a:r>
              <a:rPr lang="en-US" sz="2200" smtClean="0">
                <a:effectLst>
                  <a:outerShdw blurRad="38100" dist="38100" dir="2700000" algn="tl">
                    <a:srgbClr val="04617B"/>
                  </a:outerShdw>
                </a:effectLst>
                <a:latin typeface="Trebuchet MS" pitchFamily="34" charset="0"/>
              </a:rPr>
              <a:t>Marine debris</a:t>
            </a:r>
          </a:p>
          <a:p>
            <a:pPr>
              <a:lnSpc>
                <a:spcPct val="90000"/>
              </a:lnSpc>
              <a:defRPr/>
            </a:pPr>
            <a:r>
              <a:rPr lang="en-US" sz="2200" smtClean="0">
                <a:effectLst>
                  <a:outerShdw blurRad="38100" dist="38100" dir="2700000" algn="tl">
                    <a:srgbClr val="04617B"/>
                  </a:outerShdw>
                </a:effectLst>
                <a:latin typeface="Trebuchet MS" pitchFamily="34" charset="0"/>
              </a:rPr>
              <a:t>Marine fisheries diseases</a:t>
            </a:r>
          </a:p>
          <a:p>
            <a:pPr>
              <a:lnSpc>
                <a:spcPct val="90000"/>
              </a:lnSpc>
              <a:defRPr/>
            </a:pPr>
            <a:r>
              <a:rPr lang="en-US" sz="2200" smtClean="0">
                <a:effectLst>
                  <a:outerShdw blurRad="38100" dist="38100" dir="2700000" algn="tl">
                    <a:srgbClr val="04617B"/>
                  </a:outerShdw>
                </a:effectLst>
                <a:latin typeface="Trebuchet MS" pitchFamily="34" charset="0"/>
              </a:rPr>
              <a:t>Global climate change</a:t>
            </a:r>
          </a:p>
          <a:p>
            <a:pPr>
              <a:lnSpc>
                <a:spcPct val="90000"/>
              </a:lnSpc>
              <a:defRPr/>
            </a:pPr>
            <a:endParaRPr lang="en-US" sz="2200" smtClean="0">
              <a:effectLst>
                <a:outerShdw blurRad="38100" dist="38100" dir="2700000" algn="tl">
                  <a:srgbClr val="04617B"/>
                </a:outerShdw>
              </a:effectLst>
              <a:latin typeface="Trebuchet MS" pitchFamily="34" charset="0"/>
            </a:endParaRPr>
          </a:p>
        </p:txBody>
      </p:sp>
      <p:pic>
        <p:nvPicPr>
          <p:cNvPr id="228356" name="Picture 5"/>
          <p:cNvPicPr>
            <a:picLocks noChangeAspect="1" noChangeArrowheads="1"/>
          </p:cNvPicPr>
          <p:nvPr/>
        </p:nvPicPr>
        <p:blipFill>
          <a:blip r:embed="rId4"/>
          <a:srcRect/>
          <a:stretch>
            <a:fillRect/>
          </a:stretch>
        </p:blipFill>
        <p:spPr bwMode="auto">
          <a:xfrm>
            <a:off x="5943600" y="1676400"/>
            <a:ext cx="2762250" cy="1582738"/>
          </a:xfrm>
          <a:prstGeom prst="rect">
            <a:avLst/>
          </a:prstGeom>
          <a:noFill/>
          <a:ln w="9525">
            <a:noFill/>
            <a:miter lim="800000"/>
            <a:headEnd/>
            <a:tailEnd/>
          </a:ln>
        </p:spPr>
      </p:pic>
      <p:pic>
        <p:nvPicPr>
          <p:cNvPr id="228357" name="Picture 6"/>
          <p:cNvPicPr>
            <a:picLocks noChangeAspect="1" noChangeArrowheads="1"/>
          </p:cNvPicPr>
          <p:nvPr/>
        </p:nvPicPr>
        <p:blipFill>
          <a:blip r:embed="rId5"/>
          <a:srcRect/>
          <a:stretch>
            <a:fillRect/>
          </a:stretch>
        </p:blipFill>
        <p:spPr bwMode="auto">
          <a:xfrm>
            <a:off x="5181600" y="2667000"/>
            <a:ext cx="1789113" cy="2057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fluke"/>
          <p:cNvPicPr>
            <a:picLocks noChangeAspect="1" noChangeArrowheads="1"/>
          </p:cNvPicPr>
          <p:nvPr/>
        </p:nvPicPr>
        <p:blipFill>
          <a:blip r:embed="rId3"/>
          <a:srcRect/>
          <a:stretch>
            <a:fillRect/>
          </a:stretch>
        </p:blipFill>
        <p:spPr bwMode="auto">
          <a:xfrm>
            <a:off x="-152400" y="171450"/>
            <a:ext cx="9525000" cy="7143750"/>
          </a:xfrm>
          <a:prstGeom prst="rect">
            <a:avLst/>
          </a:prstGeom>
          <a:noFill/>
          <a:ln w="9525">
            <a:noFill/>
            <a:miter lim="800000"/>
            <a:headEnd/>
            <a:tailEnd/>
          </a:ln>
        </p:spPr>
      </p:pic>
      <p:sp>
        <p:nvSpPr>
          <p:cNvPr id="175107" name="Rectangle 3"/>
          <p:cNvSpPr>
            <a:spLocks noGrp="1" noChangeArrowheads="1"/>
          </p:cNvSpPr>
          <p:nvPr>
            <p:ph type="title" idx="4294967295"/>
          </p:nvPr>
        </p:nvSpPr>
        <p:spPr>
          <a:xfrm>
            <a:off x="2133600" y="228600"/>
            <a:ext cx="5715000" cy="762000"/>
          </a:xfrm>
          <a:solidFill>
            <a:schemeClr val="bg1">
              <a:alpha val="80000"/>
            </a:schemeClr>
          </a:solidFill>
        </p:spPr>
        <p:txBody>
          <a:bodyPr/>
          <a:lstStyle/>
          <a:p>
            <a:pPr>
              <a:defRPr/>
            </a:pPr>
            <a:r>
              <a:rPr lang="en-US" sz="4200" smtClean="0">
                <a:solidFill>
                  <a:schemeClr val="accent2"/>
                </a:solidFill>
                <a:effectLst>
                  <a:outerShdw blurRad="38100" dist="38100" dir="2700000" algn="tl">
                    <a:srgbClr val="FFFFFF"/>
                  </a:outerShdw>
                </a:effectLst>
                <a:latin typeface="Trebuchet MS" pitchFamily="34" charset="0"/>
              </a:rPr>
              <a:t>Policies and Standards</a:t>
            </a:r>
          </a:p>
        </p:txBody>
      </p:sp>
      <p:sp>
        <p:nvSpPr>
          <p:cNvPr id="230403" name="Rectangle 4"/>
          <p:cNvSpPr>
            <a:spLocks noGrp="1" noChangeArrowheads="1"/>
          </p:cNvSpPr>
          <p:nvPr>
            <p:ph type="body" idx="4294967295"/>
          </p:nvPr>
        </p:nvSpPr>
        <p:spPr>
          <a:xfrm>
            <a:off x="381000" y="3886200"/>
            <a:ext cx="8382000" cy="2971800"/>
          </a:xfrm>
          <a:solidFill>
            <a:schemeClr val="bg1">
              <a:alpha val="79999"/>
            </a:schemeClr>
          </a:solidFill>
        </p:spPr>
        <p:txBody>
          <a:bodyPr/>
          <a:lstStyle/>
          <a:p>
            <a:pPr>
              <a:lnSpc>
                <a:spcPct val="90000"/>
              </a:lnSpc>
            </a:pPr>
            <a:r>
              <a:rPr lang="en-US" sz="2200" smtClean="0">
                <a:latin typeface="Trebuchet MS" pitchFamily="34" charset="0"/>
              </a:rPr>
              <a:t>Value of commercial and recreational fisheries</a:t>
            </a:r>
          </a:p>
          <a:p>
            <a:pPr>
              <a:lnSpc>
                <a:spcPct val="90000"/>
              </a:lnSpc>
            </a:pPr>
            <a:r>
              <a:rPr lang="en-US" sz="2200" smtClean="0">
                <a:latin typeface="Trebuchet MS" pitchFamily="34" charset="0"/>
              </a:rPr>
              <a:t>Dynamic nature of fisheries</a:t>
            </a:r>
          </a:p>
          <a:p>
            <a:pPr>
              <a:lnSpc>
                <a:spcPct val="90000"/>
              </a:lnSpc>
            </a:pPr>
            <a:r>
              <a:rPr lang="en-US" sz="2200" smtClean="0">
                <a:latin typeface="Trebuchet MS" pitchFamily="34" charset="0"/>
              </a:rPr>
              <a:t>Important fish habitats and fishing areas</a:t>
            </a:r>
          </a:p>
          <a:p>
            <a:pPr>
              <a:lnSpc>
                <a:spcPct val="90000"/>
              </a:lnSpc>
            </a:pPr>
            <a:r>
              <a:rPr lang="en-US" sz="2200" smtClean="0">
                <a:latin typeface="Trebuchet MS" pitchFamily="34" charset="0"/>
              </a:rPr>
              <a:t>Offshore construction</a:t>
            </a:r>
          </a:p>
          <a:p>
            <a:pPr>
              <a:lnSpc>
                <a:spcPct val="90000"/>
              </a:lnSpc>
            </a:pPr>
            <a:r>
              <a:rPr lang="en-US" sz="2200" smtClean="0">
                <a:latin typeface="Trebuchet MS" pitchFamily="34" charset="0"/>
              </a:rPr>
              <a:t>Fishing access</a:t>
            </a:r>
          </a:p>
          <a:p>
            <a:pPr>
              <a:lnSpc>
                <a:spcPct val="90000"/>
              </a:lnSpc>
            </a:pPr>
            <a:r>
              <a:rPr lang="en-US" sz="2200" smtClean="0">
                <a:latin typeface="Trebuchet MS" pitchFamily="34" charset="0"/>
              </a:rPr>
              <a:t>Site-specific studies for future projects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457200" y="304800"/>
            <a:ext cx="8229600" cy="914400"/>
          </a:xfrm>
        </p:spPr>
        <p:txBody>
          <a:bodyPr/>
          <a:lstStyle/>
          <a:p>
            <a:pPr algn="ctr">
              <a:defRPr/>
            </a:pPr>
            <a:r>
              <a:rPr lang="en-US" smtClean="0">
                <a:solidFill>
                  <a:schemeClr val="accent2"/>
                </a:solidFill>
                <a:effectLst>
                  <a:outerShdw blurRad="38100" dist="38100" dir="2700000" algn="tl">
                    <a:srgbClr val="FFFFFF"/>
                  </a:outerShdw>
                </a:effectLst>
                <a:latin typeface="Trebuchet MS" pitchFamily="34" charset="0"/>
              </a:rPr>
              <a:t>Major Findings</a:t>
            </a:r>
          </a:p>
        </p:txBody>
      </p:sp>
      <p:sp>
        <p:nvSpPr>
          <p:cNvPr id="176131" name="Rectangle 3"/>
          <p:cNvSpPr>
            <a:spLocks noGrp="1" noChangeArrowheads="1"/>
          </p:cNvSpPr>
          <p:nvPr>
            <p:ph type="body" idx="4294967295"/>
          </p:nvPr>
        </p:nvSpPr>
        <p:spPr>
          <a:xfrm>
            <a:off x="457200" y="1219200"/>
            <a:ext cx="8382000" cy="4906963"/>
          </a:xfrm>
          <a:solidFill>
            <a:schemeClr val="tx1">
              <a:lumMod val="85000"/>
            </a:schemeClr>
          </a:solidFill>
        </p:spPr>
        <p:txBody>
          <a:bodyPr/>
          <a:lstStyle/>
          <a:p>
            <a:pPr>
              <a:lnSpc>
                <a:spcPct val="80000"/>
              </a:lnSpc>
              <a:defRPr/>
            </a:pPr>
            <a:r>
              <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rPr>
              <a:t>Commercial and recreational fisheries are of great economic, social, and cultural value to the state of RI.</a:t>
            </a:r>
          </a:p>
          <a:p>
            <a:pPr>
              <a:lnSpc>
                <a:spcPct val="80000"/>
              </a:lnSpc>
              <a:buFont typeface="Wingdings 2" pitchFamily="18" charset="2"/>
              <a:buNone/>
              <a:defRPr/>
            </a:pPr>
            <a:endParaRPr lang="en-US" sz="1700" b="1" dirty="0" smtClean="0">
              <a:solidFill>
                <a:schemeClr val="bg1">
                  <a:lumMod val="95000"/>
                  <a:lumOff val="5000"/>
                </a:schemeClr>
              </a:solidFill>
              <a:effectLst>
                <a:outerShdw blurRad="38100" dist="38100" dir="2700000" algn="tl">
                  <a:srgbClr val="FFFFFF"/>
                </a:outerShdw>
              </a:effectLst>
              <a:latin typeface="Trebuchet MS" pitchFamily="34" charset="0"/>
            </a:endParaRPr>
          </a:p>
          <a:p>
            <a:pPr>
              <a:lnSpc>
                <a:spcPct val="80000"/>
              </a:lnSpc>
              <a:defRPr/>
            </a:pPr>
            <a:r>
              <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rPr>
              <a:t>These activities are dependent upon key finfish, shellfish, and crustacean resources and the habitats upon which they rely. </a:t>
            </a:r>
          </a:p>
          <a:p>
            <a:pPr>
              <a:lnSpc>
                <a:spcPct val="80000"/>
              </a:lnSpc>
              <a:defRPr/>
            </a:pPr>
            <a:endParaRPr lang="en-US" sz="1700" b="1" dirty="0" smtClean="0">
              <a:solidFill>
                <a:schemeClr val="bg1">
                  <a:lumMod val="95000"/>
                  <a:lumOff val="5000"/>
                </a:schemeClr>
              </a:solidFill>
              <a:effectLst>
                <a:outerShdw blurRad="38100" dist="38100" dir="2700000" algn="tl">
                  <a:srgbClr val="FFFFFF"/>
                </a:outerShdw>
              </a:effectLst>
              <a:latin typeface="Trebuchet MS" pitchFamily="34" charset="0"/>
            </a:endParaRPr>
          </a:p>
          <a:p>
            <a:pPr>
              <a:lnSpc>
                <a:spcPct val="80000"/>
              </a:lnSpc>
              <a:defRPr/>
            </a:pPr>
            <a:r>
              <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rPr>
              <a:t>Over the course of a year, the entire SAMP area is used by commercial and recreational fishermen. </a:t>
            </a:r>
          </a:p>
          <a:p>
            <a:pPr>
              <a:lnSpc>
                <a:spcPct val="80000"/>
              </a:lnSpc>
              <a:buFont typeface="Wingdings 2" pitchFamily="18" charset="2"/>
              <a:buNone/>
              <a:defRPr/>
            </a:pPr>
            <a:endParaRPr lang="en-US" sz="1700" b="1" dirty="0" smtClean="0">
              <a:solidFill>
                <a:schemeClr val="bg1">
                  <a:lumMod val="95000"/>
                  <a:lumOff val="5000"/>
                </a:schemeClr>
              </a:solidFill>
              <a:effectLst>
                <a:outerShdw blurRad="38100" dist="38100" dir="2700000" algn="tl">
                  <a:srgbClr val="FFFFFF"/>
                </a:outerShdw>
              </a:effectLst>
              <a:latin typeface="Trebuchet MS" pitchFamily="34" charset="0"/>
            </a:endParaRPr>
          </a:p>
          <a:p>
            <a:pPr>
              <a:lnSpc>
                <a:spcPct val="80000"/>
              </a:lnSpc>
              <a:defRPr/>
            </a:pPr>
            <a:r>
              <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rPr>
              <a:t>Existing and future uses of the SAMP area may have an effect on fisheries resources and uses, and adverse effects must be mitigated to the extent possible through SAMP policies and standards. </a:t>
            </a:r>
          </a:p>
          <a:p>
            <a:pPr>
              <a:lnSpc>
                <a:spcPct val="80000"/>
              </a:lnSpc>
              <a:defRPr/>
            </a:pPr>
            <a:endPar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endParaRPr>
          </a:p>
          <a:p>
            <a:pPr>
              <a:lnSpc>
                <a:spcPct val="80000"/>
              </a:lnSpc>
              <a:buFont typeface="Wingdings 2" pitchFamily="18" charset="2"/>
              <a:buNone/>
              <a:defRPr/>
            </a:pPr>
            <a:endParaRPr lang="en-US" sz="2000" b="1" dirty="0" smtClean="0">
              <a:solidFill>
                <a:schemeClr val="bg1">
                  <a:lumMod val="95000"/>
                  <a:lumOff val="5000"/>
                </a:schemeClr>
              </a:solidFill>
              <a:effectLst>
                <a:outerShdw blurRad="38100" dist="38100" dir="2700000" algn="tl">
                  <a:srgbClr val="FFFFFF"/>
                </a:outerShdw>
              </a:effectLst>
              <a:latin typeface="Trebuchet MS"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4498" name="Rectangle 1"/>
          <p:cNvSpPr>
            <a:spLocks noChangeArrowheads="1"/>
          </p:cNvSpPr>
          <p:nvPr/>
        </p:nvSpPr>
        <p:spPr bwMode="auto">
          <a:xfrm>
            <a:off x="0" y="609600"/>
            <a:ext cx="9144000" cy="5140325"/>
          </a:xfrm>
          <a:prstGeom prst="rect">
            <a:avLst/>
          </a:prstGeom>
          <a:noFill/>
          <a:ln w="9525">
            <a:noFill/>
            <a:miter lim="800000"/>
            <a:headEnd/>
            <a:tailEnd/>
          </a:ln>
        </p:spPr>
        <p:txBody>
          <a:bodyPr>
            <a:spAutoFit/>
          </a:bodyPr>
          <a:lstStyle/>
          <a:p>
            <a:r>
              <a:rPr lang="en-US" sz="2000">
                <a:solidFill>
                  <a:schemeClr val="bg1"/>
                </a:solidFill>
              </a:rPr>
              <a:t>560.2. Regulatory Standards</a:t>
            </a:r>
          </a:p>
          <a:p>
            <a:endParaRPr lang="en-US" sz="2000">
              <a:solidFill>
                <a:schemeClr val="bg1"/>
              </a:solidFill>
            </a:endParaRPr>
          </a:p>
          <a:p>
            <a:r>
              <a:rPr lang="en-US" sz="1600">
                <a:solidFill>
                  <a:schemeClr val="bg1"/>
                </a:solidFill>
              </a:rPr>
              <a:t>1. The Council shall appoint a standing Fishermen’s Advisory Board (FAB) which shall provide advice to the Council on the siting and construction of other uses in marine waters. The FAB is an advisory body to the Council that is not intended to supplant any existing authority of any other federal or state agency responsible for the management of fisheries. The FAB shall be comprised of six members, one representing each of the</a:t>
            </a:r>
          </a:p>
          <a:p>
            <a:r>
              <a:rPr lang="en-US" sz="1600">
                <a:solidFill>
                  <a:schemeClr val="bg1"/>
                </a:solidFill>
              </a:rPr>
              <a:t>following fisheries: bottom trawling; scallop dredging; gillnetting; lobstering; party and charter boat fishing; and recreational angling. FAB members shall serve four-year terms and will serve no more than two consecutive terms. The Council shall provide to the FAB a semi-annual status report on Ocean SAMP area fisheries-related issues, including but not limited to those of which the Council is cognizant in its planning and regulatory activities, and will notify the FAB in writing concerning any project in the Ocean SAMP area. The FAB shall meet not less than semi-annually and on an as-needed basis to provide the Council with advice on the potential adverse impacts of other uses on commercial and recreational fishermen and fisheries activities, and on issues including, but not limited to, the evaluation and planning of project locations, arrangements, and alternatives; access limitations; and measures to mitigate the potential impacts of such projects. Any Large-Scale Offshore Development, as defined in Section 1160.1 of Chapter 11, The Policies of the Ocean SAMP, will require a pre-application meeting with the FAB, the applicant, and the Council staff to discuss potential fishery-related impacts, such as, but not limited to, project location, construction schedules, alternative locations,and project minimization. During the pre-application meeting for a Large-Scale Offshore</a:t>
            </a:r>
          </a:p>
          <a:p>
            <a:r>
              <a:rPr lang="en-US" sz="1600">
                <a:solidFill>
                  <a:schemeClr val="bg1"/>
                </a:solidFill>
              </a:rPr>
              <a:t>Development, the FAB can also identify areas of high fishing activity or habitat edges.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6546" name="Rectangle 1"/>
          <p:cNvSpPr>
            <a:spLocks noChangeArrowheads="1"/>
          </p:cNvSpPr>
          <p:nvPr/>
        </p:nvSpPr>
        <p:spPr bwMode="auto">
          <a:xfrm>
            <a:off x="0" y="1524000"/>
            <a:ext cx="9144000" cy="3046413"/>
          </a:xfrm>
          <a:prstGeom prst="rect">
            <a:avLst/>
          </a:prstGeom>
          <a:noFill/>
          <a:ln w="9525">
            <a:noFill/>
            <a:miter lim="800000"/>
            <a:headEnd/>
            <a:tailEnd/>
          </a:ln>
        </p:spPr>
        <p:txBody>
          <a:bodyPr>
            <a:spAutoFit/>
          </a:bodyPr>
          <a:lstStyle/>
          <a:p>
            <a:r>
              <a:rPr lang="en-US"/>
              <a:t>2</a:t>
            </a:r>
            <a:r>
              <a:rPr lang="en-US">
                <a:solidFill>
                  <a:schemeClr val="bg1"/>
                </a:solidFill>
              </a:rPr>
              <a:t>. The Council shall prohibit any other uses or activities that would result in significant long-term negative impacts to Rhode Island’s commercial or recreational fisheries. Long term impacts are defined as those that affect more than one or two seasons.</a:t>
            </a:r>
          </a:p>
          <a:p>
            <a:r>
              <a:rPr lang="en-US">
                <a:solidFill>
                  <a:schemeClr val="bg1"/>
                </a:solidFill>
              </a:rPr>
              <a:t>3. The Council shall require that the potential adverse impacts of Offshore Developments and other uses on commercial or recreational fisheries be evaluated, considered, and mitigated as described in section 560.2.4.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dirty="0" smtClean="0"/>
              <a:t>Areas of Particular Concern</a:t>
            </a:r>
            <a:endParaRPr lang="en-US" dirty="0"/>
          </a:p>
        </p:txBody>
      </p:sp>
      <p:sp>
        <p:nvSpPr>
          <p:cNvPr id="238594" name="Subtitle 2"/>
          <p:cNvSpPr>
            <a:spLocks noGrp="1"/>
          </p:cNvSpPr>
          <p:nvPr>
            <p:ph type="subTitle" idx="1"/>
          </p:nvPr>
        </p:nvSpPr>
        <p:spPr>
          <a:xfrm>
            <a:off x="533400" y="3228975"/>
            <a:ext cx="7854950" cy="1752600"/>
          </a:xfrm>
        </p:spPr>
        <p:txBody>
          <a:bodyPr/>
          <a:lstStyle/>
          <a:p>
            <a:pPr marR="0" algn="ctr"/>
            <a:r>
              <a:rPr lang="en-US" sz="5400" smtClean="0"/>
              <a:t>Areas Designated For Presevation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4"/>
          <p:cNvPicPr>
            <a:picLocks noChangeAspect="1" noChangeArrowheads="1"/>
          </p:cNvPicPr>
          <p:nvPr/>
        </p:nvPicPr>
        <p:blipFill>
          <a:blip r:embed="rId3"/>
          <a:srcRect/>
          <a:stretch>
            <a:fillRect/>
          </a:stretch>
        </p:blipFill>
        <p:spPr bwMode="auto">
          <a:xfrm>
            <a:off x="0" y="-88900"/>
            <a:ext cx="9144000" cy="7035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4"/>
          <p:cNvPicPr>
            <a:picLocks noChangeAspect="1" noChangeArrowheads="1"/>
          </p:cNvPicPr>
          <p:nvPr/>
        </p:nvPicPr>
        <p:blipFill>
          <a:blip r:embed="rId3"/>
          <a:srcRect/>
          <a:stretch>
            <a:fillRect/>
          </a:stretch>
        </p:blipFill>
        <p:spPr bwMode="auto">
          <a:xfrm>
            <a:off x="0" y="-100013"/>
            <a:ext cx="9144000" cy="705802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4"/>
          <p:cNvPicPr>
            <a:picLocks noChangeAspect="1" noChangeArrowheads="1"/>
          </p:cNvPicPr>
          <p:nvPr/>
        </p:nvPicPr>
        <p:blipFill>
          <a:blip r:embed="rId3"/>
          <a:srcRect/>
          <a:stretch>
            <a:fillRect/>
          </a:stretch>
        </p:blipFill>
        <p:spPr bwMode="auto">
          <a:xfrm>
            <a:off x="-457200" y="-457200"/>
            <a:ext cx="10058400" cy="7772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1657350" y="76200"/>
            <a:ext cx="6235700" cy="869950"/>
          </a:xfrm>
          <a:prstGeom prst="rect">
            <a:avLst/>
          </a:prstGeom>
          <a:noFill/>
          <a:ln w="9525">
            <a:noFill/>
            <a:miter lim="800000"/>
            <a:headEnd/>
            <a:tailEnd/>
          </a:ln>
        </p:spPr>
        <p:txBody>
          <a:bodyPr anchor="ctr"/>
          <a:lstStyle/>
          <a:p>
            <a:pPr algn="ctr"/>
            <a:r>
              <a:rPr lang="en-US" sz="3600" b="1">
                <a:solidFill>
                  <a:schemeClr val="bg1"/>
                </a:solidFill>
                <a:latin typeface="Arial" charset="0"/>
              </a:rPr>
              <a:t>Vision: 20% Wind by 2030</a:t>
            </a:r>
          </a:p>
        </p:txBody>
      </p:sp>
      <p:pic>
        <p:nvPicPr>
          <p:cNvPr id="63490" name="Picture 5"/>
          <p:cNvPicPr>
            <a:picLocks noChangeAspect="1" noChangeArrowheads="1"/>
          </p:cNvPicPr>
          <p:nvPr/>
        </p:nvPicPr>
        <p:blipFill>
          <a:blip r:embed="rId3"/>
          <a:srcRect t="15416"/>
          <a:stretch>
            <a:fillRect/>
          </a:stretch>
        </p:blipFill>
        <p:spPr bwMode="auto">
          <a:xfrm>
            <a:off x="234950" y="1379538"/>
            <a:ext cx="8674100" cy="5016500"/>
          </a:xfrm>
          <a:prstGeom prst="rect">
            <a:avLst/>
          </a:prstGeom>
          <a:noFill/>
          <a:ln w="9525">
            <a:noFill/>
            <a:miter lim="800000"/>
            <a:headEnd/>
            <a:tailEnd/>
          </a:ln>
        </p:spPr>
      </p:pic>
      <p:pic>
        <p:nvPicPr>
          <p:cNvPr id="63491" name="Picture 6" descr="Offshore_Pic"/>
          <p:cNvPicPr>
            <a:picLocks noChangeAspect="1" noChangeArrowheads="1"/>
          </p:cNvPicPr>
          <p:nvPr/>
        </p:nvPicPr>
        <p:blipFill>
          <a:blip r:embed="rId4"/>
          <a:srcRect/>
          <a:stretch>
            <a:fillRect/>
          </a:stretch>
        </p:blipFill>
        <p:spPr bwMode="auto">
          <a:xfrm>
            <a:off x="3048000" y="1295400"/>
            <a:ext cx="2032000" cy="3048000"/>
          </a:xfrm>
          <a:prstGeom prst="rect">
            <a:avLst/>
          </a:prstGeom>
          <a:noFill/>
          <a:ln w="9525">
            <a:noFill/>
            <a:miter lim="800000"/>
            <a:headEnd/>
            <a:tailEnd/>
          </a:ln>
        </p:spPr>
      </p:pic>
      <p:sp>
        <p:nvSpPr>
          <p:cNvPr id="63492" name="Line 7"/>
          <p:cNvSpPr>
            <a:spLocks noChangeShapeType="1"/>
          </p:cNvSpPr>
          <p:nvPr/>
        </p:nvSpPr>
        <p:spPr bwMode="auto">
          <a:xfrm>
            <a:off x="5029200" y="1981200"/>
            <a:ext cx="2328863" cy="635000"/>
          </a:xfrm>
          <a:prstGeom prst="line">
            <a:avLst/>
          </a:prstGeom>
          <a:noFill/>
          <a:ln w="33401">
            <a:solidFill>
              <a:srgbClr val="FF0000"/>
            </a:solidFill>
            <a:round/>
            <a:headEnd/>
            <a:tailEnd type="stealth" w="lg" len="lg"/>
          </a:ln>
        </p:spPr>
        <p:txBody>
          <a:bodyPr/>
          <a:lstStyle/>
          <a:p>
            <a:endParaRPr lang="en-US"/>
          </a:p>
        </p:txBody>
      </p:sp>
      <p:pic>
        <p:nvPicPr>
          <p:cNvPr id="63493" name="Picture 8" descr="image3"/>
          <p:cNvPicPr>
            <a:picLocks noChangeAspect="1" noChangeArrowheads="1"/>
          </p:cNvPicPr>
          <p:nvPr/>
        </p:nvPicPr>
        <p:blipFill>
          <a:blip r:embed="rId5"/>
          <a:srcRect l="4922" t="18057" r="3999" b="22166"/>
          <a:stretch>
            <a:fillRect/>
          </a:stretch>
        </p:blipFill>
        <p:spPr bwMode="auto">
          <a:xfrm>
            <a:off x="5943600" y="4191000"/>
            <a:ext cx="2819400" cy="1524000"/>
          </a:xfrm>
          <a:prstGeom prst="rect">
            <a:avLst/>
          </a:prstGeom>
          <a:noFill/>
          <a:ln w="9525">
            <a:noFill/>
            <a:miter lim="800000"/>
            <a:headEnd/>
            <a:tailEnd/>
          </a:ln>
        </p:spPr>
      </p:pic>
      <p:sp>
        <p:nvSpPr>
          <p:cNvPr id="63494" name="Line 9"/>
          <p:cNvSpPr>
            <a:spLocks noChangeShapeType="1"/>
          </p:cNvSpPr>
          <p:nvPr/>
        </p:nvSpPr>
        <p:spPr bwMode="auto">
          <a:xfrm flipH="1">
            <a:off x="4953000" y="4876800"/>
            <a:ext cx="990600" cy="381000"/>
          </a:xfrm>
          <a:prstGeom prst="line">
            <a:avLst/>
          </a:prstGeom>
          <a:noFill/>
          <a:ln w="33401">
            <a:solidFill>
              <a:srgbClr val="FF0000"/>
            </a:solidFill>
            <a:round/>
            <a:headEnd/>
            <a:tailEnd type="stealth" w="lg" len="lg"/>
          </a:ln>
        </p:spPr>
        <p:txBody>
          <a:bodyPr/>
          <a:lstStyle/>
          <a:p>
            <a:endParaRPr lang="en-US"/>
          </a:p>
        </p:txBody>
      </p:sp>
      <p:grpSp>
        <p:nvGrpSpPr>
          <p:cNvPr id="2" name="Group 10"/>
          <p:cNvGrpSpPr>
            <a:grpSpLocks/>
          </p:cNvGrpSpPr>
          <p:nvPr/>
        </p:nvGrpSpPr>
        <p:grpSpPr bwMode="auto">
          <a:xfrm>
            <a:off x="1765300" y="5119688"/>
            <a:ext cx="1549400" cy="457200"/>
            <a:chOff x="792" y="3136"/>
            <a:chExt cx="976" cy="288"/>
          </a:xfrm>
        </p:grpSpPr>
        <p:sp>
          <p:nvSpPr>
            <p:cNvPr id="587787" name="AutoShape 11"/>
            <p:cNvSpPr>
              <a:spLocks noChangeArrowheads="1"/>
            </p:cNvSpPr>
            <p:nvPr/>
          </p:nvSpPr>
          <p:spPr bwMode="auto">
            <a:xfrm>
              <a:off x="1664" y="3304"/>
              <a:ext cx="104" cy="112"/>
            </a:xfrm>
            <a:prstGeom prst="star5">
              <a:avLst/>
            </a:prstGeom>
            <a:solidFill>
              <a:srgbClr val="FF0000"/>
            </a:solidFill>
            <a:ln w="9525">
              <a:solidFill>
                <a:srgbClr val="FF0000"/>
              </a:solidFill>
              <a:miter lim="800000"/>
              <a:headEnd/>
              <a:tailEnd/>
            </a:ln>
            <a:effectLst/>
          </p:spPr>
          <p:txBody>
            <a:bodyPr wrap="none" anchor="ctr"/>
            <a:lstStyle/>
            <a:p>
              <a:pPr eaLnBrk="0" hangingPunct="0">
                <a:defRPr/>
              </a:pPr>
              <a:endParaRPr lang="en-US">
                <a:latin typeface="Times" pitchFamily="18" charset="0"/>
                <a:cs typeface="+mn-cs"/>
              </a:endParaRPr>
            </a:p>
          </p:txBody>
        </p:sp>
        <p:sp>
          <p:nvSpPr>
            <p:cNvPr id="63499" name="Text Box 12"/>
            <p:cNvSpPr txBox="1">
              <a:spLocks noChangeArrowheads="1"/>
            </p:cNvSpPr>
            <p:nvPr/>
          </p:nvSpPr>
          <p:spPr bwMode="auto">
            <a:xfrm>
              <a:off x="792" y="3136"/>
              <a:ext cx="664" cy="288"/>
            </a:xfrm>
            <a:prstGeom prst="rect">
              <a:avLst/>
            </a:prstGeom>
            <a:noFill/>
            <a:ln w="9525">
              <a:noFill/>
              <a:miter lim="800000"/>
              <a:headEnd/>
              <a:tailEnd/>
            </a:ln>
          </p:spPr>
          <p:txBody>
            <a:bodyPr>
              <a:spAutoFit/>
            </a:bodyPr>
            <a:lstStyle/>
            <a:p>
              <a:pPr algn="r" eaLnBrk="0" hangingPunct="0">
                <a:spcBef>
                  <a:spcPct val="50000"/>
                </a:spcBef>
              </a:pPr>
              <a:r>
                <a:rPr lang="en-US" b="1">
                  <a:solidFill>
                    <a:srgbClr val="FE0214"/>
                  </a:solidFill>
                  <a:latin typeface="Arial Rounded MT Bold" pitchFamily="34" charset="0"/>
                </a:rPr>
                <a:t>2009</a:t>
              </a:r>
            </a:p>
          </p:txBody>
        </p:sp>
        <p:sp>
          <p:nvSpPr>
            <p:cNvPr id="63500" name="Line 13"/>
            <p:cNvSpPr>
              <a:spLocks noChangeShapeType="1"/>
            </p:cNvSpPr>
            <p:nvPr/>
          </p:nvSpPr>
          <p:spPr bwMode="auto">
            <a:xfrm>
              <a:off x="1496" y="3264"/>
              <a:ext cx="224" cy="96"/>
            </a:xfrm>
            <a:prstGeom prst="line">
              <a:avLst/>
            </a:prstGeom>
            <a:noFill/>
            <a:ln w="22225">
              <a:solidFill>
                <a:srgbClr val="FF0000"/>
              </a:solidFill>
              <a:round/>
              <a:headEnd/>
              <a:tailEnd/>
            </a:ln>
          </p:spPr>
          <p:txBody>
            <a:bodyPr/>
            <a:lstStyle/>
            <a:p>
              <a:endParaRPr lang="en-US"/>
            </a:p>
          </p:txBody>
        </p:sp>
      </p:grpSp>
      <p:sp>
        <p:nvSpPr>
          <p:cNvPr id="63496" name="Rectangle 14"/>
          <p:cNvSpPr>
            <a:spLocks noChangeArrowheads="1"/>
          </p:cNvSpPr>
          <p:nvPr/>
        </p:nvSpPr>
        <p:spPr bwMode="auto">
          <a:xfrm>
            <a:off x="0" y="6313488"/>
            <a:ext cx="5695950" cy="366712"/>
          </a:xfrm>
          <a:prstGeom prst="rect">
            <a:avLst/>
          </a:prstGeom>
          <a:noFill/>
          <a:ln w="9525">
            <a:noFill/>
            <a:miter lim="800000"/>
            <a:headEnd/>
            <a:tailEnd/>
          </a:ln>
        </p:spPr>
        <p:txBody>
          <a:bodyPr wrap="none">
            <a:spAutoFit/>
          </a:bodyPr>
          <a:lstStyle/>
          <a:p>
            <a:pPr eaLnBrk="0" hangingPunct="0"/>
            <a:r>
              <a:rPr lang="en-US" sz="1800">
                <a:latin typeface="Times" pitchFamily="18" charset="0"/>
              </a:rPr>
              <a:t>http://www1.eere.energy.gov/windandhydro/pdfs/41869.pdf</a:t>
            </a:r>
          </a:p>
        </p:txBody>
      </p:sp>
      <p:sp>
        <p:nvSpPr>
          <p:cNvPr id="63497" name="Text Box 15"/>
          <p:cNvSpPr txBox="1">
            <a:spLocks noChangeArrowheads="1"/>
          </p:cNvSpPr>
          <p:nvPr/>
        </p:nvSpPr>
        <p:spPr bwMode="auto">
          <a:xfrm>
            <a:off x="2590800" y="706438"/>
            <a:ext cx="4275138" cy="457200"/>
          </a:xfrm>
          <a:prstGeom prst="rect">
            <a:avLst/>
          </a:prstGeom>
          <a:noFill/>
          <a:ln w="9525">
            <a:noFill/>
            <a:miter lim="800000"/>
            <a:headEnd/>
            <a:tailEnd/>
          </a:ln>
        </p:spPr>
        <p:txBody>
          <a:bodyPr>
            <a:spAutoFit/>
          </a:bodyPr>
          <a:lstStyle/>
          <a:p>
            <a:pPr eaLnBrk="0" hangingPunct="0"/>
            <a:r>
              <a:rPr lang="en-US" b="1">
                <a:solidFill>
                  <a:schemeClr val="bg1"/>
                </a:solidFill>
                <a:latin typeface="Arial" charset="0"/>
              </a:rPr>
              <a:t>(54,000 MW from Offshore)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4"/>
          <p:cNvPicPr>
            <a:picLocks noChangeAspect="1" noChangeArrowheads="1"/>
          </p:cNvPicPr>
          <p:nvPr/>
        </p:nvPicPr>
        <p:blipFill>
          <a:blip r:embed="rId3"/>
          <a:srcRect/>
          <a:stretch>
            <a:fillRect/>
          </a:stretch>
        </p:blipFill>
        <p:spPr bwMode="auto">
          <a:xfrm>
            <a:off x="0" y="-68263"/>
            <a:ext cx="9144000" cy="699452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dirty="0" smtClean="0"/>
              <a:t>What Value Is MSP?</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5" descr="Grays Harbor_600.jpg"/>
          <p:cNvPicPr>
            <a:picLocks noChangeAspect="1"/>
          </p:cNvPicPr>
          <p:nvPr/>
        </p:nvPicPr>
        <p:blipFill>
          <a:blip r:embed="rId3"/>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3719513" y="39688"/>
            <a:ext cx="5424487" cy="992187"/>
          </a:xfrm>
          <a:prstGeom prst="rect">
            <a:avLst/>
          </a:prstGeom>
          <a:noFill/>
          <a:ln w="9525">
            <a:noFill/>
            <a:miter lim="800000"/>
            <a:headEnd/>
            <a:tailEnd/>
          </a:ln>
        </p:spPr>
        <p:txBody>
          <a:bodyPr anchor="ctr"/>
          <a:lstStyle/>
          <a:p>
            <a:pPr algn="ctr"/>
            <a:r>
              <a:rPr lang="en-US" sz="3600" b="1">
                <a:solidFill>
                  <a:schemeClr val="bg1"/>
                </a:solidFill>
                <a:latin typeface="Arial" charset="0"/>
              </a:rPr>
              <a:t>US Offshore Wind Commercial Projects </a:t>
            </a:r>
          </a:p>
        </p:txBody>
      </p:sp>
      <p:sp>
        <p:nvSpPr>
          <p:cNvPr id="65539" name="Text Box 6"/>
          <p:cNvSpPr txBox="1">
            <a:spLocks noChangeArrowheads="1"/>
          </p:cNvSpPr>
          <p:nvPr/>
        </p:nvSpPr>
        <p:spPr bwMode="auto">
          <a:xfrm rot="10800000" flipV="1">
            <a:off x="7772400" y="4148138"/>
            <a:ext cx="1371600" cy="517525"/>
          </a:xfrm>
          <a:prstGeom prst="rect">
            <a:avLst/>
          </a:prstGeom>
          <a:noFill/>
          <a:ln w="9525">
            <a:noFill/>
            <a:miter lim="800000"/>
            <a:headEnd/>
            <a:tailEnd/>
          </a:ln>
        </p:spPr>
        <p:txBody>
          <a:bodyPr>
            <a:spAutoFit/>
          </a:bodyPr>
          <a:lstStyle/>
          <a:p>
            <a:r>
              <a:rPr lang="en-US" sz="1400" b="1">
                <a:solidFill>
                  <a:schemeClr val="bg1"/>
                </a:solidFill>
                <a:latin typeface="Arial" charset="0"/>
              </a:rPr>
              <a:t>Atlantic Ocean</a:t>
            </a:r>
          </a:p>
        </p:txBody>
      </p:sp>
      <p:sp>
        <p:nvSpPr>
          <p:cNvPr id="65540" name="Text Box 7"/>
          <p:cNvSpPr txBox="1">
            <a:spLocks noChangeArrowheads="1"/>
          </p:cNvSpPr>
          <p:nvPr/>
        </p:nvSpPr>
        <p:spPr bwMode="auto">
          <a:xfrm>
            <a:off x="4049713" y="6303963"/>
            <a:ext cx="1236662" cy="274637"/>
          </a:xfrm>
          <a:prstGeom prst="rect">
            <a:avLst/>
          </a:prstGeom>
          <a:noFill/>
          <a:ln w="9525">
            <a:noFill/>
            <a:miter lim="800000"/>
            <a:headEnd/>
            <a:tailEnd/>
          </a:ln>
        </p:spPr>
        <p:txBody>
          <a:bodyPr wrap="none">
            <a:spAutoFit/>
          </a:bodyPr>
          <a:lstStyle/>
          <a:p>
            <a:r>
              <a:rPr lang="en-US" sz="1200" b="1">
                <a:solidFill>
                  <a:schemeClr val="bg1"/>
                </a:solidFill>
                <a:latin typeface="Arial" charset="0"/>
              </a:rPr>
              <a:t>Gulf of Mexico</a:t>
            </a:r>
          </a:p>
        </p:txBody>
      </p:sp>
      <p:sp>
        <p:nvSpPr>
          <p:cNvPr id="65541" name="Freeform 8"/>
          <p:cNvSpPr>
            <a:spLocks/>
          </p:cNvSpPr>
          <p:nvPr/>
        </p:nvSpPr>
        <p:spPr bwMode="auto">
          <a:xfrm>
            <a:off x="7353300" y="1590675"/>
            <a:ext cx="273050" cy="147638"/>
          </a:xfrm>
          <a:custGeom>
            <a:avLst/>
            <a:gdLst>
              <a:gd name="T0" fmla="*/ 56885 w 24"/>
              <a:gd name="T1" fmla="*/ 68141 h 13"/>
              <a:gd name="T2" fmla="*/ 273050 w 24"/>
              <a:gd name="T3" fmla="*/ 0 h 13"/>
              <a:gd name="T4" fmla="*/ 273050 w 24"/>
              <a:gd name="T5" fmla="*/ 0 h 13"/>
              <a:gd name="T6" fmla="*/ 273050 w 24"/>
              <a:gd name="T7" fmla="*/ 22714 h 13"/>
              <a:gd name="T8" fmla="*/ 273050 w 24"/>
              <a:gd name="T9" fmla="*/ 22714 h 13"/>
              <a:gd name="T10" fmla="*/ 238919 w 24"/>
              <a:gd name="T11" fmla="*/ 79497 h 13"/>
              <a:gd name="T12" fmla="*/ 261673 w 24"/>
              <a:gd name="T13" fmla="*/ 102211 h 13"/>
              <a:gd name="T14" fmla="*/ 238919 w 24"/>
              <a:gd name="T15" fmla="*/ 136281 h 13"/>
              <a:gd name="T16" fmla="*/ 193410 w 24"/>
              <a:gd name="T17" fmla="*/ 113568 h 13"/>
              <a:gd name="T18" fmla="*/ 113771 w 24"/>
              <a:gd name="T19" fmla="*/ 147638 h 13"/>
              <a:gd name="T20" fmla="*/ 68263 w 24"/>
              <a:gd name="T21" fmla="*/ 113568 h 13"/>
              <a:gd name="T22" fmla="*/ 68263 w 24"/>
              <a:gd name="T23" fmla="*/ 113568 h 13"/>
              <a:gd name="T24" fmla="*/ 68263 w 24"/>
              <a:gd name="T25" fmla="*/ 124924 h 13"/>
              <a:gd name="T26" fmla="*/ 45508 w 24"/>
              <a:gd name="T27" fmla="*/ 124924 h 13"/>
              <a:gd name="T28" fmla="*/ 45508 w 24"/>
              <a:gd name="T29" fmla="*/ 124924 h 13"/>
              <a:gd name="T30" fmla="*/ 0 w 24"/>
              <a:gd name="T31" fmla="*/ 90854 h 13"/>
              <a:gd name="T32" fmla="*/ 0 w 24"/>
              <a:gd name="T33" fmla="*/ 68141 h 13"/>
              <a:gd name="T34" fmla="*/ 11377 w 24"/>
              <a:gd name="T35" fmla="*/ 22714 h 13"/>
              <a:gd name="T36" fmla="*/ 56885 w 24"/>
              <a:gd name="T37" fmla="*/ 68141 h 13"/>
              <a:gd name="T38" fmla="*/ 56885 w 24"/>
              <a:gd name="T39" fmla="*/ 68141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3"/>
              <a:gd name="T62" fmla="*/ 24 w 24"/>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3">
                <a:moveTo>
                  <a:pt x="5" y="6"/>
                </a:moveTo>
                <a:cubicBezTo>
                  <a:pt x="16" y="6"/>
                  <a:pt x="16" y="1"/>
                  <a:pt x="24" y="0"/>
                </a:cubicBezTo>
                <a:lnTo>
                  <a:pt x="24" y="2"/>
                </a:lnTo>
                <a:cubicBezTo>
                  <a:pt x="23" y="4"/>
                  <a:pt x="21" y="5"/>
                  <a:pt x="21" y="7"/>
                </a:cubicBezTo>
                <a:cubicBezTo>
                  <a:pt x="21" y="8"/>
                  <a:pt x="23" y="9"/>
                  <a:pt x="23" y="9"/>
                </a:cubicBezTo>
                <a:cubicBezTo>
                  <a:pt x="23" y="11"/>
                  <a:pt x="22" y="12"/>
                  <a:pt x="21" y="12"/>
                </a:cubicBezTo>
                <a:cubicBezTo>
                  <a:pt x="19" y="12"/>
                  <a:pt x="17" y="11"/>
                  <a:pt x="17" y="10"/>
                </a:cubicBezTo>
                <a:cubicBezTo>
                  <a:pt x="16" y="12"/>
                  <a:pt x="13" y="13"/>
                  <a:pt x="10" y="13"/>
                </a:cubicBezTo>
                <a:cubicBezTo>
                  <a:pt x="7" y="13"/>
                  <a:pt x="6" y="11"/>
                  <a:pt x="6" y="10"/>
                </a:cubicBezTo>
                <a:lnTo>
                  <a:pt x="6" y="11"/>
                </a:lnTo>
                <a:lnTo>
                  <a:pt x="4" y="11"/>
                </a:lnTo>
                <a:cubicBezTo>
                  <a:pt x="3" y="11"/>
                  <a:pt x="0" y="9"/>
                  <a:pt x="0" y="8"/>
                </a:cubicBezTo>
                <a:cubicBezTo>
                  <a:pt x="0" y="7"/>
                  <a:pt x="0" y="6"/>
                  <a:pt x="0" y="6"/>
                </a:cubicBezTo>
                <a:cubicBezTo>
                  <a:pt x="0" y="4"/>
                  <a:pt x="1" y="3"/>
                  <a:pt x="1" y="2"/>
                </a:cubicBezTo>
                <a:cubicBezTo>
                  <a:pt x="2" y="4"/>
                  <a:pt x="3" y="6"/>
                  <a:pt x="5" y="6"/>
                </a:cubicBezTo>
                <a:close/>
              </a:path>
            </a:pathLst>
          </a:custGeom>
          <a:solidFill>
            <a:srgbClr val="DFA695"/>
          </a:solidFill>
          <a:ln w="9525">
            <a:noFill/>
            <a:round/>
            <a:headEnd/>
            <a:tailEnd/>
          </a:ln>
        </p:spPr>
        <p:txBody>
          <a:bodyPr/>
          <a:lstStyle/>
          <a:p>
            <a:endParaRPr lang="en-US"/>
          </a:p>
        </p:txBody>
      </p:sp>
      <p:sp>
        <p:nvSpPr>
          <p:cNvPr id="65542" name="Freeform 9"/>
          <p:cNvSpPr>
            <a:spLocks/>
          </p:cNvSpPr>
          <p:nvPr/>
        </p:nvSpPr>
        <p:spPr bwMode="auto">
          <a:xfrm>
            <a:off x="7672388" y="1522413"/>
            <a:ext cx="90487" cy="284162"/>
          </a:xfrm>
          <a:custGeom>
            <a:avLst/>
            <a:gdLst>
              <a:gd name="T0" fmla="*/ 45244 w 8"/>
              <a:gd name="T1" fmla="*/ 284162 h 25"/>
              <a:gd name="T2" fmla="*/ 0 w 8"/>
              <a:gd name="T3" fmla="*/ 250063 h 25"/>
              <a:gd name="T4" fmla="*/ 0 w 8"/>
              <a:gd name="T5" fmla="*/ 250063 h 25"/>
              <a:gd name="T6" fmla="*/ 0 w 8"/>
              <a:gd name="T7" fmla="*/ 56832 h 25"/>
              <a:gd name="T8" fmla="*/ 0 w 8"/>
              <a:gd name="T9" fmla="*/ 56832 h 25"/>
              <a:gd name="T10" fmla="*/ 22622 w 8"/>
              <a:gd name="T11" fmla="*/ 0 h 25"/>
              <a:gd name="T12" fmla="*/ 90487 w 8"/>
              <a:gd name="T13" fmla="*/ 113665 h 25"/>
              <a:gd name="T14" fmla="*/ 45244 w 8"/>
              <a:gd name="T15" fmla="*/ 227330 h 25"/>
              <a:gd name="T16" fmla="*/ 79176 w 8"/>
              <a:gd name="T17" fmla="*/ 250063 h 25"/>
              <a:gd name="T18" fmla="*/ 45244 w 8"/>
              <a:gd name="T19" fmla="*/ 284162 h 25"/>
              <a:gd name="T20" fmla="*/ 45244 w 8"/>
              <a:gd name="T21" fmla="*/ 2841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5"/>
              <a:gd name="T35" fmla="*/ 8 w 8"/>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5">
                <a:moveTo>
                  <a:pt x="4" y="25"/>
                </a:moveTo>
                <a:cubicBezTo>
                  <a:pt x="3" y="25"/>
                  <a:pt x="0" y="22"/>
                  <a:pt x="0" y="22"/>
                </a:cubicBezTo>
                <a:lnTo>
                  <a:pt x="0" y="5"/>
                </a:lnTo>
                <a:cubicBezTo>
                  <a:pt x="1" y="3"/>
                  <a:pt x="0" y="1"/>
                  <a:pt x="2" y="0"/>
                </a:cubicBezTo>
                <a:cubicBezTo>
                  <a:pt x="4" y="2"/>
                  <a:pt x="8" y="6"/>
                  <a:pt x="8" y="10"/>
                </a:cubicBezTo>
                <a:cubicBezTo>
                  <a:pt x="8" y="13"/>
                  <a:pt x="4" y="16"/>
                  <a:pt x="4" y="20"/>
                </a:cubicBezTo>
                <a:cubicBezTo>
                  <a:pt x="4" y="22"/>
                  <a:pt x="7" y="22"/>
                  <a:pt x="7" y="22"/>
                </a:cubicBezTo>
                <a:cubicBezTo>
                  <a:pt x="7" y="25"/>
                  <a:pt x="4" y="25"/>
                  <a:pt x="4" y="25"/>
                </a:cubicBezTo>
                <a:close/>
              </a:path>
            </a:pathLst>
          </a:custGeom>
          <a:solidFill>
            <a:srgbClr val="DFA695"/>
          </a:solidFill>
          <a:ln w="9525">
            <a:noFill/>
            <a:round/>
            <a:headEnd/>
            <a:tailEnd/>
          </a:ln>
        </p:spPr>
        <p:txBody>
          <a:bodyPr/>
          <a:lstStyle/>
          <a:p>
            <a:endParaRPr lang="en-US"/>
          </a:p>
        </p:txBody>
      </p:sp>
      <p:sp>
        <p:nvSpPr>
          <p:cNvPr id="65543" name="Freeform 10"/>
          <p:cNvSpPr>
            <a:spLocks/>
          </p:cNvSpPr>
          <p:nvPr/>
        </p:nvSpPr>
        <p:spPr bwMode="auto">
          <a:xfrm>
            <a:off x="7762875" y="1522413"/>
            <a:ext cx="90488" cy="136525"/>
          </a:xfrm>
          <a:custGeom>
            <a:avLst/>
            <a:gdLst>
              <a:gd name="T0" fmla="*/ 11311 w 8"/>
              <a:gd name="T1" fmla="*/ 125148 h 12"/>
              <a:gd name="T2" fmla="*/ 0 w 8"/>
              <a:gd name="T3" fmla="*/ 56885 h 12"/>
              <a:gd name="T4" fmla="*/ 56555 w 8"/>
              <a:gd name="T5" fmla="*/ 0 h 12"/>
              <a:gd name="T6" fmla="*/ 90488 w 8"/>
              <a:gd name="T7" fmla="*/ 34131 h 12"/>
              <a:gd name="T8" fmla="*/ 67866 w 8"/>
              <a:gd name="T9" fmla="*/ 125148 h 12"/>
              <a:gd name="T10" fmla="*/ 11311 w 8"/>
              <a:gd name="T11" fmla="*/ 125148 h 12"/>
              <a:gd name="T12" fmla="*/ 11311 w 8"/>
              <a:gd name="T13" fmla="*/ 125148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1" y="11"/>
                </a:moveTo>
                <a:cubicBezTo>
                  <a:pt x="0" y="7"/>
                  <a:pt x="0" y="7"/>
                  <a:pt x="0" y="5"/>
                </a:cubicBezTo>
                <a:cubicBezTo>
                  <a:pt x="0" y="1"/>
                  <a:pt x="2" y="0"/>
                  <a:pt x="5" y="0"/>
                </a:cubicBezTo>
                <a:cubicBezTo>
                  <a:pt x="7" y="0"/>
                  <a:pt x="8" y="1"/>
                  <a:pt x="8" y="3"/>
                </a:cubicBezTo>
                <a:cubicBezTo>
                  <a:pt x="8" y="3"/>
                  <a:pt x="6" y="11"/>
                  <a:pt x="6" y="11"/>
                </a:cubicBezTo>
                <a:cubicBezTo>
                  <a:pt x="5" y="12"/>
                  <a:pt x="2" y="10"/>
                  <a:pt x="1" y="11"/>
                </a:cubicBezTo>
                <a:close/>
              </a:path>
            </a:pathLst>
          </a:custGeom>
          <a:solidFill>
            <a:srgbClr val="DFA695"/>
          </a:solidFill>
          <a:ln w="9525">
            <a:noFill/>
            <a:round/>
            <a:headEnd/>
            <a:tailEnd/>
          </a:ln>
        </p:spPr>
        <p:txBody>
          <a:bodyPr/>
          <a:lstStyle/>
          <a:p>
            <a:endParaRPr lang="en-US"/>
          </a:p>
        </p:txBody>
      </p:sp>
      <p:sp>
        <p:nvSpPr>
          <p:cNvPr id="65544" name="Freeform 11"/>
          <p:cNvSpPr>
            <a:spLocks/>
          </p:cNvSpPr>
          <p:nvPr/>
        </p:nvSpPr>
        <p:spPr bwMode="auto">
          <a:xfrm>
            <a:off x="7512050" y="1476375"/>
            <a:ext cx="22225" cy="103188"/>
          </a:xfrm>
          <a:custGeom>
            <a:avLst/>
            <a:gdLst>
              <a:gd name="T0" fmla="*/ 0 w 2"/>
              <a:gd name="T1" fmla="*/ 103188 h 9"/>
              <a:gd name="T2" fmla="*/ 0 w 2"/>
              <a:gd name="T3" fmla="*/ 68792 h 9"/>
              <a:gd name="T4" fmla="*/ 22225 w 2"/>
              <a:gd name="T5" fmla="*/ 0 h 9"/>
              <a:gd name="T6" fmla="*/ 0 w 2"/>
              <a:gd name="T7" fmla="*/ 57327 h 9"/>
              <a:gd name="T8" fmla="*/ 22225 w 2"/>
              <a:gd name="T9" fmla="*/ 103188 h 9"/>
              <a:gd name="T10" fmla="*/ 0 w 2"/>
              <a:gd name="T11" fmla="*/ 103188 h 9"/>
              <a:gd name="T12" fmla="*/ 0 w 2"/>
              <a:gd name="T13" fmla="*/ 103188 h 9"/>
              <a:gd name="T14" fmla="*/ 0 60000 65536"/>
              <a:gd name="T15" fmla="*/ 0 60000 65536"/>
              <a:gd name="T16" fmla="*/ 0 60000 65536"/>
              <a:gd name="T17" fmla="*/ 0 60000 65536"/>
              <a:gd name="T18" fmla="*/ 0 60000 65536"/>
              <a:gd name="T19" fmla="*/ 0 60000 65536"/>
              <a:gd name="T20" fmla="*/ 0 60000 65536"/>
              <a:gd name="T21" fmla="*/ 0 w 2"/>
              <a:gd name="T22" fmla="*/ 0 h 9"/>
              <a:gd name="T23" fmla="*/ 2 w 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
                <a:moveTo>
                  <a:pt x="0" y="9"/>
                </a:moveTo>
                <a:cubicBezTo>
                  <a:pt x="0" y="8"/>
                  <a:pt x="0" y="7"/>
                  <a:pt x="0" y="6"/>
                </a:cubicBezTo>
                <a:cubicBezTo>
                  <a:pt x="0" y="4"/>
                  <a:pt x="0" y="0"/>
                  <a:pt x="2" y="0"/>
                </a:cubicBezTo>
                <a:cubicBezTo>
                  <a:pt x="2" y="2"/>
                  <a:pt x="0" y="3"/>
                  <a:pt x="0" y="5"/>
                </a:cubicBezTo>
                <a:cubicBezTo>
                  <a:pt x="0" y="7"/>
                  <a:pt x="2" y="7"/>
                  <a:pt x="2" y="9"/>
                </a:cubicBezTo>
                <a:cubicBezTo>
                  <a:pt x="2" y="9"/>
                  <a:pt x="1" y="9"/>
                  <a:pt x="0" y="9"/>
                </a:cubicBezTo>
                <a:close/>
              </a:path>
            </a:pathLst>
          </a:custGeom>
          <a:solidFill>
            <a:srgbClr val="DFA695"/>
          </a:solidFill>
          <a:ln w="9525">
            <a:noFill/>
            <a:round/>
            <a:headEnd/>
            <a:tailEnd/>
          </a:ln>
        </p:spPr>
        <p:txBody>
          <a:bodyPr/>
          <a:lstStyle/>
          <a:p>
            <a:endParaRPr lang="en-US"/>
          </a:p>
        </p:txBody>
      </p:sp>
      <p:sp>
        <p:nvSpPr>
          <p:cNvPr id="65545" name="Freeform 12"/>
          <p:cNvSpPr>
            <a:spLocks/>
          </p:cNvSpPr>
          <p:nvPr/>
        </p:nvSpPr>
        <p:spPr bwMode="auto">
          <a:xfrm>
            <a:off x="6623050" y="3049588"/>
            <a:ext cx="238125" cy="158750"/>
          </a:xfrm>
          <a:custGeom>
            <a:avLst/>
            <a:gdLst>
              <a:gd name="T0" fmla="*/ 90714 w 21"/>
              <a:gd name="T1" fmla="*/ 124732 h 14"/>
              <a:gd name="T2" fmla="*/ 11339 w 21"/>
              <a:gd name="T3" fmla="*/ 158750 h 14"/>
              <a:gd name="T4" fmla="*/ 0 w 21"/>
              <a:gd name="T5" fmla="*/ 158750 h 14"/>
              <a:gd name="T6" fmla="*/ 0 w 21"/>
              <a:gd name="T7" fmla="*/ 158750 h 14"/>
              <a:gd name="T8" fmla="*/ 0 w 21"/>
              <a:gd name="T9" fmla="*/ 136071 h 14"/>
              <a:gd name="T10" fmla="*/ 0 w 21"/>
              <a:gd name="T11" fmla="*/ 136071 h 14"/>
              <a:gd name="T12" fmla="*/ 45357 w 21"/>
              <a:gd name="T13" fmla="*/ 79375 h 14"/>
              <a:gd name="T14" fmla="*/ 170089 w 21"/>
              <a:gd name="T15" fmla="*/ 0 h 14"/>
              <a:gd name="T16" fmla="*/ 192768 w 21"/>
              <a:gd name="T17" fmla="*/ 11339 h 14"/>
              <a:gd name="T18" fmla="*/ 192768 w 21"/>
              <a:gd name="T19" fmla="*/ 11339 h 14"/>
              <a:gd name="T20" fmla="*/ 192768 w 21"/>
              <a:gd name="T21" fmla="*/ 11339 h 14"/>
              <a:gd name="T22" fmla="*/ 238125 w 21"/>
              <a:gd name="T23" fmla="*/ 11339 h 14"/>
              <a:gd name="T24" fmla="*/ 238125 w 21"/>
              <a:gd name="T25" fmla="*/ 11339 h 14"/>
              <a:gd name="T26" fmla="*/ 90714 w 21"/>
              <a:gd name="T27" fmla="*/ 113393 h 14"/>
              <a:gd name="T28" fmla="*/ 90714 w 21"/>
              <a:gd name="T29" fmla="*/ 124732 h 14"/>
              <a:gd name="T30" fmla="*/ 90714 w 21"/>
              <a:gd name="T31" fmla="*/ 12473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8" y="11"/>
                </a:moveTo>
                <a:cubicBezTo>
                  <a:pt x="6" y="12"/>
                  <a:pt x="4" y="14"/>
                  <a:pt x="1" y="14"/>
                </a:cubicBezTo>
                <a:cubicBezTo>
                  <a:pt x="1" y="14"/>
                  <a:pt x="0" y="14"/>
                  <a:pt x="0" y="14"/>
                </a:cubicBezTo>
                <a:lnTo>
                  <a:pt x="0" y="12"/>
                </a:lnTo>
                <a:cubicBezTo>
                  <a:pt x="2" y="11"/>
                  <a:pt x="1" y="8"/>
                  <a:pt x="4" y="7"/>
                </a:cubicBezTo>
                <a:cubicBezTo>
                  <a:pt x="9" y="5"/>
                  <a:pt x="13" y="5"/>
                  <a:pt x="15" y="0"/>
                </a:cubicBezTo>
                <a:cubicBezTo>
                  <a:pt x="15" y="1"/>
                  <a:pt x="16" y="1"/>
                  <a:pt x="17" y="1"/>
                </a:cubicBezTo>
                <a:cubicBezTo>
                  <a:pt x="18" y="1"/>
                  <a:pt x="16" y="1"/>
                  <a:pt x="17" y="1"/>
                </a:cubicBezTo>
                <a:lnTo>
                  <a:pt x="21" y="1"/>
                </a:lnTo>
                <a:cubicBezTo>
                  <a:pt x="19" y="4"/>
                  <a:pt x="13" y="10"/>
                  <a:pt x="8" y="10"/>
                </a:cubicBezTo>
                <a:cubicBezTo>
                  <a:pt x="8" y="10"/>
                  <a:pt x="8" y="11"/>
                  <a:pt x="8" y="11"/>
                </a:cubicBezTo>
                <a:close/>
              </a:path>
            </a:pathLst>
          </a:custGeom>
          <a:solidFill>
            <a:srgbClr val="DFA695"/>
          </a:solidFill>
          <a:ln w="0">
            <a:solidFill>
              <a:srgbClr val="FFFFFF"/>
            </a:solidFill>
            <a:round/>
            <a:headEnd/>
            <a:tailEnd/>
          </a:ln>
        </p:spPr>
        <p:txBody>
          <a:bodyPr/>
          <a:lstStyle/>
          <a:p>
            <a:endParaRPr lang="en-US"/>
          </a:p>
        </p:txBody>
      </p:sp>
      <p:sp>
        <p:nvSpPr>
          <p:cNvPr id="65546" name="Freeform 13"/>
          <p:cNvSpPr>
            <a:spLocks/>
          </p:cNvSpPr>
          <p:nvPr/>
        </p:nvSpPr>
        <p:spPr bwMode="auto">
          <a:xfrm>
            <a:off x="6986588" y="2911475"/>
            <a:ext cx="22225" cy="34925"/>
          </a:xfrm>
          <a:custGeom>
            <a:avLst/>
            <a:gdLst>
              <a:gd name="T0" fmla="*/ 0 w 2"/>
              <a:gd name="T1" fmla="*/ 0 h 3"/>
              <a:gd name="T2" fmla="*/ 22225 w 2"/>
              <a:gd name="T3" fmla="*/ 0 h 3"/>
              <a:gd name="T4" fmla="*/ 22225 w 2"/>
              <a:gd name="T5" fmla="*/ 0 h 3"/>
              <a:gd name="T6" fmla="*/ 0 w 2"/>
              <a:gd name="T7" fmla="*/ 34925 h 3"/>
              <a:gd name="T8" fmla="*/ 0 w 2"/>
              <a:gd name="T9" fmla="*/ 34925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2" y="0"/>
                </a:lnTo>
                <a:cubicBezTo>
                  <a:pt x="2" y="2"/>
                  <a:pt x="1" y="3"/>
                  <a:pt x="0" y="3"/>
                </a:cubicBezTo>
                <a:lnTo>
                  <a:pt x="0" y="0"/>
                </a:lnTo>
                <a:close/>
              </a:path>
            </a:pathLst>
          </a:custGeom>
          <a:solidFill>
            <a:srgbClr val="DFA695"/>
          </a:solidFill>
          <a:ln w="9525">
            <a:noFill/>
            <a:round/>
            <a:headEnd/>
            <a:tailEnd/>
          </a:ln>
        </p:spPr>
        <p:txBody>
          <a:bodyPr/>
          <a:lstStyle/>
          <a:p>
            <a:endParaRPr lang="en-US"/>
          </a:p>
        </p:txBody>
      </p:sp>
      <p:sp>
        <p:nvSpPr>
          <p:cNvPr id="65547" name="Freeform 14"/>
          <p:cNvSpPr>
            <a:spLocks/>
          </p:cNvSpPr>
          <p:nvPr/>
        </p:nvSpPr>
        <p:spPr bwMode="auto">
          <a:xfrm>
            <a:off x="7065963" y="2900363"/>
            <a:ext cx="23812" cy="23812"/>
          </a:xfrm>
          <a:custGeom>
            <a:avLst/>
            <a:gdLst>
              <a:gd name="T0" fmla="*/ 0 w 2"/>
              <a:gd name="T1" fmla="*/ 23812 h 2"/>
              <a:gd name="T2" fmla="*/ 11906 w 2"/>
              <a:gd name="T3" fmla="*/ 0 h 2"/>
              <a:gd name="T4" fmla="*/ 11906 w 2"/>
              <a:gd name="T5" fmla="*/ 0 h 2"/>
              <a:gd name="T6" fmla="*/ 23812 w 2"/>
              <a:gd name="T7" fmla="*/ 23812 h 2"/>
              <a:gd name="T8" fmla="*/ 0 w 2"/>
              <a:gd name="T9" fmla="*/ 23812 h 2"/>
              <a:gd name="T10" fmla="*/ 0 w 2"/>
              <a:gd name="T11" fmla="*/ 2381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1" y="0"/>
                </a:lnTo>
                <a:cubicBezTo>
                  <a:pt x="1" y="1"/>
                  <a:pt x="2" y="1"/>
                  <a:pt x="2" y="2"/>
                </a:cubicBezTo>
                <a:cubicBezTo>
                  <a:pt x="1" y="2"/>
                  <a:pt x="1" y="2"/>
                  <a:pt x="0" y="2"/>
                </a:cubicBezTo>
                <a:close/>
              </a:path>
            </a:pathLst>
          </a:custGeom>
          <a:solidFill>
            <a:srgbClr val="DFA695"/>
          </a:solidFill>
          <a:ln w="9525">
            <a:noFill/>
            <a:round/>
            <a:headEnd/>
            <a:tailEnd/>
          </a:ln>
        </p:spPr>
        <p:txBody>
          <a:bodyPr/>
          <a:lstStyle/>
          <a:p>
            <a:endParaRPr lang="en-US"/>
          </a:p>
        </p:txBody>
      </p:sp>
      <p:sp>
        <p:nvSpPr>
          <p:cNvPr id="65548" name="Freeform 15"/>
          <p:cNvSpPr>
            <a:spLocks/>
          </p:cNvSpPr>
          <p:nvPr/>
        </p:nvSpPr>
        <p:spPr bwMode="auto">
          <a:xfrm>
            <a:off x="5210175" y="5226050"/>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DFA695"/>
          </a:solidFill>
          <a:ln w="9525">
            <a:noFill/>
            <a:round/>
            <a:headEnd/>
            <a:tailEnd/>
          </a:ln>
        </p:spPr>
        <p:txBody>
          <a:bodyPr/>
          <a:lstStyle/>
          <a:p>
            <a:endParaRPr lang="en-US"/>
          </a:p>
        </p:txBody>
      </p:sp>
      <p:sp>
        <p:nvSpPr>
          <p:cNvPr id="65549" name="Freeform 16"/>
          <p:cNvSpPr>
            <a:spLocks/>
          </p:cNvSpPr>
          <p:nvPr/>
        </p:nvSpPr>
        <p:spPr bwMode="auto">
          <a:xfrm>
            <a:off x="7353300" y="1590675"/>
            <a:ext cx="273050" cy="147638"/>
          </a:xfrm>
          <a:custGeom>
            <a:avLst/>
            <a:gdLst>
              <a:gd name="T0" fmla="*/ 56885 w 24"/>
              <a:gd name="T1" fmla="*/ 68141 h 13"/>
              <a:gd name="T2" fmla="*/ 273050 w 24"/>
              <a:gd name="T3" fmla="*/ 0 h 13"/>
              <a:gd name="T4" fmla="*/ 273050 w 24"/>
              <a:gd name="T5" fmla="*/ 0 h 13"/>
              <a:gd name="T6" fmla="*/ 273050 w 24"/>
              <a:gd name="T7" fmla="*/ 22714 h 13"/>
              <a:gd name="T8" fmla="*/ 273050 w 24"/>
              <a:gd name="T9" fmla="*/ 22714 h 13"/>
              <a:gd name="T10" fmla="*/ 238919 w 24"/>
              <a:gd name="T11" fmla="*/ 79497 h 13"/>
              <a:gd name="T12" fmla="*/ 261673 w 24"/>
              <a:gd name="T13" fmla="*/ 102211 h 13"/>
              <a:gd name="T14" fmla="*/ 238919 w 24"/>
              <a:gd name="T15" fmla="*/ 136281 h 13"/>
              <a:gd name="T16" fmla="*/ 193410 w 24"/>
              <a:gd name="T17" fmla="*/ 113568 h 13"/>
              <a:gd name="T18" fmla="*/ 113771 w 24"/>
              <a:gd name="T19" fmla="*/ 147638 h 13"/>
              <a:gd name="T20" fmla="*/ 68263 w 24"/>
              <a:gd name="T21" fmla="*/ 113568 h 13"/>
              <a:gd name="T22" fmla="*/ 68263 w 24"/>
              <a:gd name="T23" fmla="*/ 113568 h 13"/>
              <a:gd name="T24" fmla="*/ 68263 w 24"/>
              <a:gd name="T25" fmla="*/ 124924 h 13"/>
              <a:gd name="T26" fmla="*/ 45508 w 24"/>
              <a:gd name="T27" fmla="*/ 124924 h 13"/>
              <a:gd name="T28" fmla="*/ 45508 w 24"/>
              <a:gd name="T29" fmla="*/ 124924 h 13"/>
              <a:gd name="T30" fmla="*/ 0 w 24"/>
              <a:gd name="T31" fmla="*/ 90854 h 13"/>
              <a:gd name="T32" fmla="*/ 0 w 24"/>
              <a:gd name="T33" fmla="*/ 68141 h 13"/>
              <a:gd name="T34" fmla="*/ 11377 w 24"/>
              <a:gd name="T35" fmla="*/ 22714 h 13"/>
              <a:gd name="T36" fmla="*/ 56885 w 24"/>
              <a:gd name="T37" fmla="*/ 68141 h 13"/>
              <a:gd name="T38" fmla="*/ 56885 w 24"/>
              <a:gd name="T39" fmla="*/ 68141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3"/>
              <a:gd name="T62" fmla="*/ 24 w 24"/>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3">
                <a:moveTo>
                  <a:pt x="5" y="6"/>
                </a:moveTo>
                <a:cubicBezTo>
                  <a:pt x="16" y="6"/>
                  <a:pt x="16" y="1"/>
                  <a:pt x="24" y="0"/>
                </a:cubicBezTo>
                <a:lnTo>
                  <a:pt x="24" y="2"/>
                </a:lnTo>
                <a:cubicBezTo>
                  <a:pt x="23" y="4"/>
                  <a:pt x="21" y="5"/>
                  <a:pt x="21" y="7"/>
                </a:cubicBezTo>
                <a:cubicBezTo>
                  <a:pt x="21" y="8"/>
                  <a:pt x="23" y="9"/>
                  <a:pt x="23" y="9"/>
                </a:cubicBezTo>
                <a:cubicBezTo>
                  <a:pt x="23" y="11"/>
                  <a:pt x="22" y="12"/>
                  <a:pt x="21" y="12"/>
                </a:cubicBezTo>
                <a:cubicBezTo>
                  <a:pt x="19" y="12"/>
                  <a:pt x="17" y="11"/>
                  <a:pt x="17" y="10"/>
                </a:cubicBezTo>
                <a:cubicBezTo>
                  <a:pt x="16" y="12"/>
                  <a:pt x="13" y="13"/>
                  <a:pt x="10" y="13"/>
                </a:cubicBezTo>
                <a:cubicBezTo>
                  <a:pt x="7" y="13"/>
                  <a:pt x="6" y="11"/>
                  <a:pt x="6" y="10"/>
                </a:cubicBezTo>
                <a:lnTo>
                  <a:pt x="6" y="11"/>
                </a:lnTo>
                <a:lnTo>
                  <a:pt x="4" y="11"/>
                </a:lnTo>
                <a:cubicBezTo>
                  <a:pt x="3" y="11"/>
                  <a:pt x="0" y="9"/>
                  <a:pt x="0" y="8"/>
                </a:cubicBezTo>
                <a:cubicBezTo>
                  <a:pt x="0" y="7"/>
                  <a:pt x="0" y="6"/>
                  <a:pt x="0" y="6"/>
                </a:cubicBezTo>
                <a:cubicBezTo>
                  <a:pt x="0" y="4"/>
                  <a:pt x="1" y="3"/>
                  <a:pt x="1" y="2"/>
                </a:cubicBezTo>
                <a:cubicBezTo>
                  <a:pt x="2" y="4"/>
                  <a:pt x="3" y="6"/>
                  <a:pt x="5" y="6"/>
                </a:cubicBezTo>
                <a:close/>
              </a:path>
            </a:pathLst>
          </a:custGeom>
          <a:solidFill>
            <a:srgbClr val="97FFA7"/>
          </a:solidFill>
          <a:ln w="9525">
            <a:noFill/>
            <a:round/>
            <a:headEnd/>
            <a:tailEnd/>
          </a:ln>
        </p:spPr>
        <p:txBody>
          <a:bodyPr/>
          <a:lstStyle/>
          <a:p>
            <a:endParaRPr lang="en-US"/>
          </a:p>
        </p:txBody>
      </p:sp>
      <p:sp>
        <p:nvSpPr>
          <p:cNvPr id="65550" name="Freeform 17"/>
          <p:cNvSpPr>
            <a:spLocks/>
          </p:cNvSpPr>
          <p:nvPr/>
        </p:nvSpPr>
        <p:spPr bwMode="auto">
          <a:xfrm>
            <a:off x="7672388" y="1522413"/>
            <a:ext cx="90487" cy="284162"/>
          </a:xfrm>
          <a:custGeom>
            <a:avLst/>
            <a:gdLst>
              <a:gd name="T0" fmla="*/ 45244 w 8"/>
              <a:gd name="T1" fmla="*/ 284162 h 25"/>
              <a:gd name="T2" fmla="*/ 0 w 8"/>
              <a:gd name="T3" fmla="*/ 250063 h 25"/>
              <a:gd name="T4" fmla="*/ 0 w 8"/>
              <a:gd name="T5" fmla="*/ 250063 h 25"/>
              <a:gd name="T6" fmla="*/ 0 w 8"/>
              <a:gd name="T7" fmla="*/ 56832 h 25"/>
              <a:gd name="T8" fmla="*/ 0 w 8"/>
              <a:gd name="T9" fmla="*/ 56832 h 25"/>
              <a:gd name="T10" fmla="*/ 22622 w 8"/>
              <a:gd name="T11" fmla="*/ 0 h 25"/>
              <a:gd name="T12" fmla="*/ 90487 w 8"/>
              <a:gd name="T13" fmla="*/ 113665 h 25"/>
              <a:gd name="T14" fmla="*/ 45244 w 8"/>
              <a:gd name="T15" fmla="*/ 227330 h 25"/>
              <a:gd name="T16" fmla="*/ 79176 w 8"/>
              <a:gd name="T17" fmla="*/ 250063 h 25"/>
              <a:gd name="T18" fmla="*/ 45244 w 8"/>
              <a:gd name="T19" fmla="*/ 284162 h 25"/>
              <a:gd name="T20" fmla="*/ 45244 w 8"/>
              <a:gd name="T21" fmla="*/ 2841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5"/>
              <a:gd name="T35" fmla="*/ 8 w 8"/>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5">
                <a:moveTo>
                  <a:pt x="4" y="25"/>
                </a:moveTo>
                <a:cubicBezTo>
                  <a:pt x="3" y="25"/>
                  <a:pt x="0" y="22"/>
                  <a:pt x="0" y="22"/>
                </a:cubicBezTo>
                <a:lnTo>
                  <a:pt x="0" y="5"/>
                </a:lnTo>
                <a:cubicBezTo>
                  <a:pt x="1" y="3"/>
                  <a:pt x="0" y="1"/>
                  <a:pt x="2" y="0"/>
                </a:cubicBezTo>
                <a:cubicBezTo>
                  <a:pt x="4" y="2"/>
                  <a:pt x="8" y="6"/>
                  <a:pt x="8" y="10"/>
                </a:cubicBezTo>
                <a:cubicBezTo>
                  <a:pt x="8" y="13"/>
                  <a:pt x="4" y="16"/>
                  <a:pt x="4" y="20"/>
                </a:cubicBezTo>
                <a:cubicBezTo>
                  <a:pt x="4" y="22"/>
                  <a:pt x="7" y="22"/>
                  <a:pt x="7" y="22"/>
                </a:cubicBezTo>
                <a:cubicBezTo>
                  <a:pt x="7" y="25"/>
                  <a:pt x="4" y="25"/>
                  <a:pt x="4" y="25"/>
                </a:cubicBezTo>
                <a:close/>
              </a:path>
            </a:pathLst>
          </a:custGeom>
          <a:solidFill>
            <a:srgbClr val="97FFA7"/>
          </a:solidFill>
          <a:ln w="9525">
            <a:noFill/>
            <a:round/>
            <a:headEnd/>
            <a:tailEnd/>
          </a:ln>
        </p:spPr>
        <p:txBody>
          <a:bodyPr/>
          <a:lstStyle/>
          <a:p>
            <a:endParaRPr lang="en-US"/>
          </a:p>
        </p:txBody>
      </p:sp>
      <p:sp>
        <p:nvSpPr>
          <p:cNvPr id="65551" name="Freeform 18"/>
          <p:cNvSpPr>
            <a:spLocks/>
          </p:cNvSpPr>
          <p:nvPr/>
        </p:nvSpPr>
        <p:spPr bwMode="auto">
          <a:xfrm>
            <a:off x="7762875" y="1522413"/>
            <a:ext cx="90488" cy="136525"/>
          </a:xfrm>
          <a:custGeom>
            <a:avLst/>
            <a:gdLst>
              <a:gd name="T0" fmla="*/ 11311 w 8"/>
              <a:gd name="T1" fmla="*/ 125148 h 12"/>
              <a:gd name="T2" fmla="*/ 0 w 8"/>
              <a:gd name="T3" fmla="*/ 56885 h 12"/>
              <a:gd name="T4" fmla="*/ 56555 w 8"/>
              <a:gd name="T5" fmla="*/ 0 h 12"/>
              <a:gd name="T6" fmla="*/ 90488 w 8"/>
              <a:gd name="T7" fmla="*/ 34131 h 12"/>
              <a:gd name="T8" fmla="*/ 67866 w 8"/>
              <a:gd name="T9" fmla="*/ 125148 h 12"/>
              <a:gd name="T10" fmla="*/ 11311 w 8"/>
              <a:gd name="T11" fmla="*/ 125148 h 12"/>
              <a:gd name="T12" fmla="*/ 11311 w 8"/>
              <a:gd name="T13" fmla="*/ 125148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1" y="11"/>
                </a:moveTo>
                <a:cubicBezTo>
                  <a:pt x="0" y="7"/>
                  <a:pt x="0" y="7"/>
                  <a:pt x="0" y="5"/>
                </a:cubicBezTo>
                <a:cubicBezTo>
                  <a:pt x="0" y="1"/>
                  <a:pt x="2" y="0"/>
                  <a:pt x="5" y="0"/>
                </a:cubicBezTo>
                <a:cubicBezTo>
                  <a:pt x="7" y="0"/>
                  <a:pt x="8" y="1"/>
                  <a:pt x="8" y="3"/>
                </a:cubicBezTo>
                <a:cubicBezTo>
                  <a:pt x="8" y="3"/>
                  <a:pt x="6" y="11"/>
                  <a:pt x="6" y="11"/>
                </a:cubicBezTo>
                <a:cubicBezTo>
                  <a:pt x="5" y="12"/>
                  <a:pt x="2" y="10"/>
                  <a:pt x="1" y="11"/>
                </a:cubicBezTo>
                <a:close/>
              </a:path>
            </a:pathLst>
          </a:custGeom>
          <a:solidFill>
            <a:srgbClr val="97FFA7"/>
          </a:solidFill>
          <a:ln w="9525">
            <a:noFill/>
            <a:round/>
            <a:headEnd/>
            <a:tailEnd/>
          </a:ln>
        </p:spPr>
        <p:txBody>
          <a:bodyPr/>
          <a:lstStyle/>
          <a:p>
            <a:endParaRPr lang="en-US"/>
          </a:p>
        </p:txBody>
      </p:sp>
      <p:sp>
        <p:nvSpPr>
          <p:cNvPr id="65552" name="Freeform 19"/>
          <p:cNvSpPr>
            <a:spLocks/>
          </p:cNvSpPr>
          <p:nvPr/>
        </p:nvSpPr>
        <p:spPr bwMode="auto">
          <a:xfrm>
            <a:off x="7512050" y="1476375"/>
            <a:ext cx="22225" cy="103188"/>
          </a:xfrm>
          <a:custGeom>
            <a:avLst/>
            <a:gdLst>
              <a:gd name="T0" fmla="*/ 0 w 2"/>
              <a:gd name="T1" fmla="*/ 103188 h 9"/>
              <a:gd name="T2" fmla="*/ 0 w 2"/>
              <a:gd name="T3" fmla="*/ 68792 h 9"/>
              <a:gd name="T4" fmla="*/ 22225 w 2"/>
              <a:gd name="T5" fmla="*/ 0 h 9"/>
              <a:gd name="T6" fmla="*/ 0 w 2"/>
              <a:gd name="T7" fmla="*/ 57327 h 9"/>
              <a:gd name="T8" fmla="*/ 22225 w 2"/>
              <a:gd name="T9" fmla="*/ 103188 h 9"/>
              <a:gd name="T10" fmla="*/ 0 w 2"/>
              <a:gd name="T11" fmla="*/ 103188 h 9"/>
              <a:gd name="T12" fmla="*/ 0 w 2"/>
              <a:gd name="T13" fmla="*/ 103188 h 9"/>
              <a:gd name="T14" fmla="*/ 0 60000 65536"/>
              <a:gd name="T15" fmla="*/ 0 60000 65536"/>
              <a:gd name="T16" fmla="*/ 0 60000 65536"/>
              <a:gd name="T17" fmla="*/ 0 60000 65536"/>
              <a:gd name="T18" fmla="*/ 0 60000 65536"/>
              <a:gd name="T19" fmla="*/ 0 60000 65536"/>
              <a:gd name="T20" fmla="*/ 0 60000 65536"/>
              <a:gd name="T21" fmla="*/ 0 w 2"/>
              <a:gd name="T22" fmla="*/ 0 h 9"/>
              <a:gd name="T23" fmla="*/ 2 w 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
                <a:moveTo>
                  <a:pt x="0" y="9"/>
                </a:moveTo>
                <a:cubicBezTo>
                  <a:pt x="0" y="8"/>
                  <a:pt x="0" y="7"/>
                  <a:pt x="0" y="6"/>
                </a:cubicBezTo>
                <a:cubicBezTo>
                  <a:pt x="0" y="4"/>
                  <a:pt x="0" y="0"/>
                  <a:pt x="2" y="0"/>
                </a:cubicBezTo>
                <a:cubicBezTo>
                  <a:pt x="2" y="2"/>
                  <a:pt x="0" y="3"/>
                  <a:pt x="0" y="5"/>
                </a:cubicBezTo>
                <a:cubicBezTo>
                  <a:pt x="0" y="7"/>
                  <a:pt x="2" y="7"/>
                  <a:pt x="2" y="9"/>
                </a:cubicBezTo>
                <a:cubicBezTo>
                  <a:pt x="2" y="9"/>
                  <a:pt x="1" y="9"/>
                  <a:pt x="0" y="9"/>
                </a:cubicBezTo>
                <a:close/>
              </a:path>
            </a:pathLst>
          </a:custGeom>
          <a:solidFill>
            <a:srgbClr val="97FFA7"/>
          </a:solidFill>
          <a:ln w="9525">
            <a:noFill/>
            <a:round/>
            <a:headEnd/>
            <a:tailEnd/>
          </a:ln>
        </p:spPr>
        <p:txBody>
          <a:bodyPr/>
          <a:lstStyle/>
          <a:p>
            <a:endParaRPr lang="en-US"/>
          </a:p>
        </p:txBody>
      </p:sp>
      <p:sp>
        <p:nvSpPr>
          <p:cNvPr id="65553" name="Freeform 20"/>
          <p:cNvSpPr>
            <a:spLocks/>
          </p:cNvSpPr>
          <p:nvPr/>
        </p:nvSpPr>
        <p:spPr bwMode="auto">
          <a:xfrm>
            <a:off x="5210175" y="5226050"/>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97FFA7"/>
          </a:solidFill>
          <a:ln w="9525">
            <a:noFill/>
            <a:round/>
            <a:headEnd/>
            <a:tailEnd/>
          </a:ln>
        </p:spPr>
        <p:txBody>
          <a:bodyPr/>
          <a:lstStyle/>
          <a:p>
            <a:endParaRPr lang="en-US"/>
          </a:p>
        </p:txBody>
      </p:sp>
      <p:sp>
        <p:nvSpPr>
          <p:cNvPr id="65554" name="Freeform 21"/>
          <p:cNvSpPr>
            <a:spLocks/>
          </p:cNvSpPr>
          <p:nvPr/>
        </p:nvSpPr>
        <p:spPr bwMode="auto">
          <a:xfrm>
            <a:off x="6623050" y="3049588"/>
            <a:ext cx="238125" cy="158750"/>
          </a:xfrm>
          <a:custGeom>
            <a:avLst/>
            <a:gdLst>
              <a:gd name="T0" fmla="*/ 90714 w 21"/>
              <a:gd name="T1" fmla="*/ 124732 h 14"/>
              <a:gd name="T2" fmla="*/ 11339 w 21"/>
              <a:gd name="T3" fmla="*/ 158750 h 14"/>
              <a:gd name="T4" fmla="*/ 0 w 21"/>
              <a:gd name="T5" fmla="*/ 158750 h 14"/>
              <a:gd name="T6" fmla="*/ 0 w 21"/>
              <a:gd name="T7" fmla="*/ 158750 h 14"/>
              <a:gd name="T8" fmla="*/ 0 w 21"/>
              <a:gd name="T9" fmla="*/ 136071 h 14"/>
              <a:gd name="T10" fmla="*/ 0 w 21"/>
              <a:gd name="T11" fmla="*/ 136071 h 14"/>
              <a:gd name="T12" fmla="*/ 45357 w 21"/>
              <a:gd name="T13" fmla="*/ 79375 h 14"/>
              <a:gd name="T14" fmla="*/ 170089 w 21"/>
              <a:gd name="T15" fmla="*/ 0 h 14"/>
              <a:gd name="T16" fmla="*/ 192768 w 21"/>
              <a:gd name="T17" fmla="*/ 11339 h 14"/>
              <a:gd name="T18" fmla="*/ 192768 w 21"/>
              <a:gd name="T19" fmla="*/ 11339 h 14"/>
              <a:gd name="T20" fmla="*/ 192768 w 21"/>
              <a:gd name="T21" fmla="*/ 11339 h 14"/>
              <a:gd name="T22" fmla="*/ 238125 w 21"/>
              <a:gd name="T23" fmla="*/ 11339 h 14"/>
              <a:gd name="T24" fmla="*/ 238125 w 21"/>
              <a:gd name="T25" fmla="*/ 11339 h 14"/>
              <a:gd name="T26" fmla="*/ 90714 w 21"/>
              <a:gd name="T27" fmla="*/ 113393 h 14"/>
              <a:gd name="T28" fmla="*/ 90714 w 21"/>
              <a:gd name="T29" fmla="*/ 124732 h 14"/>
              <a:gd name="T30" fmla="*/ 90714 w 21"/>
              <a:gd name="T31" fmla="*/ 12473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8" y="11"/>
                </a:moveTo>
                <a:cubicBezTo>
                  <a:pt x="6" y="12"/>
                  <a:pt x="4" y="14"/>
                  <a:pt x="1" y="14"/>
                </a:cubicBezTo>
                <a:cubicBezTo>
                  <a:pt x="1" y="14"/>
                  <a:pt x="0" y="14"/>
                  <a:pt x="0" y="14"/>
                </a:cubicBezTo>
                <a:lnTo>
                  <a:pt x="0" y="12"/>
                </a:lnTo>
                <a:cubicBezTo>
                  <a:pt x="2" y="11"/>
                  <a:pt x="1" y="8"/>
                  <a:pt x="4" y="7"/>
                </a:cubicBezTo>
                <a:cubicBezTo>
                  <a:pt x="9" y="5"/>
                  <a:pt x="13" y="5"/>
                  <a:pt x="15" y="0"/>
                </a:cubicBezTo>
                <a:cubicBezTo>
                  <a:pt x="15" y="1"/>
                  <a:pt x="16" y="1"/>
                  <a:pt x="17" y="1"/>
                </a:cubicBezTo>
                <a:cubicBezTo>
                  <a:pt x="18" y="1"/>
                  <a:pt x="16" y="1"/>
                  <a:pt x="17" y="1"/>
                </a:cubicBezTo>
                <a:lnTo>
                  <a:pt x="21" y="1"/>
                </a:lnTo>
                <a:cubicBezTo>
                  <a:pt x="19" y="4"/>
                  <a:pt x="13" y="10"/>
                  <a:pt x="8" y="10"/>
                </a:cubicBezTo>
                <a:cubicBezTo>
                  <a:pt x="8" y="10"/>
                  <a:pt x="8" y="11"/>
                  <a:pt x="8" y="11"/>
                </a:cubicBezTo>
                <a:close/>
              </a:path>
            </a:pathLst>
          </a:custGeom>
          <a:solidFill>
            <a:srgbClr val="97FFA7"/>
          </a:solidFill>
          <a:ln w="0">
            <a:solidFill>
              <a:srgbClr val="FFFFFF"/>
            </a:solidFill>
            <a:round/>
            <a:headEnd/>
            <a:tailEnd/>
          </a:ln>
        </p:spPr>
        <p:txBody>
          <a:bodyPr/>
          <a:lstStyle/>
          <a:p>
            <a:endParaRPr lang="en-US"/>
          </a:p>
        </p:txBody>
      </p:sp>
      <p:sp>
        <p:nvSpPr>
          <p:cNvPr id="65555" name="Freeform 22"/>
          <p:cNvSpPr>
            <a:spLocks/>
          </p:cNvSpPr>
          <p:nvPr/>
        </p:nvSpPr>
        <p:spPr bwMode="auto">
          <a:xfrm>
            <a:off x="3379788" y="1133475"/>
            <a:ext cx="4565650" cy="5232400"/>
          </a:xfrm>
          <a:custGeom>
            <a:avLst/>
            <a:gdLst>
              <a:gd name="T0" fmla="*/ 440063 w 332"/>
              <a:gd name="T1" fmla="*/ 4670933 h 438"/>
              <a:gd name="T2" fmla="*/ 646342 w 332"/>
              <a:gd name="T3" fmla="*/ 4694825 h 438"/>
              <a:gd name="T4" fmla="*/ 852621 w 332"/>
              <a:gd name="T5" fmla="*/ 4778448 h 438"/>
              <a:gd name="T6" fmla="*/ 935133 w 332"/>
              <a:gd name="T7" fmla="*/ 4682879 h 438"/>
              <a:gd name="T8" fmla="*/ 838869 w 332"/>
              <a:gd name="T9" fmla="*/ 4563418 h 438"/>
              <a:gd name="T10" fmla="*/ 1045149 w 332"/>
              <a:gd name="T11" fmla="*/ 4455902 h 438"/>
              <a:gd name="T12" fmla="*/ 1526467 w 332"/>
              <a:gd name="T13" fmla="*/ 4420064 h 438"/>
              <a:gd name="T14" fmla="*/ 1980282 w 332"/>
              <a:gd name="T15" fmla="*/ 4467849 h 438"/>
              <a:gd name="T16" fmla="*/ 2200313 w 332"/>
              <a:gd name="T17" fmla="*/ 4790394 h 438"/>
              <a:gd name="T18" fmla="*/ 2214065 w 332"/>
              <a:gd name="T19" fmla="*/ 4826232 h 438"/>
              <a:gd name="T20" fmla="*/ 2351585 w 332"/>
              <a:gd name="T21" fmla="*/ 4933747 h 438"/>
              <a:gd name="T22" fmla="*/ 2544112 w 332"/>
              <a:gd name="T23" fmla="*/ 5124885 h 438"/>
              <a:gd name="T24" fmla="*/ 2764143 w 332"/>
              <a:gd name="T25" fmla="*/ 4897909 h 438"/>
              <a:gd name="T26" fmla="*/ 2310329 w 332"/>
              <a:gd name="T27" fmla="*/ 4073627 h 438"/>
              <a:gd name="T28" fmla="*/ 2805399 w 332"/>
              <a:gd name="T29" fmla="*/ 3452429 h 438"/>
              <a:gd name="T30" fmla="*/ 3011678 w 332"/>
              <a:gd name="T31" fmla="*/ 3225453 h 438"/>
              <a:gd name="T32" fmla="*/ 2997927 w 332"/>
              <a:gd name="T33" fmla="*/ 3177668 h 438"/>
              <a:gd name="T34" fmla="*/ 3066686 w 332"/>
              <a:gd name="T35" fmla="*/ 2974583 h 438"/>
              <a:gd name="T36" fmla="*/ 2970423 w 332"/>
              <a:gd name="T37" fmla="*/ 2962637 h 438"/>
              <a:gd name="T38" fmla="*/ 2956671 w 332"/>
              <a:gd name="T39" fmla="*/ 2807338 h 438"/>
              <a:gd name="T40" fmla="*/ 2764143 w 332"/>
              <a:gd name="T41" fmla="*/ 2377278 h 438"/>
              <a:gd name="T42" fmla="*/ 2956671 w 332"/>
              <a:gd name="T43" fmla="*/ 2604254 h 438"/>
              <a:gd name="T44" fmla="*/ 3039182 w 332"/>
              <a:gd name="T45" fmla="*/ 2508685 h 438"/>
              <a:gd name="T46" fmla="*/ 3121694 w 332"/>
              <a:gd name="T47" fmla="*/ 2066679 h 438"/>
              <a:gd name="T48" fmla="*/ 3410485 w 332"/>
              <a:gd name="T49" fmla="*/ 1672457 h 438"/>
              <a:gd name="T50" fmla="*/ 3506749 w 332"/>
              <a:gd name="T51" fmla="*/ 1672457 h 438"/>
              <a:gd name="T52" fmla="*/ 3548005 w 332"/>
              <a:gd name="T53" fmla="*/ 1564942 h 438"/>
              <a:gd name="T54" fmla="*/ 3451741 w 332"/>
              <a:gd name="T55" fmla="*/ 1576888 h 438"/>
              <a:gd name="T56" fmla="*/ 3465493 w 332"/>
              <a:gd name="T57" fmla="*/ 1242396 h 438"/>
              <a:gd name="T58" fmla="*/ 3630517 w 332"/>
              <a:gd name="T59" fmla="*/ 1099043 h 438"/>
              <a:gd name="T60" fmla="*/ 3781789 w 332"/>
              <a:gd name="T61" fmla="*/ 860121 h 438"/>
              <a:gd name="T62" fmla="*/ 4043076 w 332"/>
              <a:gd name="T63" fmla="*/ 573414 h 438"/>
              <a:gd name="T64" fmla="*/ 4221851 w 332"/>
              <a:gd name="T65" fmla="*/ 621198 h 438"/>
              <a:gd name="T66" fmla="*/ 4001820 w 332"/>
              <a:gd name="T67" fmla="*/ 872067 h 438"/>
              <a:gd name="T68" fmla="*/ 4125588 w 332"/>
              <a:gd name="T69" fmla="*/ 1051259 h 438"/>
              <a:gd name="T70" fmla="*/ 4318115 w 332"/>
              <a:gd name="T71" fmla="*/ 764552 h 438"/>
              <a:gd name="T72" fmla="*/ 4400627 w 332"/>
              <a:gd name="T73" fmla="*/ 418114 h 438"/>
              <a:gd name="T74" fmla="*/ 4084332 w 332"/>
              <a:gd name="T75" fmla="*/ 489791 h 438"/>
              <a:gd name="T76" fmla="*/ 3823045 w 332"/>
              <a:gd name="T77" fmla="*/ 250869 h 438"/>
              <a:gd name="T78" fmla="*/ 3575509 w 332"/>
              <a:gd name="T79" fmla="*/ 298653 h 438"/>
              <a:gd name="T80" fmla="*/ 3781789 w 332"/>
              <a:gd name="T81" fmla="*/ 11946 h 438"/>
              <a:gd name="T82" fmla="*/ 3616765 w 332"/>
              <a:gd name="T83" fmla="*/ 59731 h 438"/>
              <a:gd name="T84" fmla="*/ 3300470 w 332"/>
              <a:gd name="T85" fmla="*/ 310599 h 438"/>
              <a:gd name="T86" fmla="*/ 3066686 w 332"/>
              <a:gd name="T87" fmla="*/ 740659 h 438"/>
              <a:gd name="T88" fmla="*/ 3272966 w 332"/>
              <a:gd name="T89" fmla="*/ 155300 h 438"/>
              <a:gd name="T90" fmla="*/ 1746498 w 332"/>
              <a:gd name="T91" fmla="*/ 501737 h 438"/>
              <a:gd name="T92" fmla="*/ 1471459 w 332"/>
              <a:gd name="T93" fmla="*/ 704821 h 438"/>
              <a:gd name="T94" fmla="*/ 756358 w 332"/>
              <a:gd name="T95" fmla="*/ 1027366 h 438"/>
              <a:gd name="T96" fmla="*/ 371303 w 332"/>
              <a:gd name="T97" fmla="*/ 1326019 h 438"/>
              <a:gd name="T98" fmla="*/ 178775 w 332"/>
              <a:gd name="T99" fmla="*/ 1959164 h 438"/>
              <a:gd name="T100" fmla="*/ 398807 w 332"/>
              <a:gd name="T101" fmla="*/ 2281709 h 438"/>
              <a:gd name="T102" fmla="*/ 275039 w 332"/>
              <a:gd name="T103" fmla="*/ 2508685 h 438"/>
              <a:gd name="T104" fmla="*/ 247535 w 332"/>
              <a:gd name="T105" fmla="*/ 2675931 h 438"/>
              <a:gd name="T106" fmla="*/ 701350 w 332"/>
              <a:gd name="T107" fmla="*/ 3249345 h 438"/>
              <a:gd name="T108" fmla="*/ 522574 w 332"/>
              <a:gd name="T109" fmla="*/ 3679405 h 438"/>
              <a:gd name="T110" fmla="*/ 426311 w 332"/>
              <a:gd name="T111" fmla="*/ 3954166 h 438"/>
              <a:gd name="T112" fmla="*/ 522574 w 332"/>
              <a:gd name="T113" fmla="*/ 4157250 h 438"/>
              <a:gd name="T114" fmla="*/ 371303 w 332"/>
              <a:gd name="T115" fmla="*/ 4372280 h 438"/>
              <a:gd name="T116" fmla="*/ 261287 w 332"/>
              <a:gd name="T117" fmla="*/ 4515633 h 438"/>
              <a:gd name="T118" fmla="*/ 371303 w 332"/>
              <a:gd name="T119" fmla="*/ 4682879 h 4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438"/>
              <a:gd name="T182" fmla="*/ 332 w 332"/>
              <a:gd name="T183" fmla="*/ 438 h 4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438">
                <a:moveTo>
                  <a:pt x="27" y="392"/>
                </a:moveTo>
                <a:cubicBezTo>
                  <a:pt x="29" y="391"/>
                  <a:pt x="31" y="391"/>
                  <a:pt x="32" y="391"/>
                </a:cubicBezTo>
                <a:cubicBezTo>
                  <a:pt x="36" y="391"/>
                  <a:pt x="35" y="391"/>
                  <a:pt x="35" y="394"/>
                </a:cubicBezTo>
                <a:cubicBezTo>
                  <a:pt x="35" y="399"/>
                  <a:pt x="44" y="398"/>
                  <a:pt x="47" y="393"/>
                </a:cubicBezTo>
                <a:cubicBezTo>
                  <a:pt x="51" y="395"/>
                  <a:pt x="52" y="399"/>
                  <a:pt x="52" y="393"/>
                </a:cubicBezTo>
                <a:cubicBezTo>
                  <a:pt x="62" y="395"/>
                  <a:pt x="62" y="391"/>
                  <a:pt x="62" y="400"/>
                </a:cubicBezTo>
                <a:cubicBezTo>
                  <a:pt x="64" y="397"/>
                  <a:pt x="66" y="395"/>
                  <a:pt x="68" y="392"/>
                </a:cubicBezTo>
                <a:cubicBezTo>
                  <a:pt x="65" y="391"/>
                  <a:pt x="59" y="388"/>
                  <a:pt x="59" y="386"/>
                </a:cubicBezTo>
                <a:cubicBezTo>
                  <a:pt x="59" y="384"/>
                  <a:pt x="61" y="385"/>
                  <a:pt x="61" y="382"/>
                </a:cubicBezTo>
                <a:cubicBezTo>
                  <a:pt x="61" y="381"/>
                  <a:pt x="59" y="380"/>
                  <a:pt x="59" y="379"/>
                </a:cubicBezTo>
                <a:cubicBezTo>
                  <a:pt x="59" y="374"/>
                  <a:pt x="72" y="374"/>
                  <a:pt x="76" y="373"/>
                </a:cubicBezTo>
                <a:cubicBezTo>
                  <a:pt x="77" y="373"/>
                  <a:pt x="78" y="369"/>
                  <a:pt x="79" y="368"/>
                </a:cubicBezTo>
                <a:cubicBezTo>
                  <a:pt x="86" y="379"/>
                  <a:pt x="101" y="365"/>
                  <a:pt x="111" y="370"/>
                </a:cubicBezTo>
                <a:cubicBezTo>
                  <a:pt x="113" y="371"/>
                  <a:pt x="116" y="376"/>
                  <a:pt x="116" y="376"/>
                </a:cubicBezTo>
                <a:cubicBezTo>
                  <a:pt x="129" y="382"/>
                  <a:pt x="131" y="358"/>
                  <a:pt x="144" y="374"/>
                </a:cubicBezTo>
                <a:cubicBezTo>
                  <a:pt x="147" y="377"/>
                  <a:pt x="151" y="379"/>
                  <a:pt x="155" y="380"/>
                </a:cubicBezTo>
                <a:cubicBezTo>
                  <a:pt x="160" y="381"/>
                  <a:pt x="154" y="401"/>
                  <a:pt x="160" y="401"/>
                </a:cubicBezTo>
                <a:cubicBezTo>
                  <a:pt x="160" y="400"/>
                  <a:pt x="162" y="399"/>
                  <a:pt x="163" y="399"/>
                </a:cubicBezTo>
                <a:cubicBezTo>
                  <a:pt x="163" y="399"/>
                  <a:pt x="161" y="402"/>
                  <a:pt x="161" y="404"/>
                </a:cubicBezTo>
                <a:cubicBezTo>
                  <a:pt x="161" y="407"/>
                  <a:pt x="166" y="415"/>
                  <a:pt x="168" y="415"/>
                </a:cubicBezTo>
                <a:cubicBezTo>
                  <a:pt x="170" y="415"/>
                  <a:pt x="170" y="413"/>
                  <a:pt x="171" y="413"/>
                </a:cubicBezTo>
                <a:cubicBezTo>
                  <a:pt x="173" y="420"/>
                  <a:pt x="176" y="424"/>
                  <a:pt x="180" y="428"/>
                </a:cubicBezTo>
                <a:cubicBezTo>
                  <a:pt x="181" y="429"/>
                  <a:pt x="183" y="428"/>
                  <a:pt x="185" y="429"/>
                </a:cubicBezTo>
                <a:cubicBezTo>
                  <a:pt x="187" y="430"/>
                  <a:pt x="187" y="438"/>
                  <a:pt x="190" y="438"/>
                </a:cubicBezTo>
                <a:cubicBezTo>
                  <a:pt x="206" y="438"/>
                  <a:pt x="201" y="420"/>
                  <a:pt x="201" y="410"/>
                </a:cubicBezTo>
                <a:cubicBezTo>
                  <a:pt x="201" y="402"/>
                  <a:pt x="193" y="398"/>
                  <a:pt x="192" y="393"/>
                </a:cubicBezTo>
                <a:cubicBezTo>
                  <a:pt x="185" y="376"/>
                  <a:pt x="168" y="362"/>
                  <a:pt x="168" y="341"/>
                </a:cubicBezTo>
                <a:cubicBezTo>
                  <a:pt x="168" y="323"/>
                  <a:pt x="183" y="320"/>
                  <a:pt x="188" y="306"/>
                </a:cubicBezTo>
                <a:cubicBezTo>
                  <a:pt x="188" y="306"/>
                  <a:pt x="197" y="286"/>
                  <a:pt x="204" y="289"/>
                </a:cubicBezTo>
                <a:cubicBezTo>
                  <a:pt x="203" y="286"/>
                  <a:pt x="209" y="274"/>
                  <a:pt x="209" y="274"/>
                </a:cubicBezTo>
                <a:cubicBezTo>
                  <a:pt x="215" y="274"/>
                  <a:pt x="216" y="271"/>
                  <a:pt x="219" y="270"/>
                </a:cubicBezTo>
                <a:cubicBezTo>
                  <a:pt x="220" y="271"/>
                  <a:pt x="220" y="272"/>
                  <a:pt x="220" y="271"/>
                </a:cubicBezTo>
                <a:cubicBezTo>
                  <a:pt x="226" y="263"/>
                  <a:pt x="217" y="267"/>
                  <a:pt x="218" y="266"/>
                </a:cubicBezTo>
                <a:cubicBezTo>
                  <a:pt x="218" y="260"/>
                  <a:pt x="225" y="259"/>
                  <a:pt x="225" y="253"/>
                </a:cubicBezTo>
                <a:cubicBezTo>
                  <a:pt x="225" y="252"/>
                  <a:pt x="223" y="248"/>
                  <a:pt x="223" y="249"/>
                </a:cubicBezTo>
                <a:cubicBezTo>
                  <a:pt x="223" y="250"/>
                  <a:pt x="220" y="254"/>
                  <a:pt x="220" y="249"/>
                </a:cubicBezTo>
                <a:cubicBezTo>
                  <a:pt x="218" y="251"/>
                  <a:pt x="216" y="252"/>
                  <a:pt x="216" y="248"/>
                </a:cubicBezTo>
                <a:cubicBezTo>
                  <a:pt x="216" y="248"/>
                  <a:pt x="220" y="243"/>
                  <a:pt x="221" y="243"/>
                </a:cubicBezTo>
                <a:cubicBezTo>
                  <a:pt x="218" y="239"/>
                  <a:pt x="219" y="235"/>
                  <a:pt x="215" y="235"/>
                </a:cubicBezTo>
                <a:cubicBezTo>
                  <a:pt x="214" y="235"/>
                  <a:pt x="210" y="228"/>
                  <a:pt x="210" y="228"/>
                </a:cubicBezTo>
                <a:cubicBezTo>
                  <a:pt x="210" y="217"/>
                  <a:pt x="201" y="211"/>
                  <a:pt x="201" y="199"/>
                </a:cubicBezTo>
                <a:cubicBezTo>
                  <a:pt x="201" y="198"/>
                  <a:pt x="205" y="195"/>
                  <a:pt x="206" y="195"/>
                </a:cubicBezTo>
                <a:cubicBezTo>
                  <a:pt x="206" y="199"/>
                  <a:pt x="204" y="210"/>
                  <a:pt x="215" y="218"/>
                </a:cubicBezTo>
                <a:cubicBezTo>
                  <a:pt x="217" y="219"/>
                  <a:pt x="216" y="228"/>
                  <a:pt x="217" y="228"/>
                </a:cubicBezTo>
                <a:cubicBezTo>
                  <a:pt x="218" y="228"/>
                  <a:pt x="221" y="216"/>
                  <a:pt x="221" y="210"/>
                </a:cubicBezTo>
                <a:cubicBezTo>
                  <a:pt x="221" y="203"/>
                  <a:pt x="205" y="191"/>
                  <a:pt x="221" y="196"/>
                </a:cubicBezTo>
                <a:cubicBezTo>
                  <a:pt x="229" y="189"/>
                  <a:pt x="226" y="175"/>
                  <a:pt x="227" y="173"/>
                </a:cubicBezTo>
                <a:cubicBezTo>
                  <a:pt x="207" y="165"/>
                  <a:pt x="244" y="152"/>
                  <a:pt x="248" y="147"/>
                </a:cubicBezTo>
                <a:lnTo>
                  <a:pt x="248" y="140"/>
                </a:lnTo>
                <a:cubicBezTo>
                  <a:pt x="250" y="140"/>
                  <a:pt x="251" y="143"/>
                  <a:pt x="253" y="143"/>
                </a:cubicBezTo>
                <a:cubicBezTo>
                  <a:pt x="254" y="143"/>
                  <a:pt x="255" y="140"/>
                  <a:pt x="255" y="140"/>
                </a:cubicBezTo>
                <a:cubicBezTo>
                  <a:pt x="257" y="140"/>
                  <a:pt x="264" y="139"/>
                  <a:pt x="264" y="136"/>
                </a:cubicBezTo>
                <a:cubicBezTo>
                  <a:pt x="264" y="132"/>
                  <a:pt x="262" y="131"/>
                  <a:pt x="258" y="131"/>
                </a:cubicBezTo>
                <a:cubicBezTo>
                  <a:pt x="269" y="135"/>
                  <a:pt x="254" y="138"/>
                  <a:pt x="254" y="131"/>
                </a:cubicBezTo>
                <a:lnTo>
                  <a:pt x="251" y="132"/>
                </a:lnTo>
                <a:cubicBezTo>
                  <a:pt x="250" y="132"/>
                  <a:pt x="251" y="126"/>
                  <a:pt x="250" y="126"/>
                </a:cubicBezTo>
                <a:cubicBezTo>
                  <a:pt x="247" y="124"/>
                  <a:pt x="248" y="107"/>
                  <a:pt x="252" y="104"/>
                </a:cubicBezTo>
                <a:cubicBezTo>
                  <a:pt x="255" y="100"/>
                  <a:pt x="261" y="99"/>
                  <a:pt x="260" y="94"/>
                </a:cubicBezTo>
                <a:cubicBezTo>
                  <a:pt x="257" y="84"/>
                  <a:pt x="263" y="92"/>
                  <a:pt x="264" y="92"/>
                </a:cubicBezTo>
                <a:cubicBezTo>
                  <a:pt x="266" y="92"/>
                  <a:pt x="275" y="79"/>
                  <a:pt x="276" y="79"/>
                </a:cubicBezTo>
                <a:cubicBezTo>
                  <a:pt x="277" y="79"/>
                  <a:pt x="275" y="73"/>
                  <a:pt x="275" y="72"/>
                </a:cubicBezTo>
                <a:cubicBezTo>
                  <a:pt x="278" y="68"/>
                  <a:pt x="283" y="70"/>
                  <a:pt x="283" y="64"/>
                </a:cubicBezTo>
                <a:cubicBezTo>
                  <a:pt x="288" y="68"/>
                  <a:pt x="293" y="52"/>
                  <a:pt x="294" y="48"/>
                </a:cubicBezTo>
                <a:cubicBezTo>
                  <a:pt x="300" y="47"/>
                  <a:pt x="294" y="58"/>
                  <a:pt x="294" y="57"/>
                </a:cubicBezTo>
                <a:cubicBezTo>
                  <a:pt x="302" y="50"/>
                  <a:pt x="307" y="51"/>
                  <a:pt x="307" y="52"/>
                </a:cubicBezTo>
                <a:cubicBezTo>
                  <a:pt x="307" y="52"/>
                  <a:pt x="303" y="57"/>
                  <a:pt x="303" y="58"/>
                </a:cubicBezTo>
                <a:cubicBezTo>
                  <a:pt x="294" y="60"/>
                  <a:pt x="293" y="66"/>
                  <a:pt x="291" y="73"/>
                </a:cubicBezTo>
                <a:cubicBezTo>
                  <a:pt x="290" y="75"/>
                  <a:pt x="289" y="77"/>
                  <a:pt x="289" y="79"/>
                </a:cubicBezTo>
                <a:cubicBezTo>
                  <a:pt x="289" y="83"/>
                  <a:pt x="296" y="89"/>
                  <a:pt x="300" y="88"/>
                </a:cubicBezTo>
                <a:cubicBezTo>
                  <a:pt x="304" y="88"/>
                  <a:pt x="307" y="74"/>
                  <a:pt x="307" y="65"/>
                </a:cubicBezTo>
                <a:cubicBezTo>
                  <a:pt x="308" y="65"/>
                  <a:pt x="313" y="65"/>
                  <a:pt x="314" y="64"/>
                </a:cubicBezTo>
                <a:cubicBezTo>
                  <a:pt x="316" y="60"/>
                  <a:pt x="331" y="44"/>
                  <a:pt x="332" y="39"/>
                </a:cubicBezTo>
                <a:cubicBezTo>
                  <a:pt x="328" y="39"/>
                  <a:pt x="324" y="35"/>
                  <a:pt x="320" y="35"/>
                </a:cubicBezTo>
                <a:cubicBezTo>
                  <a:pt x="318" y="37"/>
                  <a:pt x="317" y="42"/>
                  <a:pt x="316" y="41"/>
                </a:cubicBezTo>
                <a:cubicBezTo>
                  <a:pt x="310" y="39"/>
                  <a:pt x="300" y="48"/>
                  <a:pt x="297" y="41"/>
                </a:cubicBezTo>
                <a:cubicBezTo>
                  <a:pt x="290" y="42"/>
                  <a:pt x="291" y="42"/>
                  <a:pt x="286" y="37"/>
                </a:cubicBezTo>
                <a:cubicBezTo>
                  <a:pt x="280" y="31"/>
                  <a:pt x="278" y="22"/>
                  <a:pt x="278" y="21"/>
                </a:cubicBezTo>
                <a:cubicBezTo>
                  <a:pt x="278" y="20"/>
                  <a:pt x="272" y="27"/>
                  <a:pt x="271" y="25"/>
                </a:cubicBezTo>
                <a:lnTo>
                  <a:pt x="260" y="25"/>
                </a:lnTo>
                <a:cubicBezTo>
                  <a:pt x="265" y="18"/>
                  <a:pt x="278" y="19"/>
                  <a:pt x="278" y="9"/>
                </a:cubicBezTo>
                <a:cubicBezTo>
                  <a:pt x="278" y="4"/>
                  <a:pt x="275" y="5"/>
                  <a:pt x="275" y="1"/>
                </a:cubicBezTo>
                <a:cubicBezTo>
                  <a:pt x="273" y="1"/>
                  <a:pt x="271" y="0"/>
                  <a:pt x="270" y="0"/>
                </a:cubicBezTo>
                <a:cubicBezTo>
                  <a:pt x="268" y="2"/>
                  <a:pt x="266" y="4"/>
                  <a:pt x="263" y="5"/>
                </a:cubicBezTo>
                <a:cubicBezTo>
                  <a:pt x="260" y="6"/>
                  <a:pt x="256" y="8"/>
                  <a:pt x="253" y="9"/>
                </a:cubicBezTo>
                <a:cubicBezTo>
                  <a:pt x="247" y="14"/>
                  <a:pt x="243" y="21"/>
                  <a:pt x="240" y="26"/>
                </a:cubicBezTo>
                <a:cubicBezTo>
                  <a:pt x="236" y="31"/>
                  <a:pt x="234" y="32"/>
                  <a:pt x="232" y="39"/>
                </a:cubicBezTo>
                <a:cubicBezTo>
                  <a:pt x="230" y="46"/>
                  <a:pt x="229" y="60"/>
                  <a:pt x="223" y="62"/>
                </a:cubicBezTo>
                <a:cubicBezTo>
                  <a:pt x="230" y="42"/>
                  <a:pt x="231" y="23"/>
                  <a:pt x="231" y="26"/>
                </a:cubicBezTo>
                <a:cubicBezTo>
                  <a:pt x="232" y="21"/>
                  <a:pt x="235" y="16"/>
                  <a:pt x="238" y="13"/>
                </a:cubicBezTo>
                <a:cubicBezTo>
                  <a:pt x="229" y="15"/>
                  <a:pt x="221" y="16"/>
                  <a:pt x="213" y="19"/>
                </a:cubicBezTo>
                <a:cubicBezTo>
                  <a:pt x="185" y="30"/>
                  <a:pt x="155" y="34"/>
                  <a:pt x="127" y="42"/>
                </a:cubicBezTo>
                <a:cubicBezTo>
                  <a:pt x="122" y="46"/>
                  <a:pt x="117" y="49"/>
                  <a:pt x="116" y="52"/>
                </a:cubicBezTo>
                <a:cubicBezTo>
                  <a:pt x="114" y="55"/>
                  <a:pt x="111" y="58"/>
                  <a:pt x="107" y="59"/>
                </a:cubicBezTo>
                <a:cubicBezTo>
                  <a:pt x="95" y="69"/>
                  <a:pt x="80" y="77"/>
                  <a:pt x="65" y="82"/>
                </a:cubicBezTo>
                <a:cubicBezTo>
                  <a:pt x="63" y="85"/>
                  <a:pt x="59" y="86"/>
                  <a:pt x="55" y="86"/>
                </a:cubicBezTo>
                <a:cubicBezTo>
                  <a:pt x="52" y="88"/>
                  <a:pt x="49" y="89"/>
                  <a:pt x="45" y="88"/>
                </a:cubicBezTo>
                <a:cubicBezTo>
                  <a:pt x="39" y="96"/>
                  <a:pt x="33" y="104"/>
                  <a:pt x="27" y="111"/>
                </a:cubicBezTo>
                <a:cubicBezTo>
                  <a:pt x="20" y="123"/>
                  <a:pt x="2" y="141"/>
                  <a:pt x="0" y="155"/>
                </a:cubicBezTo>
                <a:cubicBezTo>
                  <a:pt x="4" y="158"/>
                  <a:pt x="9" y="162"/>
                  <a:pt x="13" y="164"/>
                </a:cubicBezTo>
                <a:cubicBezTo>
                  <a:pt x="18" y="167"/>
                  <a:pt x="10" y="168"/>
                  <a:pt x="15" y="172"/>
                </a:cubicBezTo>
                <a:cubicBezTo>
                  <a:pt x="22" y="178"/>
                  <a:pt x="25" y="185"/>
                  <a:pt x="29" y="191"/>
                </a:cubicBezTo>
                <a:cubicBezTo>
                  <a:pt x="32" y="195"/>
                  <a:pt x="22" y="196"/>
                  <a:pt x="23" y="200"/>
                </a:cubicBezTo>
                <a:cubicBezTo>
                  <a:pt x="25" y="204"/>
                  <a:pt x="20" y="205"/>
                  <a:pt x="20" y="210"/>
                </a:cubicBezTo>
                <a:cubicBezTo>
                  <a:pt x="20" y="211"/>
                  <a:pt x="16" y="213"/>
                  <a:pt x="16" y="213"/>
                </a:cubicBezTo>
                <a:cubicBezTo>
                  <a:pt x="17" y="216"/>
                  <a:pt x="18" y="220"/>
                  <a:pt x="18" y="224"/>
                </a:cubicBezTo>
                <a:cubicBezTo>
                  <a:pt x="21" y="228"/>
                  <a:pt x="34" y="240"/>
                  <a:pt x="34" y="246"/>
                </a:cubicBezTo>
                <a:lnTo>
                  <a:pt x="51" y="272"/>
                </a:lnTo>
                <a:cubicBezTo>
                  <a:pt x="48" y="279"/>
                  <a:pt x="46" y="286"/>
                  <a:pt x="43" y="293"/>
                </a:cubicBezTo>
                <a:cubicBezTo>
                  <a:pt x="45" y="298"/>
                  <a:pt x="36" y="303"/>
                  <a:pt x="38" y="308"/>
                </a:cubicBezTo>
                <a:cubicBezTo>
                  <a:pt x="39" y="312"/>
                  <a:pt x="30" y="315"/>
                  <a:pt x="32" y="318"/>
                </a:cubicBezTo>
                <a:cubicBezTo>
                  <a:pt x="35" y="322"/>
                  <a:pt x="31" y="325"/>
                  <a:pt x="31" y="331"/>
                </a:cubicBezTo>
                <a:cubicBezTo>
                  <a:pt x="31" y="335"/>
                  <a:pt x="35" y="339"/>
                  <a:pt x="34" y="343"/>
                </a:cubicBezTo>
                <a:cubicBezTo>
                  <a:pt x="33" y="345"/>
                  <a:pt x="39" y="347"/>
                  <a:pt x="38" y="348"/>
                </a:cubicBezTo>
                <a:cubicBezTo>
                  <a:pt x="35" y="351"/>
                  <a:pt x="32" y="353"/>
                  <a:pt x="30" y="356"/>
                </a:cubicBezTo>
                <a:cubicBezTo>
                  <a:pt x="28" y="359"/>
                  <a:pt x="29" y="364"/>
                  <a:pt x="27" y="366"/>
                </a:cubicBezTo>
                <a:cubicBezTo>
                  <a:pt x="25" y="368"/>
                  <a:pt x="33" y="368"/>
                  <a:pt x="28" y="369"/>
                </a:cubicBezTo>
                <a:lnTo>
                  <a:pt x="19" y="378"/>
                </a:lnTo>
                <a:cubicBezTo>
                  <a:pt x="23" y="382"/>
                  <a:pt x="26" y="386"/>
                  <a:pt x="27" y="392"/>
                </a:cubicBezTo>
                <a:close/>
              </a:path>
            </a:pathLst>
          </a:custGeom>
          <a:solidFill>
            <a:srgbClr val="97FFA7"/>
          </a:solidFill>
          <a:ln w="9525">
            <a:noFill/>
            <a:round/>
            <a:headEnd/>
            <a:tailEnd/>
          </a:ln>
        </p:spPr>
        <p:txBody>
          <a:bodyPr/>
          <a:lstStyle/>
          <a:p>
            <a:endParaRPr lang="en-US"/>
          </a:p>
        </p:txBody>
      </p:sp>
      <p:sp>
        <p:nvSpPr>
          <p:cNvPr id="65556" name="Freeform 23"/>
          <p:cNvSpPr>
            <a:spLocks/>
          </p:cNvSpPr>
          <p:nvPr/>
        </p:nvSpPr>
        <p:spPr bwMode="auto">
          <a:xfrm>
            <a:off x="5210175" y="5226050"/>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97FFA7"/>
          </a:solidFill>
          <a:ln w="9525">
            <a:noFill/>
            <a:round/>
            <a:headEnd/>
            <a:tailEnd/>
          </a:ln>
        </p:spPr>
        <p:txBody>
          <a:bodyPr/>
          <a:lstStyle/>
          <a:p>
            <a:endParaRPr lang="en-US"/>
          </a:p>
        </p:txBody>
      </p:sp>
      <p:sp>
        <p:nvSpPr>
          <p:cNvPr id="65557" name="Freeform 24"/>
          <p:cNvSpPr>
            <a:spLocks/>
          </p:cNvSpPr>
          <p:nvPr/>
        </p:nvSpPr>
        <p:spPr bwMode="auto">
          <a:xfrm>
            <a:off x="6986588" y="2911475"/>
            <a:ext cx="22225" cy="34925"/>
          </a:xfrm>
          <a:custGeom>
            <a:avLst/>
            <a:gdLst>
              <a:gd name="T0" fmla="*/ 0 w 2"/>
              <a:gd name="T1" fmla="*/ 0 h 3"/>
              <a:gd name="T2" fmla="*/ 22225 w 2"/>
              <a:gd name="T3" fmla="*/ 0 h 3"/>
              <a:gd name="T4" fmla="*/ 22225 w 2"/>
              <a:gd name="T5" fmla="*/ 0 h 3"/>
              <a:gd name="T6" fmla="*/ 0 w 2"/>
              <a:gd name="T7" fmla="*/ 34925 h 3"/>
              <a:gd name="T8" fmla="*/ 0 w 2"/>
              <a:gd name="T9" fmla="*/ 34925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2" y="0"/>
                </a:lnTo>
                <a:cubicBezTo>
                  <a:pt x="2" y="2"/>
                  <a:pt x="1" y="3"/>
                  <a:pt x="0" y="3"/>
                </a:cubicBezTo>
                <a:lnTo>
                  <a:pt x="0" y="0"/>
                </a:lnTo>
                <a:close/>
              </a:path>
            </a:pathLst>
          </a:custGeom>
          <a:solidFill>
            <a:srgbClr val="97FFA7"/>
          </a:solidFill>
          <a:ln w="9525">
            <a:noFill/>
            <a:round/>
            <a:headEnd/>
            <a:tailEnd/>
          </a:ln>
        </p:spPr>
        <p:txBody>
          <a:bodyPr/>
          <a:lstStyle/>
          <a:p>
            <a:endParaRPr lang="en-US"/>
          </a:p>
        </p:txBody>
      </p:sp>
      <p:sp>
        <p:nvSpPr>
          <p:cNvPr id="65558" name="Freeform 25"/>
          <p:cNvSpPr>
            <a:spLocks/>
          </p:cNvSpPr>
          <p:nvPr/>
        </p:nvSpPr>
        <p:spPr bwMode="auto">
          <a:xfrm>
            <a:off x="7065963" y="2900363"/>
            <a:ext cx="23812" cy="23812"/>
          </a:xfrm>
          <a:custGeom>
            <a:avLst/>
            <a:gdLst>
              <a:gd name="T0" fmla="*/ 0 w 2"/>
              <a:gd name="T1" fmla="*/ 23812 h 2"/>
              <a:gd name="T2" fmla="*/ 11906 w 2"/>
              <a:gd name="T3" fmla="*/ 0 h 2"/>
              <a:gd name="T4" fmla="*/ 11906 w 2"/>
              <a:gd name="T5" fmla="*/ 0 h 2"/>
              <a:gd name="T6" fmla="*/ 23812 w 2"/>
              <a:gd name="T7" fmla="*/ 23812 h 2"/>
              <a:gd name="T8" fmla="*/ 0 w 2"/>
              <a:gd name="T9" fmla="*/ 23812 h 2"/>
              <a:gd name="T10" fmla="*/ 0 w 2"/>
              <a:gd name="T11" fmla="*/ 2381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1" y="0"/>
                </a:lnTo>
                <a:cubicBezTo>
                  <a:pt x="1" y="1"/>
                  <a:pt x="2" y="1"/>
                  <a:pt x="2" y="2"/>
                </a:cubicBezTo>
                <a:cubicBezTo>
                  <a:pt x="1" y="2"/>
                  <a:pt x="1" y="2"/>
                  <a:pt x="0" y="2"/>
                </a:cubicBezTo>
                <a:close/>
              </a:path>
            </a:pathLst>
          </a:custGeom>
          <a:solidFill>
            <a:srgbClr val="97FFA7"/>
          </a:solidFill>
          <a:ln w="9525">
            <a:noFill/>
            <a:round/>
            <a:headEnd/>
            <a:tailEnd/>
          </a:ln>
        </p:spPr>
        <p:txBody>
          <a:bodyPr/>
          <a:lstStyle/>
          <a:p>
            <a:endParaRPr lang="en-US"/>
          </a:p>
        </p:txBody>
      </p:sp>
      <p:sp>
        <p:nvSpPr>
          <p:cNvPr id="65559" name="Freeform 26"/>
          <p:cNvSpPr>
            <a:spLocks/>
          </p:cNvSpPr>
          <p:nvPr/>
        </p:nvSpPr>
        <p:spPr bwMode="auto">
          <a:xfrm>
            <a:off x="6986588" y="2911475"/>
            <a:ext cx="22225" cy="34925"/>
          </a:xfrm>
          <a:custGeom>
            <a:avLst/>
            <a:gdLst>
              <a:gd name="T0" fmla="*/ 0 w 2"/>
              <a:gd name="T1" fmla="*/ 0 h 3"/>
              <a:gd name="T2" fmla="*/ 22225 w 2"/>
              <a:gd name="T3" fmla="*/ 0 h 3"/>
              <a:gd name="T4" fmla="*/ 22225 w 2"/>
              <a:gd name="T5" fmla="*/ 0 h 3"/>
              <a:gd name="T6" fmla="*/ 0 w 2"/>
              <a:gd name="T7" fmla="*/ 34925 h 3"/>
              <a:gd name="T8" fmla="*/ 0 w 2"/>
              <a:gd name="T9" fmla="*/ 34925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2" y="0"/>
                </a:lnTo>
                <a:cubicBezTo>
                  <a:pt x="2" y="2"/>
                  <a:pt x="1" y="3"/>
                  <a:pt x="0" y="3"/>
                </a:cubicBezTo>
                <a:lnTo>
                  <a:pt x="0" y="0"/>
                </a:lnTo>
                <a:close/>
              </a:path>
            </a:pathLst>
          </a:custGeom>
          <a:solidFill>
            <a:srgbClr val="97FFA7"/>
          </a:solidFill>
          <a:ln w="9525">
            <a:noFill/>
            <a:round/>
            <a:headEnd/>
            <a:tailEnd/>
          </a:ln>
        </p:spPr>
        <p:txBody>
          <a:bodyPr/>
          <a:lstStyle/>
          <a:p>
            <a:endParaRPr lang="en-US"/>
          </a:p>
        </p:txBody>
      </p:sp>
      <p:sp>
        <p:nvSpPr>
          <p:cNvPr id="65560" name="Freeform 27"/>
          <p:cNvSpPr>
            <a:spLocks/>
          </p:cNvSpPr>
          <p:nvPr/>
        </p:nvSpPr>
        <p:spPr bwMode="auto">
          <a:xfrm>
            <a:off x="7065963" y="2900363"/>
            <a:ext cx="23812" cy="23812"/>
          </a:xfrm>
          <a:custGeom>
            <a:avLst/>
            <a:gdLst>
              <a:gd name="T0" fmla="*/ 0 w 2"/>
              <a:gd name="T1" fmla="*/ 23812 h 2"/>
              <a:gd name="T2" fmla="*/ 11906 w 2"/>
              <a:gd name="T3" fmla="*/ 0 h 2"/>
              <a:gd name="T4" fmla="*/ 11906 w 2"/>
              <a:gd name="T5" fmla="*/ 0 h 2"/>
              <a:gd name="T6" fmla="*/ 23812 w 2"/>
              <a:gd name="T7" fmla="*/ 23812 h 2"/>
              <a:gd name="T8" fmla="*/ 0 w 2"/>
              <a:gd name="T9" fmla="*/ 23812 h 2"/>
              <a:gd name="T10" fmla="*/ 0 w 2"/>
              <a:gd name="T11" fmla="*/ 2381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1" y="0"/>
                </a:lnTo>
                <a:cubicBezTo>
                  <a:pt x="1" y="1"/>
                  <a:pt x="2" y="1"/>
                  <a:pt x="2" y="2"/>
                </a:cubicBezTo>
                <a:cubicBezTo>
                  <a:pt x="1" y="2"/>
                  <a:pt x="1" y="2"/>
                  <a:pt x="0" y="2"/>
                </a:cubicBezTo>
                <a:close/>
              </a:path>
            </a:pathLst>
          </a:custGeom>
          <a:solidFill>
            <a:srgbClr val="97FFA7"/>
          </a:solidFill>
          <a:ln w="9525">
            <a:noFill/>
            <a:round/>
            <a:headEnd/>
            <a:tailEnd/>
          </a:ln>
        </p:spPr>
        <p:txBody>
          <a:bodyPr/>
          <a:lstStyle/>
          <a:p>
            <a:endParaRPr lang="en-US"/>
          </a:p>
        </p:txBody>
      </p:sp>
      <p:sp>
        <p:nvSpPr>
          <p:cNvPr id="65561" name="Freeform 28"/>
          <p:cNvSpPr>
            <a:spLocks/>
          </p:cNvSpPr>
          <p:nvPr/>
        </p:nvSpPr>
        <p:spPr bwMode="auto">
          <a:xfrm>
            <a:off x="3992563" y="2433638"/>
            <a:ext cx="979487" cy="488950"/>
          </a:xfrm>
          <a:custGeom>
            <a:avLst/>
            <a:gdLst>
              <a:gd name="T0" fmla="*/ 307513 w 86"/>
              <a:gd name="T1" fmla="*/ 193306 h 43"/>
              <a:gd name="T2" fmla="*/ 307513 w 86"/>
              <a:gd name="T3" fmla="*/ 159193 h 43"/>
              <a:gd name="T4" fmla="*/ 341681 w 86"/>
              <a:gd name="T5" fmla="*/ 102338 h 43"/>
              <a:gd name="T6" fmla="*/ 341681 w 86"/>
              <a:gd name="T7" fmla="*/ 102338 h 43"/>
              <a:gd name="T8" fmla="*/ 375850 w 86"/>
              <a:gd name="T9" fmla="*/ 102338 h 43"/>
              <a:gd name="T10" fmla="*/ 375850 w 86"/>
              <a:gd name="T11" fmla="*/ 102338 h 43"/>
              <a:gd name="T12" fmla="*/ 615027 w 86"/>
              <a:gd name="T13" fmla="*/ 0 h 43"/>
              <a:gd name="T14" fmla="*/ 637805 w 86"/>
              <a:gd name="T15" fmla="*/ 56855 h 43"/>
              <a:gd name="T16" fmla="*/ 820036 w 86"/>
              <a:gd name="T17" fmla="*/ 136451 h 43"/>
              <a:gd name="T18" fmla="*/ 854204 w 86"/>
              <a:gd name="T19" fmla="*/ 204677 h 43"/>
              <a:gd name="T20" fmla="*/ 979487 w 86"/>
              <a:gd name="T21" fmla="*/ 375241 h 43"/>
              <a:gd name="T22" fmla="*/ 922540 w 86"/>
              <a:gd name="T23" fmla="*/ 386612 h 43"/>
              <a:gd name="T24" fmla="*/ 888372 w 86"/>
              <a:gd name="T25" fmla="*/ 352499 h 43"/>
              <a:gd name="T26" fmla="*/ 831425 w 86"/>
              <a:gd name="T27" fmla="*/ 352499 h 43"/>
              <a:gd name="T28" fmla="*/ 615027 w 86"/>
              <a:gd name="T29" fmla="*/ 432095 h 43"/>
              <a:gd name="T30" fmla="*/ 501133 w 86"/>
              <a:gd name="T31" fmla="*/ 363870 h 43"/>
              <a:gd name="T32" fmla="*/ 432797 w 86"/>
              <a:gd name="T33" fmla="*/ 386612 h 43"/>
              <a:gd name="T34" fmla="*/ 512522 w 86"/>
              <a:gd name="T35" fmla="*/ 261531 h 43"/>
              <a:gd name="T36" fmla="*/ 148062 w 86"/>
              <a:gd name="T37" fmla="*/ 488950 h 43"/>
              <a:gd name="T38" fmla="*/ 148062 w 86"/>
              <a:gd name="T39" fmla="*/ 420724 h 43"/>
              <a:gd name="T40" fmla="*/ 0 w 86"/>
              <a:gd name="T41" fmla="*/ 477579 h 43"/>
              <a:gd name="T42" fmla="*/ 307513 w 86"/>
              <a:gd name="T43" fmla="*/ 193306 h 43"/>
              <a:gd name="T44" fmla="*/ 307513 w 86"/>
              <a:gd name="T45" fmla="*/ 193306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43"/>
              <a:gd name="T71" fmla="*/ 86 w 86"/>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43">
                <a:moveTo>
                  <a:pt x="27" y="17"/>
                </a:moveTo>
                <a:cubicBezTo>
                  <a:pt x="25" y="15"/>
                  <a:pt x="27" y="16"/>
                  <a:pt x="27" y="14"/>
                </a:cubicBezTo>
                <a:cubicBezTo>
                  <a:pt x="27" y="12"/>
                  <a:pt x="28" y="7"/>
                  <a:pt x="30" y="9"/>
                </a:cubicBezTo>
                <a:lnTo>
                  <a:pt x="33" y="9"/>
                </a:lnTo>
                <a:cubicBezTo>
                  <a:pt x="37" y="2"/>
                  <a:pt x="45" y="0"/>
                  <a:pt x="54" y="0"/>
                </a:cubicBezTo>
                <a:cubicBezTo>
                  <a:pt x="57" y="0"/>
                  <a:pt x="55" y="3"/>
                  <a:pt x="56" y="5"/>
                </a:cubicBezTo>
                <a:cubicBezTo>
                  <a:pt x="59" y="12"/>
                  <a:pt x="66" y="12"/>
                  <a:pt x="72" y="12"/>
                </a:cubicBezTo>
                <a:cubicBezTo>
                  <a:pt x="75" y="12"/>
                  <a:pt x="74" y="17"/>
                  <a:pt x="75" y="18"/>
                </a:cubicBezTo>
                <a:cubicBezTo>
                  <a:pt x="80" y="24"/>
                  <a:pt x="81" y="28"/>
                  <a:pt x="86" y="33"/>
                </a:cubicBezTo>
                <a:cubicBezTo>
                  <a:pt x="83" y="34"/>
                  <a:pt x="83" y="34"/>
                  <a:pt x="81" y="34"/>
                </a:cubicBezTo>
                <a:cubicBezTo>
                  <a:pt x="80" y="34"/>
                  <a:pt x="78" y="33"/>
                  <a:pt x="78" y="31"/>
                </a:cubicBezTo>
                <a:cubicBezTo>
                  <a:pt x="76" y="30"/>
                  <a:pt x="75" y="31"/>
                  <a:pt x="73" y="31"/>
                </a:cubicBezTo>
                <a:cubicBezTo>
                  <a:pt x="66" y="31"/>
                  <a:pt x="61" y="38"/>
                  <a:pt x="54" y="38"/>
                </a:cubicBezTo>
                <a:cubicBezTo>
                  <a:pt x="48" y="38"/>
                  <a:pt x="50" y="32"/>
                  <a:pt x="44" y="32"/>
                </a:cubicBezTo>
                <a:cubicBezTo>
                  <a:pt x="40" y="32"/>
                  <a:pt x="40" y="33"/>
                  <a:pt x="38" y="34"/>
                </a:cubicBezTo>
                <a:cubicBezTo>
                  <a:pt x="40" y="31"/>
                  <a:pt x="44" y="27"/>
                  <a:pt x="45" y="23"/>
                </a:cubicBezTo>
                <a:cubicBezTo>
                  <a:pt x="32" y="27"/>
                  <a:pt x="29" y="43"/>
                  <a:pt x="13" y="43"/>
                </a:cubicBezTo>
                <a:cubicBezTo>
                  <a:pt x="13" y="40"/>
                  <a:pt x="13" y="38"/>
                  <a:pt x="13" y="37"/>
                </a:cubicBezTo>
                <a:cubicBezTo>
                  <a:pt x="8" y="38"/>
                  <a:pt x="5" y="41"/>
                  <a:pt x="0" y="42"/>
                </a:cubicBezTo>
                <a:cubicBezTo>
                  <a:pt x="6" y="29"/>
                  <a:pt x="17" y="26"/>
                  <a:pt x="27" y="17"/>
                </a:cubicBezTo>
                <a:close/>
              </a:path>
            </a:pathLst>
          </a:custGeom>
          <a:solidFill>
            <a:srgbClr val="0959A5"/>
          </a:solidFill>
          <a:ln w="0">
            <a:solidFill>
              <a:srgbClr val="0959A3"/>
            </a:solidFill>
            <a:round/>
            <a:headEnd/>
            <a:tailEnd/>
          </a:ln>
        </p:spPr>
        <p:txBody>
          <a:bodyPr/>
          <a:lstStyle/>
          <a:p>
            <a:endParaRPr lang="en-US"/>
          </a:p>
        </p:txBody>
      </p:sp>
      <p:sp>
        <p:nvSpPr>
          <p:cNvPr id="65562" name="Freeform 29"/>
          <p:cNvSpPr>
            <a:spLocks/>
          </p:cNvSpPr>
          <p:nvPr/>
        </p:nvSpPr>
        <p:spPr bwMode="auto">
          <a:xfrm>
            <a:off x="5713413" y="2763838"/>
            <a:ext cx="444500" cy="331787"/>
          </a:xfrm>
          <a:custGeom>
            <a:avLst/>
            <a:gdLst>
              <a:gd name="T0" fmla="*/ 34192 w 39"/>
              <a:gd name="T1" fmla="*/ 331787 h 29"/>
              <a:gd name="T2" fmla="*/ 0 w 39"/>
              <a:gd name="T3" fmla="*/ 297464 h 29"/>
              <a:gd name="T4" fmla="*/ 296333 w 39"/>
              <a:gd name="T5" fmla="*/ 125850 h 29"/>
              <a:gd name="T6" fmla="*/ 341923 w 39"/>
              <a:gd name="T7" fmla="*/ 114409 h 29"/>
              <a:gd name="T8" fmla="*/ 296333 w 39"/>
              <a:gd name="T9" fmla="*/ 68646 h 29"/>
              <a:gd name="T10" fmla="*/ 410308 w 39"/>
              <a:gd name="T11" fmla="*/ 0 h 29"/>
              <a:gd name="T12" fmla="*/ 444500 w 39"/>
              <a:gd name="T13" fmla="*/ 57205 h 29"/>
              <a:gd name="T14" fmla="*/ 444500 w 39"/>
              <a:gd name="T15" fmla="*/ 57205 h 29"/>
              <a:gd name="T16" fmla="*/ 444500 w 39"/>
              <a:gd name="T17" fmla="*/ 114409 h 29"/>
              <a:gd name="T18" fmla="*/ 444500 w 39"/>
              <a:gd name="T19" fmla="*/ 114409 h 29"/>
              <a:gd name="T20" fmla="*/ 353320 w 39"/>
              <a:gd name="T21" fmla="*/ 228819 h 29"/>
              <a:gd name="T22" fmla="*/ 182359 w 39"/>
              <a:gd name="T23" fmla="*/ 251701 h 29"/>
              <a:gd name="T24" fmla="*/ 34192 w 39"/>
              <a:gd name="T25" fmla="*/ 331787 h 29"/>
              <a:gd name="T26" fmla="*/ 34192 w 39"/>
              <a:gd name="T27" fmla="*/ 331787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9"/>
              <a:gd name="T44" fmla="*/ 39 w 3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9">
                <a:moveTo>
                  <a:pt x="3" y="29"/>
                </a:moveTo>
                <a:cubicBezTo>
                  <a:pt x="1" y="29"/>
                  <a:pt x="0" y="27"/>
                  <a:pt x="0" y="26"/>
                </a:cubicBezTo>
                <a:cubicBezTo>
                  <a:pt x="0" y="15"/>
                  <a:pt x="16" y="11"/>
                  <a:pt x="26" y="11"/>
                </a:cubicBezTo>
                <a:cubicBezTo>
                  <a:pt x="28" y="11"/>
                  <a:pt x="29" y="11"/>
                  <a:pt x="30" y="10"/>
                </a:cubicBezTo>
                <a:cubicBezTo>
                  <a:pt x="29" y="9"/>
                  <a:pt x="26" y="8"/>
                  <a:pt x="26" y="6"/>
                </a:cubicBezTo>
                <a:cubicBezTo>
                  <a:pt x="31" y="5"/>
                  <a:pt x="32" y="1"/>
                  <a:pt x="36" y="0"/>
                </a:cubicBezTo>
                <a:cubicBezTo>
                  <a:pt x="37" y="2"/>
                  <a:pt x="38" y="4"/>
                  <a:pt x="39" y="5"/>
                </a:cubicBezTo>
                <a:lnTo>
                  <a:pt x="39" y="10"/>
                </a:lnTo>
                <a:cubicBezTo>
                  <a:pt x="36" y="14"/>
                  <a:pt x="34" y="18"/>
                  <a:pt x="31" y="20"/>
                </a:cubicBezTo>
                <a:cubicBezTo>
                  <a:pt x="28" y="23"/>
                  <a:pt x="20" y="20"/>
                  <a:pt x="16" y="22"/>
                </a:cubicBezTo>
                <a:cubicBezTo>
                  <a:pt x="10" y="25"/>
                  <a:pt x="9" y="29"/>
                  <a:pt x="3" y="29"/>
                </a:cubicBezTo>
                <a:close/>
              </a:path>
            </a:pathLst>
          </a:custGeom>
          <a:solidFill>
            <a:srgbClr val="0959A5"/>
          </a:solidFill>
          <a:ln w="0">
            <a:solidFill>
              <a:srgbClr val="0959A3"/>
            </a:solidFill>
            <a:round/>
            <a:headEnd/>
            <a:tailEnd/>
          </a:ln>
        </p:spPr>
        <p:txBody>
          <a:bodyPr/>
          <a:lstStyle/>
          <a:p>
            <a:endParaRPr lang="en-US"/>
          </a:p>
        </p:txBody>
      </p:sp>
      <p:sp>
        <p:nvSpPr>
          <p:cNvPr id="65563" name="Freeform 30"/>
          <p:cNvSpPr>
            <a:spLocks/>
          </p:cNvSpPr>
          <p:nvPr/>
        </p:nvSpPr>
        <p:spPr bwMode="auto">
          <a:xfrm>
            <a:off x="5233988" y="3175000"/>
            <a:ext cx="547687" cy="354013"/>
          </a:xfrm>
          <a:custGeom>
            <a:avLst/>
            <a:gdLst>
              <a:gd name="T0" fmla="*/ 376535 w 48"/>
              <a:gd name="T1" fmla="*/ 79938 h 31"/>
              <a:gd name="T2" fmla="*/ 399355 w 48"/>
              <a:gd name="T3" fmla="*/ 34259 h 31"/>
              <a:gd name="T4" fmla="*/ 547687 w 48"/>
              <a:gd name="T5" fmla="*/ 0 h 31"/>
              <a:gd name="T6" fmla="*/ 125512 w 48"/>
              <a:gd name="T7" fmla="*/ 354013 h 31"/>
              <a:gd name="T8" fmla="*/ 0 w 48"/>
              <a:gd name="T9" fmla="*/ 319754 h 31"/>
              <a:gd name="T10" fmla="*/ 125512 w 48"/>
              <a:gd name="T11" fmla="*/ 251235 h 31"/>
              <a:gd name="T12" fmla="*/ 193973 w 48"/>
              <a:gd name="T13" fmla="*/ 182716 h 31"/>
              <a:gd name="T14" fmla="*/ 216793 w 48"/>
              <a:gd name="T15" fmla="*/ 125618 h 31"/>
              <a:gd name="T16" fmla="*/ 376535 w 48"/>
              <a:gd name="T17" fmla="*/ 79938 h 31"/>
              <a:gd name="T18" fmla="*/ 376535 w 48"/>
              <a:gd name="T19" fmla="*/ 79938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1"/>
              <a:gd name="T32" fmla="*/ 48 w 4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1">
                <a:moveTo>
                  <a:pt x="33" y="7"/>
                </a:moveTo>
                <a:cubicBezTo>
                  <a:pt x="35" y="7"/>
                  <a:pt x="34" y="4"/>
                  <a:pt x="35" y="3"/>
                </a:cubicBezTo>
                <a:cubicBezTo>
                  <a:pt x="37" y="2"/>
                  <a:pt x="44" y="0"/>
                  <a:pt x="48" y="0"/>
                </a:cubicBezTo>
                <a:cubicBezTo>
                  <a:pt x="41" y="10"/>
                  <a:pt x="24" y="31"/>
                  <a:pt x="11" y="31"/>
                </a:cubicBezTo>
                <a:cubicBezTo>
                  <a:pt x="6" y="31"/>
                  <a:pt x="4" y="29"/>
                  <a:pt x="0" y="28"/>
                </a:cubicBezTo>
                <a:cubicBezTo>
                  <a:pt x="1" y="22"/>
                  <a:pt x="6" y="22"/>
                  <a:pt x="11" y="22"/>
                </a:cubicBezTo>
                <a:cubicBezTo>
                  <a:pt x="11" y="18"/>
                  <a:pt x="16" y="18"/>
                  <a:pt x="17" y="16"/>
                </a:cubicBezTo>
                <a:cubicBezTo>
                  <a:pt x="19" y="15"/>
                  <a:pt x="19" y="13"/>
                  <a:pt x="19" y="11"/>
                </a:cubicBezTo>
                <a:cubicBezTo>
                  <a:pt x="21" y="7"/>
                  <a:pt x="29" y="7"/>
                  <a:pt x="33" y="7"/>
                </a:cubicBezTo>
                <a:close/>
              </a:path>
            </a:pathLst>
          </a:custGeom>
          <a:solidFill>
            <a:srgbClr val="0959A5"/>
          </a:solidFill>
          <a:ln w="0">
            <a:solidFill>
              <a:srgbClr val="0959A3"/>
            </a:solidFill>
            <a:round/>
            <a:headEnd/>
            <a:tailEnd/>
          </a:ln>
        </p:spPr>
        <p:txBody>
          <a:bodyPr/>
          <a:lstStyle/>
          <a:p>
            <a:endParaRPr lang="en-US"/>
          </a:p>
        </p:txBody>
      </p:sp>
      <p:sp>
        <p:nvSpPr>
          <p:cNvPr id="65564" name="Freeform 31"/>
          <p:cNvSpPr>
            <a:spLocks/>
          </p:cNvSpPr>
          <p:nvPr/>
        </p:nvSpPr>
        <p:spPr bwMode="auto">
          <a:xfrm>
            <a:off x="6315075" y="2308225"/>
            <a:ext cx="79375" cy="103188"/>
          </a:xfrm>
          <a:custGeom>
            <a:avLst/>
            <a:gdLst>
              <a:gd name="T0" fmla="*/ 79375 w 7"/>
              <a:gd name="T1" fmla="*/ 0 h 9"/>
              <a:gd name="T2" fmla="*/ 22679 w 7"/>
              <a:gd name="T3" fmla="*/ 103188 h 9"/>
              <a:gd name="T4" fmla="*/ 79375 w 7"/>
              <a:gd name="T5" fmla="*/ 0 h 9"/>
              <a:gd name="T6" fmla="*/ 79375 w 7"/>
              <a:gd name="T7" fmla="*/ 0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7" y="0"/>
                </a:moveTo>
                <a:cubicBezTo>
                  <a:pt x="6" y="4"/>
                  <a:pt x="4" y="9"/>
                  <a:pt x="2" y="9"/>
                </a:cubicBezTo>
                <a:cubicBezTo>
                  <a:pt x="0" y="9"/>
                  <a:pt x="4" y="1"/>
                  <a:pt x="7" y="0"/>
                </a:cubicBezTo>
                <a:close/>
              </a:path>
            </a:pathLst>
          </a:custGeom>
          <a:solidFill>
            <a:srgbClr val="0959A5"/>
          </a:solidFill>
          <a:ln w="0">
            <a:solidFill>
              <a:srgbClr val="0959A3"/>
            </a:solidFill>
            <a:round/>
            <a:headEnd/>
            <a:tailEnd/>
          </a:ln>
        </p:spPr>
        <p:txBody>
          <a:bodyPr/>
          <a:lstStyle/>
          <a:p>
            <a:endParaRPr lang="en-US"/>
          </a:p>
        </p:txBody>
      </p:sp>
      <p:sp>
        <p:nvSpPr>
          <p:cNvPr id="65565" name="Freeform 32"/>
          <p:cNvSpPr>
            <a:spLocks/>
          </p:cNvSpPr>
          <p:nvPr/>
        </p:nvSpPr>
        <p:spPr bwMode="auto">
          <a:xfrm>
            <a:off x="4464050" y="2797175"/>
            <a:ext cx="1036638" cy="946150"/>
          </a:xfrm>
          <a:custGeom>
            <a:avLst/>
            <a:gdLst>
              <a:gd name="T0" fmla="*/ 786022 w 91"/>
              <a:gd name="T1" fmla="*/ 592769 h 83"/>
              <a:gd name="T2" fmla="*/ 865764 w 91"/>
              <a:gd name="T3" fmla="*/ 478775 h 83"/>
              <a:gd name="T4" fmla="*/ 831589 w 91"/>
              <a:gd name="T5" fmla="*/ 398979 h 83"/>
              <a:gd name="T6" fmla="*/ 877155 w 91"/>
              <a:gd name="T7" fmla="*/ 250787 h 83"/>
              <a:gd name="T8" fmla="*/ 786022 w 91"/>
              <a:gd name="T9" fmla="*/ 136793 h 83"/>
              <a:gd name="T10" fmla="*/ 842980 w 91"/>
              <a:gd name="T11" fmla="*/ 216589 h 83"/>
              <a:gd name="T12" fmla="*/ 968288 w 91"/>
              <a:gd name="T13" fmla="*/ 250787 h 83"/>
              <a:gd name="T14" fmla="*/ 968288 w 91"/>
              <a:gd name="T15" fmla="*/ 250787 h 83"/>
              <a:gd name="T16" fmla="*/ 1025246 w 91"/>
              <a:gd name="T17" fmla="*/ 250787 h 83"/>
              <a:gd name="T18" fmla="*/ 1025246 w 91"/>
              <a:gd name="T19" fmla="*/ 250787 h 83"/>
              <a:gd name="T20" fmla="*/ 1036638 w 91"/>
              <a:gd name="T21" fmla="*/ 205189 h 83"/>
              <a:gd name="T22" fmla="*/ 831589 w 91"/>
              <a:gd name="T23" fmla="*/ 0 h 83"/>
              <a:gd name="T24" fmla="*/ 751847 w 91"/>
              <a:gd name="T25" fmla="*/ 22799 h 83"/>
              <a:gd name="T26" fmla="*/ 615148 w 91"/>
              <a:gd name="T27" fmla="*/ 11399 h 83"/>
              <a:gd name="T28" fmla="*/ 478448 w 91"/>
              <a:gd name="T29" fmla="*/ 79796 h 83"/>
              <a:gd name="T30" fmla="*/ 341749 w 91"/>
              <a:gd name="T31" fmla="*/ 125393 h 83"/>
              <a:gd name="T32" fmla="*/ 273399 w 91"/>
              <a:gd name="T33" fmla="*/ 125393 h 83"/>
              <a:gd name="T34" fmla="*/ 136700 w 91"/>
              <a:gd name="T35" fmla="*/ 193790 h 83"/>
              <a:gd name="T36" fmla="*/ 0 w 91"/>
              <a:gd name="T37" fmla="*/ 421778 h 83"/>
              <a:gd name="T38" fmla="*/ 0 w 91"/>
              <a:gd name="T39" fmla="*/ 421778 h 83"/>
              <a:gd name="T40" fmla="*/ 34175 w 91"/>
              <a:gd name="T41" fmla="*/ 421778 h 83"/>
              <a:gd name="T42" fmla="*/ 34175 w 91"/>
              <a:gd name="T43" fmla="*/ 421778 h 83"/>
              <a:gd name="T44" fmla="*/ 102525 w 91"/>
              <a:gd name="T45" fmla="*/ 273586 h 83"/>
              <a:gd name="T46" fmla="*/ 102525 w 91"/>
              <a:gd name="T47" fmla="*/ 307784 h 83"/>
              <a:gd name="T48" fmla="*/ 45567 w 91"/>
              <a:gd name="T49" fmla="*/ 695363 h 83"/>
              <a:gd name="T50" fmla="*/ 193658 w 91"/>
              <a:gd name="T51" fmla="*/ 946150 h 83"/>
              <a:gd name="T52" fmla="*/ 284791 w 91"/>
              <a:gd name="T53" fmla="*/ 740961 h 83"/>
              <a:gd name="T54" fmla="*/ 205049 w 91"/>
              <a:gd name="T55" fmla="*/ 512973 h 83"/>
              <a:gd name="T56" fmla="*/ 307574 w 91"/>
              <a:gd name="T57" fmla="*/ 284985 h 83"/>
              <a:gd name="T58" fmla="*/ 387315 w 91"/>
              <a:gd name="T59" fmla="*/ 148192 h 83"/>
              <a:gd name="T60" fmla="*/ 603756 w 91"/>
              <a:gd name="T61" fmla="*/ 330582 h 83"/>
              <a:gd name="T62" fmla="*/ 546798 w 91"/>
              <a:gd name="T63" fmla="*/ 455976 h 83"/>
              <a:gd name="T64" fmla="*/ 592365 w 91"/>
              <a:gd name="T65" fmla="*/ 501573 h 83"/>
              <a:gd name="T66" fmla="*/ 683498 w 91"/>
              <a:gd name="T67" fmla="*/ 410378 h 83"/>
              <a:gd name="T68" fmla="*/ 786022 w 91"/>
              <a:gd name="T69" fmla="*/ 592769 h 83"/>
              <a:gd name="T70" fmla="*/ 786022 w 91"/>
              <a:gd name="T71" fmla="*/ 592769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83"/>
              <a:gd name="T110" fmla="*/ 91 w 91"/>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83">
                <a:moveTo>
                  <a:pt x="69" y="52"/>
                </a:moveTo>
                <a:cubicBezTo>
                  <a:pt x="71" y="52"/>
                  <a:pt x="76" y="46"/>
                  <a:pt x="76" y="42"/>
                </a:cubicBezTo>
                <a:cubicBezTo>
                  <a:pt x="76" y="40"/>
                  <a:pt x="73" y="38"/>
                  <a:pt x="73" y="35"/>
                </a:cubicBezTo>
                <a:cubicBezTo>
                  <a:pt x="73" y="30"/>
                  <a:pt x="76" y="26"/>
                  <a:pt x="77" y="22"/>
                </a:cubicBezTo>
                <a:cubicBezTo>
                  <a:pt x="74" y="20"/>
                  <a:pt x="69" y="14"/>
                  <a:pt x="69" y="12"/>
                </a:cubicBezTo>
                <a:cubicBezTo>
                  <a:pt x="73" y="13"/>
                  <a:pt x="72" y="17"/>
                  <a:pt x="74" y="19"/>
                </a:cubicBezTo>
                <a:cubicBezTo>
                  <a:pt x="77" y="20"/>
                  <a:pt x="82" y="20"/>
                  <a:pt x="85" y="22"/>
                </a:cubicBezTo>
                <a:lnTo>
                  <a:pt x="90" y="22"/>
                </a:lnTo>
                <a:cubicBezTo>
                  <a:pt x="90" y="20"/>
                  <a:pt x="91" y="19"/>
                  <a:pt x="91" y="18"/>
                </a:cubicBezTo>
                <a:cubicBezTo>
                  <a:pt x="88" y="12"/>
                  <a:pt x="80" y="0"/>
                  <a:pt x="73" y="0"/>
                </a:cubicBezTo>
                <a:cubicBezTo>
                  <a:pt x="69" y="0"/>
                  <a:pt x="68" y="2"/>
                  <a:pt x="66" y="2"/>
                </a:cubicBezTo>
                <a:cubicBezTo>
                  <a:pt x="63" y="2"/>
                  <a:pt x="57" y="1"/>
                  <a:pt x="54" y="1"/>
                </a:cubicBezTo>
                <a:cubicBezTo>
                  <a:pt x="49" y="1"/>
                  <a:pt x="41" y="2"/>
                  <a:pt x="42" y="7"/>
                </a:cubicBezTo>
                <a:cubicBezTo>
                  <a:pt x="41" y="9"/>
                  <a:pt x="32" y="11"/>
                  <a:pt x="30" y="11"/>
                </a:cubicBezTo>
                <a:cubicBezTo>
                  <a:pt x="27" y="11"/>
                  <a:pt x="26" y="11"/>
                  <a:pt x="24" y="11"/>
                </a:cubicBezTo>
                <a:cubicBezTo>
                  <a:pt x="20" y="11"/>
                  <a:pt x="14" y="19"/>
                  <a:pt x="12" y="17"/>
                </a:cubicBezTo>
                <a:cubicBezTo>
                  <a:pt x="5" y="17"/>
                  <a:pt x="2" y="32"/>
                  <a:pt x="0" y="37"/>
                </a:cubicBezTo>
                <a:lnTo>
                  <a:pt x="3" y="37"/>
                </a:lnTo>
                <a:cubicBezTo>
                  <a:pt x="6" y="32"/>
                  <a:pt x="7" y="29"/>
                  <a:pt x="9" y="24"/>
                </a:cubicBezTo>
                <a:cubicBezTo>
                  <a:pt x="9" y="26"/>
                  <a:pt x="9" y="27"/>
                  <a:pt x="9" y="27"/>
                </a:cubicBezTo>
                <a:cubicBezTo>
                  <a:pt x="9" y="36"/>
                  <a:pt x="4" y="52"/>
                  <a:pt x="4" y="61"/>
                </a:cubicBezTo>
                <a:cubicBezTo>
                  <a:pt x="4" y="65"/>
                  <a:pt x="11" y="83"/>
                  <a:pt x="17" y="83"/>
                </a:cubicBezTo>
                <a:cubicBezTo>
                  <a:pt x="24" y="83"/>
                  <a:pt x="25" y="72"/>
                  <a:pt x="25" y="65"/>
                </a:cubicBezTo>
                <a:cubicBezTo>
                  <a:pt x="25" y="56"/>
                  <a:pt x="18" y="53"/>
                  <a:pt x="18" y="45"/>
                </a:cubicBezTo>
                <a:cubicBezTo>
                  <a:pt x="18" y="41"/>
                  <a:pt x="24" y="26"/>
                  <a:pt x="27" y="25"/>
                </a:cubicBezTo>
                <a:cubicBezTo>
                  <a:pt x="31" y="20"/>
                  <a:pt x="29" y="13"/>
                  <a:pt x="34" y="13"/>
                </a:cubicBezTo>
                <a:cubicBezTo>
                  <a:pt x="44" y="13"/>
                  <a:pt x="53" y="20"/>
                  <a:pt x="53" y="29"/>
                </a:cubicBezTo>
                <a:cubicBezTo>
                  <a:pt x="53" y="35"/>
                  <a:pt x="48" y="36"/>
                  <a:pt x="48" y="40"/>
                </a:cubicBezTo>
                <a:cubicBezTo>
                  <a:pt x="48" y="42"/>
                  <a:pt x="51" y="44"/>
                  <a:pt x="52" y="44"/>
                </a:cubicBezTo>
                <a:cubicBezTo>
                  <a:pt x="52" y="41"/>
                  <a:pt x="57" y="36"/>
                  <a:pt x="60" y="36"/>
                </a:cubicBezTo>
                <a:cubicBezTo>
                  <a:pt x="66" y="36"/>
                  <a:pt x="64" y="52"/>
                  <a:pt x="69" y="52"/>
                </a:cubicBezTo>
                <a:close/>
              </a:path>
            </a:pathLst>
          </a:custGeom>
          <a:solidFill>
            <a:srgbClr val="0959A5"/>
          </a:solidFill>
          <a:ln w="0">
            <a:solidFill>
              <a:srgbClr val="0959A3"/>
            </a:solidFill>
            <a:round/>
            <a:headEnd/>
            <a:tailEnd/>
          </a:ln>
        </p:spPr>
        <p:txBody>
          <a:bodyPr/>
          <a:lstStyle/>
          <a:p>
            <a:endParaRPr lang="en-US"/>
          </a:p>
        </p:txBody>
      </p:sp>
      <p:sp>
        <p:nvSpPr>
          <p:cNvPr id="65566" name="Freeform 33"/>
          <p:cNvSpPr>
            <a:spLocks/>
          </p:cNvSpPr>
          <p:nvPr/>
        </p:nvSpPr>
        <p:spPr bwMode="auto">
          <a:xfrm>
            <a:off x="6122988" y="2000250"/>
            <a:ext cx="477837" cy="673100"/>
          </a:xfrm>
          <a:custGeom>
            <a:avLst/>
            <a:gdLst>
              <a:gd name="T0" fmla="*/ 0 w 42"/>
              <a:gd name="T1" fmla="*/ 673100 h 59"/>
              <a:gd name="T2" fmla="*/ 102394 w 42"/>
              <a:gd name="T3" fmla="*/ 501973 h 59"/>
              <a:gd name="T4" fmla="*/ 216164 w 42"/>
              <a:gd name="T5" fmla="*/ 365071 h 59"/>
              <a:gd name="T6" fmla="*/ 295804 w 42"/>
              <a:gd name="T7" fmla="*/ 205353 h 59"/>
              <a:gd name="T8" fmla="*/ 477837 w 42"/>
              <a:gd name="T9" fmla="*/ 0 h 59"/>
              <a:gd name="T10" fmla="*/ 0 60000 65536"/>
              <a:gd name="T11" fmla="*/ 0 60000 65536"/>
              <a:gd name="T12" fmla="*/ 0 60000 65536"/>
              <a:gd name="T13" fmla="*/ 0 60000 65536"/>
              <a:gd name="T14" fmla="*/ 0 60000 65536"/>
              <a:gd name="T15" fmla="*/ 0 w 42"/>
              <a:gd name="T16" fmla="*/ 0 h 59"/>
              <a:gd name="T17" fmla="*/ 42 w 42"/>
              <a:gd name="T18" fmla="*/ 59 h 59"/>
            </a:gdLst>
            <a:ahLst/>
            <a:cxnLst>
              <a:cxn ang="T10">
                <a:pos x="T0" y="T1"/>
              </a:cxn>
              <a:cxn ang="T11">
                <a:pos x="T2" y="T3"/>
              </a:cxn>
              <a:cxn ang="T12">
                <a:pos x="T4" y="T5"/>
              </a:cxn>
              <a:cxn ang="T13">
                <a:pos x="T6" y="T7"/>
              </a:cxn>
              <a:cxn ang="T14">
                <a:pos x="T8" y="T9"/>
              </a:cxn>
            </a:cxnLst>
            <a:rect l="T15" t="T16" r="T17" b="T18"/>
            <a:pathLst>
              <a:path w="42" h="59">
                <a:moveTo>
                  <a:pt x="0" y="59"/>
                </a:moveTo>
                <a:cubicBezTo>
                  <a:pt x="3" y="53"/>
                  <a:pt x="6" y="48"/>
                  <a:pt x="9" y="44"/>
                </a:cubicBezTo>
                <a:cubicBezTo>
                  <a:pt x="12" y="40"/>
                  <a:pt x="16" y="37"/>
                  <a:pt x="19" y="32"/>
                </a:cubicBezTo>
                <a:cubicBezTo>
                  <a:pt x="22" y="27"/>
                  <a:pt x="24" y="23"/>
                  <a:pt x="26" y="18"/>
                </a:cubicBezTo>
                <a:cubicBezTo>
                  <a:pt x="28" y="13"/>
                  <a:pt x="37" y="2"/>
                  <a:pt x="42" y="0"/>
                </a:cubicBezTo>
              </a:path>
            </a:pathLst>
          </a:custGeom>
          <a:solidFill>
            <a:srgbClr val="0959A5"/>
          </a:solidFill>
          <a:ln w="11113">
            <a:solidFill>
              <a:srgbClr val="0959A3"/>
            </a:solidFill>
            <a:round/>
            <a:headEnd/>
            <a:tailEnd/>
          </a:ln>
        </p:spPr>
        <p:txBody>
          <a:bodyPr/>
          <a:lstStyle/>
          <a:p>
            <a:endParaRPr lang="en-US"/>
          </a:p>
        </p:txBody>
      </p:sp>
      <p:sp>
        <p:nvSpPr>
          <p:cNvPr id="65567" name="Freeform 34"/>
          <p:cNvSpPr>
            <a:spLocks/>
          </p:cNvSpPr>
          <p:nvPr/>
        </p:nvSpPr>
        <p:spPr bwMode="auto">
          <a:xfrm>
            <a:off x="4960938" y="2651125"/>
            <a:ext cx="68262" cy="55563"/>
          </a:xfrm>
          <a:custGeom>
            <a:avLst/>
            <a:gdLst>
              <a:gd name="T0" fmla="*/ 0 w 6"/>
              <a:gd name="T1" fmla="*/ 0 h 5"/>
              <a:gd name="T2" fmla="*/ 11377 w 6"/>
              <a:gd name="T3" fmla="*/ 0 h 5"/>
              <a:gd name="T4" fmla="*/ 34131 w 6"/>
              <a:gd name="T5" fmla="*/ 22225 h 5"/>
              <a:gd name="T6" fmla="*/ 68262 w 6"/>
              <a:gd name="T7" fmla="*/ 55563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cubicBezTo>
                  <a:pt x="0" y="0"/>
                  <a:pt x="0" y="0"/>
                  <a:pt x="1" y="0"/>
                </a:cubicBezTo>
                <a:cubicBezTo>
                  <a:pt x="2" y="0"/>
                  <a:pt x="2" y="1"/>
                  <a:pt x="3" y="2"/>
                </a:cubicBezTo>
                <a:cubicBezTo>
                  <a:pt x="4" y="3"/>
                  <a:pt x="5" y="4"/>
                  <a:pt x="6" y="5"/>
                </a:cubicBezTo>
              </a:path>
            </a:pathLst>
          </a:custGeom>
          <a:noFill/>
          <a:ln w="11113">
            <a:solidFill>
              <a:srgbClr val="0959A3"/>
            </a:solidFill>
            <a:round/>
            <a:headEnd/>
            <a:tailEnd/>
          </a:ln>
        </p:spPr>
        <p:txBody>
          <a:bodyPr/>
          <a:lstStyle/>
          <a:p>
            <a:endParaRPr lang="en-US"/>
          </a:p>
        </p:txBody>
      </p:sp>
      <p:sp>
        <p:nvSpPr>
          <p:cNvPr id="65568" name="Line 35"/>
          <p:cNvSpPr>
            <a:spLocks noChangeShapeType="1"/>
          </p:cNvSpPr>
          <p:nvPr/>
        </p:nvSpPr>
        <p:spPr bwMode="auto">
          <a:xfrm flipV="1">
            <a:off x="5326063" y="3232150"/>
            <a:ext cx="1587" cy="33338"/>
          </a:xfrm>
          <a:prstGeom prst="line">
            <a:avLst/>
          </a:prstGeom>
          <a:noFill/>
          <a:ln w="11113">
            <a:solidFill>
              <a:srgbClr val="FFFFFF"/>
            </a:solidFill>
            <a:round/>
            <a:headEnd/>
            <a:tailEnd/>
          </a:ln>
        </p:spPr>
        <p:txBody>
          <a:bodyPr/>
          <a:lstStyle/>
          <a:p>
            <a:endParaRPr lang="en-US"/>
          </a:p>
        </p:txBody>
      </p:sp>
      <p:sp>
        <p:nvSpPr>
          <p:cNvPr id="65569" name="Line 36"/>
          <p:cNvSpPr>
            <a:spLocks noChangeShapeType="1"/>
          </p:cNvSpPr>
          <p:nvPr/>
        </p:nvSpPr>
        <p:spPr bwMode="auto">
          <a:xfrm>
            <a:off x="5815013" y="3060700"/>
            <a:ext cx="23812" cy="68263"/>
          </a:xfrm>
          <a:prstGeom prst="line">
            <a:avLst/>
          </a:prstGeom>
          <a:noFill/>
          <a:ln w="11113">
            <a:solidFill>
              <a:srgbClr val="0959A3"/>
            </a:solidFill>
            <a:round/>
            <a:headEnd/>
            <a:tailEnd/>
          </a:ln>
        </p:spPr>
        <p:txBody>
          <a:bodyPr/>
          <a:lstStyle/>
          <a:p>
            <a:endParaRPr lang="en-US"/>
          </a:p>
        </p:txBody>
      </p:sp>
      <p:sp>
        <p:nvSpPr>
          <p:cNvPr id="65570" name="Freeform 37"/>
          <p:cNvSpPr>
            <a:spLocks/>
          </p:cNvSpPr>
          <p:nvPr/>
        </p:nvSpPr>
        <p:spPr bwMode="auto">
          <a:xfrm>
            <a:off x="5815013" y="3128963"/>
            <a:ext cx="23812" cy="34925"/>
          </a:xfrm>
          <a:custGeom>
            <a:avLst/>
            <a:gdLst>
              <a:gd name="T0" fmla="*/ 23812 w 2"/>
              <a:gd name="T1" fmla="*/ 0 h 3"/>
              <a:gd name="T2" fmla="*/ 0 w 2"/>
              <a:gd name="T3" fmla="*/ 34925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0"/>
                </a:moveTo>
                <a:cubicBezTo>
                  <a:pt x="1" y="1"/>
                  <a:pt x="1" y="2"/>
                  <a:pt x="0" y="3"/>
                </a:cubicBezTo>
              </a:path>
            </a:pathLst>
          </a:custGeom>
          <a:noFill/>
          <a:ln w="11113">
            <a:solidFill>
              <a:srgbClr val="FFFFFF"/>
            </a:solidFill>
            <a:round/>
            <a:headEnd/>
            <a:tailEnd/>
          </a:ln>
        </p:spPr>
        <p:txBody>
          <a:bodyPr/>
          <a:lstStyle/>
          <a:p>
            <a:endParaRPr lang="en-US"/>
          </a:p>
        </p:txBody>
      </p:sp>
      <p:sp>
        <p:nvSpPr>
          <p:cNvPr id="65571" name="Freeform 38"/>
          <p:cNvSpPr>
            <a:spLocks/>
          </p:cNvSpPr>
          <p:nvPr/>
        </p:nvSpPr>
        <p:spPr bwMode="auto">
          <a:xfrm>
            <a:off x="6850063" y="2079625"/>
            <a:ext cx="330200" cy="354013"/>
          </a:xfrm>
          <a:custGeom>
            <a:avLst/>
            <a:gdLst>
              <a:gd name="T0" fmla="*/ 125248 w 29"/>
              <a:gd name="T1" fmla="*/ 216976 h 31"/>
              <a:gd name="T2" fmla="*/ 113862 w 29"/>
              <a:gd name="T3" fmla="*/ 0 h 31"/>
              <a:gd name="T4" fmla="*/ 159407 w 29"/>
              <a:gd name="T5" fmla="*/ 216976 h 31"/>
              <a:gd name="T6" fmla="*/ 330200 w 29"/>
              <a:gd name="T7" fmla="*/ 308334 h 31"/>
              <a:gd name="T8" fmla="*/ 159407 w 29"/>
              <a:gd name="T9" fmla="*/ 262655 h 31"/>
              <a:gd name="T10" fmla="*/ 0 w 29"/>
              <a:gd name="T11" fmla="*/ 354013 h 31"/>
              <a:gd name="T12" fmla="*/ 125248 w 29"/>
              <a:gd name="T13" fmla="*/ 216976 h 31"/>
              <a:gd name="T14" fmla="*/ 0 60000 65536"/>
              <a:gd name="T15" fmla="*/ 0 60000 65536"/>
              <a:gd name="T16" fmla="*/ 0 60000 65536"/>
              <a:gd name="T17" fmla="*/ 0 60000 65536"/>
              <a:gd name="T18" fmla="*/ 0 60000 65536"/>
              <a:gd name="T19" fmla="*/ 0 60000 65536"/>
              <a:gd name="T20" fmla="*/ 0 60000 65536"/>
              <a:gd name="T21" fmla="*/ 0 w 29"/>
              <a:gd name="T22" fmla="*/ 0 h 31"/>
              <a:gd name="T23" fmla="*/ 29 w 2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1">
                <a:moveTo>
                  <a:pt x="11" y="19"/>
                </a:moveTo>
                <a:lnTo>
                  <a:pt x="10" y="0"/>
                </a:lnTo>
                <a:lnTo>
                  <a:pt x="14" y="19"/>
                </a:lnTo>
                <a:lnTo>
                  <a:pt x="29" y="27"/>
                </a:lnTo>
                <a:lnTo>
                  <a:pt x="14" y="23"/>
                </a:lnTo>
                <a:lnTo>
                  <a:pt x="0" y="31"/>
                </a:lnTo>
                <a:lnTo>
                  <a:pt x="11" y="19"/>
                </a:lnTo>
                <a:close/>
              </a:path>
            </a:pathLst>
          </a:custGeom>
          <a:solidFill>
            <a:srgbClr val="FFFFFF"/>
          </a:solidFill>
          <a:ln w="0">
            <a:solidFill>
              <a:srgbClr val="FFFFFF"/>
            </a:solidFill>
            <a:round/>
            <a:headEnd/>
            <a:tailEnd/>
          </a:ln>
        </p:spPr>
        <p:txBody>
          <a:bodyPr/>
          <a:lstStyle/>
          <a:p>
            <a:endParaRPr lang="en-US"/>
          </a:p>
        </p:txBody>
      </p:sp>
      <p:sp>
        <p:nvSpPr>
          <p:cNvPr id="65572" name="Freeform 39"/>
          <p:cNvSpPr>
            <a:spLocks/>
          </p:cNvSpPr>
          <p:nvPr/>
        </p:nvSpPr>
        <p:spPr bwMode="auto">
          <a:xfrm>
            <a:off x="6850063" y="2330450"/>
            <a:ext cx="136525" cy="103188"/>
          </a:xfrm>
          <a:custGeom>
            <a:avLst/>
            <a:gdLst>
              <a:gd name="T0" fmla="*/ 136525 w 12"/>
              <a:gd name="T1" fmla="*/ 0 h 9"/>
              <a:gd name="T2" fmla="*/ 113771 w 12"/>
              <a:gd name="T3" fmla="*/ 22931 h 9"/>
              <a:gd name="T4" fmla="*/ 11377 w 12"/>
              <a:gd name="T5" fmla="*/ 103188 h 9"/>
              <a:gd name="T6" fmla="*/ 0 w 12"/>
              <a:gd name="T7" fmla="*/ 91723 h 9"/>
              <a:gd name="T8" fmla="*/ 11377 w 12"/>
              <a:gd name="T9" fmla="*/ 91723 h 9"/>
              <a:gd name="T10" fmla="*/ 113771 w 12"/>
              <a:gd name="T11" fmla="*/ 22931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0" y="1"/>
                  <a:pt x="10" y="2"/>
                </a:cubicBezTo>
                <a:lnTo>
                  <a:pt x="1" y="9"/>
                </a:lnTo>
                <a:cubicBezTo>
                  <a:pt x="1" y="9"/>
                  <a:pt x="0" y="9"/>
                  <a:pt x="0" y="8"/>
                </a:cubicBezTo>
                <a:cubicBezTo>
                  <a:pt x="0" y="8"/>
                  <a:pt x="0" y="9"/>
                  <a:pt x="1" y="8"/>
                </a:cubicBezTo>
                <a:lnTo>
                  <a:pt x="10" y="2"/>
                </a:lnTo>
                <a:cubicBezTo>
                  <a:pt x="10" y="2"/>
                  <a:pt x="10" y="1"/>
                  <a:pt x="12" y="0"/>
                </a:cubicBezTo>
                <a:close/>
              </a:path>
            </a:pathLst>
          </a:custGeom>
          <a:solidFill>
            <a:srgbClr val="24211D"/>
          </a:solidFill>
          <a:ln w="0">
            <a:solidFill>
              <a:srgbClr val="24211D"/>
            </a:solidFill>
            <a:round/>
            <a:headEnd/>
            <a:tailEnd/>
          </a:ln>
        </p:spPr>
        <p:txBody>
          <a:bodyPr/>
          <a:lstStyle/>
          <a:p>
            <a:endParaRPr lang="en-US"/>
          </a:p>
        </p:txBody>
      </p:sp>
      <p:sp>
        <p:nvSpPr>
          <p:cNvPr id="65573" name="Freeform 40"/>
          <p:cNvSpPr>
            <a:spLocks/>
          </p:cNvSpPr>
          <p:nvPr/>
        </p:nvSpPr>
        <p:spPr bwMode="auto">
          <a:xfrm>
            <a:off x="6861175" y="2330450"/>
            <a:ext cx="103188" cy="80963"/>
          </a:xfrm>
          <a:custGeom>
            <a:avLst/>
            <a:gdLst>
              <a:gd name="T0" fmla="*/ 103188 w 9"/>
              <a:gd name="T1" fmla="*/ 0 h 7"/>
              <a:gd name="T2" fmla="*/ 0 w 9"/>
              <a:gd name="T3" fmla="*/ 80963 h 7"/>
              <a:gd name="T4" fmla="*/ 103188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9" y="0"/>
                </a:moveTo>
                <a:cubicBezTo>
                  <a:pt x="9" y="0"/>
                  <a:pt x="1" y="7"/>
                  <a:pt x="0" y="7"/>
                </a:cubicBezTo>
                <a:cubicBezTo>
                  <a:pt x="0" y="7"/>
                  <a:pt x="8" y="0"/>
                  <a:pt x="9" y="0"/>
                </a:cubicBezTo>
                <a:close/>
              </a:path>
            </a:pathLst>
          </a:custGeom>
          <a:solidFill>
            <a:srgbClr val="24211D"/>
          </a:solidFill>
          <a:ln w="0">
            <a:solidFill>
              <a:srgbClr val="24211D"/>
            </a:solidFill>
            <a:round/>
            <a:headEnd/>
            <a:tailEnd/>
          </a:ln>
        </p:spPr>
        <p:txBody>
          <a:bodyPr/>
          <a:lstStyle/>
          <a:p>
            <a:endParaRPr lang="en-US"/>
          </a:p>
        </p:txBody>
      </p:sp>
      <p:sp>
        <p:nvSpPr>
          <p:cNvPr id="65574" name="Freeform 41"/>
          <p:cNvSpPr>
            <a:spLocks/>
          </p:cNvSpPr>
          <p:nvPr/>
        </p:nvSpPr>
        <p:spPr bwMode="auto">
          <a:xfrm>
            <a:off x="6940550" y="2308225"/>
            <a:ext cx="57150" cy="444500"/>
          </a:xfrm>
          <a:custGeom>
            <a:avLst/>
            <a:gdLst>
              <a:gd name="T0" fmla="*/ 11430 w 5"/>
              <a:gd name="T1" fmla="*/ 11397 h 39"/>
              <a:gd name="T2" fmla="*/ 0 w 5"/>
              <a:gd name="T3" fmla="*/ 22795 h 39"/>
              <a:gd name="T4" fmla="*/ 22860 w 5"/>
              <a:gd name="T5" fmla="*/ 45590 h 39"/>
              <a:gd name="T6" fmla="*/ 11430 w 5"/>
              <a:gd name="T7" fmla="*/ 444500 h 39"/>
              <a:gd name="T8" fmla="*/ 45720 w 5"/>
              <a:gd name="T9" fmla="*/ 433103 h 39"/>
              <a:gd name="T10" fmla="*/ 45720 w 5"/>
              <a:gd name="T11" fmla="*/ 34192 h 39"/>
              <a:gd name="T12" fmla="*/ 57150 w 5"/>
              <a:gd name="T13" fmla="*/ 22795 h 39"/>
              <a:gd name="T14" fmla="*/ 57150 w 5"/>
              <a:gd name="T15" fmla="*/ 11397 h 39"/>
              <a:gd name="T16" fmla="*/ 22860 w 5"/>
              <a:gd name="T17" fmla="*/ 0 h 39"/>
              <a:gd name="T18" fmla="*/ 11430 w 5"/>
              <a:gd name="T19" fmla="*/ 1139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9"/>
              <a:gd name="T32" fmla="*/ 5 w 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9">
                <a:moveTo>
                  <a:pt x="1" y="1"/>
                </a:moveTo>
                <a:lnTo>
                  <a:pt x="0" y="2"/>
                </a:lnTo>
                <a:cubicBezTo>
                  <a:pt x="0" y="2"/>
                  <a:pt x="2" y="1"/>
                  <a:pt x="2" y="4"/>
                </a:cubicBezTo>
                <a:lnTo>
                  <a:pt x="1" y="39"/>
                </a:lnTo>
                <a:cubicBezTo>
                  <a:pt x="1" y="39"/>
                  <a:pt x="3" y="39"/>
                  <a:pt x="4" y="38"/>
                </a:cubicBezTo>
                <a:lnTo>
                  <a:pt x="4" y="3"/>
                </a:lnTo>
                <a:lnTo>
                  <a:pt x="5" y="2"/>
                </a:lnTo>
                <a:lnTo>
                  <a:pt x="5" y="1"/>
                </a:lnTo>
                <a:lnTo>
                  <a:pt x="2" y="0"/>
                </a:lnTo>
                <a:lnTo>
                  <a:pt x="1" y="1"/>
                </a:lnTo>
                <a:close/>
              </a:path>
            </a:pathLst>
          </a:custGeom>
          <a:solidFill>
            <a:srgbClr val="0087C4"/>
          </a:solidFill>
          <a:ln w="0">
            <a:solidFill>
              <a:srgbClr val="0087C4"/>
            </a:solidFill>
            <a:round/>
            <a:headEnd/>
            <a:tailEnd/>
          </a:ln>
        </p:spPr>
        <p:txBody>
          <a:bodyPr/>
          <a:lstStyle/>
          <a:p>
            <a:endParaRPr lang="en-US"/>
          </a:p>
        </p:txBody>
      </p:sp>
      <p:sp>
        <p:nvSpPr>
          <p:cNvPr id="65575" name="Freeform 42"/>
          <p:cNvSpPr>
            <a:spLocks/>
          </p:cNvSpPr>
          <p:nvPr/>
        </p:nvSpPr>
        <p:spPr bwMode="auto">
          <a:xfrm>
            <a:off x="6940550" y="2365375"/>
            <a:ext cx="23813" cy="387350"/>
          </a:xfrm>
          <a:custGeom>
            <a:avLst/>
            <a:gdLst>
              <a:gd name="T0" fmla="*/ 0 w 2"/>
              <a:gd name="T1" fmla="*/ 387350 h 34"/>
              <a:gd name="T2" fmla="*/ 23813 w 2"/>
              <a:gd name="T3" fmla="*/ 0 h 34"/>
              <a:gd name="T4" fmla="*/ 0 w 2"/>
              <a:gd name="T5" fmla="*/ 387350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0"/>
                  <a:pt x="2" y="0"/>
                </a:cubicBezTo>
                <a:cubicBezTo>
                  <a:pt x="2" y="0"/>
                  <a:pt x="1" y="24"/>
                  <a:pt x="0" y="34"/>
                </a:cubicBezTo>
                <a:close/>
              </a:path>
            </a:pathLst>
          </a:custGeom>
          <a:solidFill>
            <a:srgbClr val="24211D"/>
          </a:solidFill>
          <a:ln w="0">
            <a:solidFill>
              <a:srgbClr val="24211D"/>
            </a:solidFill>
            <a:round/>
            <a:headEnd/>
            <a:tailEnd/>
          </a:ln>
        </p:spPr>
        <p:txBody>
          <a:bodyPr/>
          <a:lstStyle/>
          <a:p>
            <a:endParaRPr lang="en-US"/>
          </a:p>
        </p:txBody>
      </p:sp>
      <p:sp>
        <p:nvSpPr>
          <p:cNvPr id="65576" name="Freeform 43"/>
          <p:cNvSpPr>
            <a:spLocks/>
          </p:cNvSpPr>
          <p:nvPr/>
        </p:nvSpPr>
        <p:spPr bwMode="auto">
          <a:xfrm>
            <a:off x="6986588" y="2330450"/>
            <a:ext cx="1587" cy="411163"/>
          </a:xfrm>
          <a:custGeom>
            <a:avLst/>
            <a:gdLst>
              <a:gd name="T0" fmla="*/ 0 w 1587"/>
              <a:gd name="T1" fmla="*/ 411163 h 36"/>
              <a:gd name="T2" fmla="*/ 0 w 1587"/>
              <a:gd name="T3" fmla="*/ 0 h 36"/>
              <a:gd name="T4" fmla="*/ 0 w 1587"/>
              <a:gd name="T5" fmla="*/ 411163 h 36"/>
              <a:gd name="T6" fmla="*/ 0 60000 65536"/>
              <a:gd name="T7" fmla="*/ 0 60000 65536"/>
              <a:gd name="T8" fmla="*/ 0 60000 65536"/>
              <a:gd name="T9" fmla="*/ 0 w 1587"/>
              <a:gd name="T10" fmla="*/ 0 h 36"/>
              <a:gd name="T11" fmla="*/ 1587 w 1587"/>
              <a:gd name="T12" fmla="*/ 36 h 36"/>
            </a:gdLst>
            <a:ahLst/>
            <a:cxnLst>
              <a:cxn ang="T6">
                <a:pos x="T0" y="T1"/>
              </a:cxn>
              <a:cxn ang="T7">
                <a:pos x="T2" y="T3"/>
              </a:cxn>
              <a:cxn ang="T8">
                <a:pos x="T4" y="T5"/>
              </a:cxn>
            </a:cxnLst>
            <a:rect l="T9" t="T10" r="T11" b="T12"/>
            <a:pathLst>
              <a:path w="1587" h="36">
                <a:moveTo>
                  <a:pt x="0" y="36"/>
                </a:moveTo>
                <a:cubicBezTo>
                  <a:pt x="0" y="36"/>
                  <a:pt x="0" y="10"/>
                  <a:pt x="0" y="0"/>
                </a:cubicBezTo>
                <a:cubicBezTo>
                  <a:pt x="0" y="0"/>
                  <a:pt x="0" y="24"/>
                  <a:pt x="0" y="36"/>
                </a:cubicBezTo>
                <a:close/>
              </a:path>
            </a:pathLst>
          </a:custGeom>
          <a:solidFill>
            <a:srgbClr val="24211D"/>
          </a:solidFill>
          <a:ln w="0">
            <a:solidFill>
              <a:srgbClr val="24211D"/>
            </a:solidFill>
            <a:round/>
            <a:headEnd/>
            <a:tailEnd/>
          </a:ln>
        </p:spPr>
        <p:txBody>
          <a:bodyPr/>
          <a:lstStyle/>
          <a:p>
            <a:endParaRPr lang="en-US"/>
          </a:p>
        </p:txBody>
      </p:sp>
      <p:sp>
        <p:nvSpPr>
          <p:cNvPr id="65577" name="Freeform 44"/>
          <p:cNvSpPr>
            <a:spLocks/>
          </p:cNvSpPr>
          <p:nvPr/>
        </p:nvSpPr>
        <p:spPr bwMode="auto">
          <a:xfrm>
            <a:off x="6918325" y="2319338"/>
            <a:ext cx="34925" cy="34925"/>
          </a:xfrm>
          <a:custGeom>
            <a:avLst/>
            <a:gdLst>
              <a:gd name="T0" fmla="*/ 34925 w 3"/>
              <a:gd name="T1" fmla="*/ 34925 h 3"/>
              <a:gd name="T2" fmla="*/ 11642 w 3"/>
              <a:gd name="T3" fmla="*/ 0 h 3"/>
              <a:gd name="T4" fmla="*/ 0 w 3"/>
              <a:gd name="T5" fmla="*/ 0 h 3"/>
              <a:gd name="T6" fmla="*/ 34925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1" y="0"/>
                </a:cubicBezTo>
                <a:lnTo>
                  <a:pt x="0" y="0"/>
                </a:lnTo>
                <a:cubicBezTo>
                  <a:pt x="0" y="0"/>
                  <a:pt x="3" y="0"/>
                  <a:pt x="3" y="3"/>
                </a:cubicBezTo>
                <a:close/>
              </a:path>
            </a:pathLst>
          </a:custGeom>
          <a:solidFill>
            <a:srgbClr val="24211D"/>
          </a:solidFill>
          <a:ln w="0">
            <a:solidFill>
              <a:srgbClr val="24211D"/>
            </a:solidFill>
            <a:round/>
            <a:headEnd/>
            <a:tailEnd/>
          </a:ln>
        </p:spPr>
        <p:txBody>
          <a:bodyPr/>
          <a:lstStyle/>
          <a:p>
            <a:endParaRPr lang="en-US"/>
          </a:p>
        </p:txBody>
      </p:sp>
      <p:sp>
        <p:nvSpPr>
          <p:cNvPr id="65578" name="Freeform 45"/>
          <p:cNvSpPr>
            <a:spLocks/>
          </p:cNvSpPr>
          <p:nvPr/>
        </p:nvSpPr>
        <p:spPr bwMode="auto">
          <a:xfrm>
            <a:off x="6929438" y="2308225"/>
            <a:ext cx="34925" cy="11113"/>
          </a:xfrm>
          <a:custGeom>
            <a:avLst/>
            <a:gdLst>
              <a:gd name="T0" fmla="*/ 0 w 3"/>
              <a:gd name="T1" fmla="*/ 11113 h 1"/>
              <a:gd name="T2" fmla="*/ 34925 w 3"/>
              <a:gd name="T3" fmla="*/ 11113 h 1"/>
              <a:gd name="T4" fmla="*/ 34925 w 3"/>
              <a:gd name="T5" fmla="*/ 0 h 1"/>
              <a:gd name="T6" fmla="*/ 34925 w 3"/>
              <a:gd name="T7" fmla="*/ 11113 h 1"/>
              <a:gd name="T8" fmla="*/ 0 w 3"/>
              <a:gd name="T9" fmla="*/ 11113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1"/>
                </a:lnTo>
                <a:lnTo>
                  <a:pt x="3" y="0"/>
                </a:lnTo>
                <a:lnTo>
                  <a:pt x="3" y="1"/>
                </a:lnTo>
                <a:lnTo>
                  <a:pt x="0" y="1"/>
                </a:lnTo>
                <a:close/>
              </a:path>
            </a:pathLst>
          </a:custGeom>
          <a:solidFill>
            <a:srgbClr val="24211D"/>
          </a:solidFill>
          <a:ln w="0">
            <a:solidFill>
              <a:srgbClr val="24211D"/>
            </a:solidFill>
            <a:round/>
            <a:headEnd/>
            <a:tailEnd/>
          </a:ln>
        </p:spPr>
        <p:txBody>
          <a:bodyPr/>
          <a:lstStyle/>
          <a:p>
            <a:endParaRPr lang="en-US"/>
          </a:p>
        </p:txBody>
      </p:sp>
      <p:sp>
        <p:nvSpPr>
          <p:cNvPr id="65579" name="Freeform 46"/>
          <p:cNvSpPr>
            <a:spLocks/>
          </p:cNvSpPr>
          <p:nvPr/>
        </p:nvSpPr>
        <p:spPr bwMode="auto">
          <a:xfrm>
            <a:off x="6929438" y="2308225"/>
            <a:ext cx="79375" cy="22225"/>
          </a:xfrm>
          <a:custGeom>
            <a:avLst/>
            <a:gdLst>
              <a:gd name="T0" fmla="*/ 0 w 7"/>
              <a:gd name="T1" fmla="*/ 11113 h 2"/>
              <a:gd name="T2" fmla="*/ 11339 w 7"/>
              <a:gd name="T3" fmla="*/ 0 h 2"/>
              <a:gd name="T4" fmla="*/ 34018 w 7"/>
              <a:gd name="T5" fmla="*/ 0 h 2"/>
              <a:gd name="T6" fmla="*/ 68036 w 7"/>
              <a:gd name="T7" fmla="*/ 11113 h 2"/>
              <a:gd name="T8" fmla="*/ 79375 w 7"/>
              <a:gd name="T9" fmla="*/ 22225 h 2"/>
              <a:gd name="T10" fmla="*/ 68036 w 7"/>
              <a:gd name="T11" fmla="*/ 11113 h 2"/>
              <a:gd name="T12" fmla="*/ 34018 w 7"/>
              <a:gd name="T13" fmla="*/ 0 h 2"/>
              <a:gd name="T14" fmla="*/ 11339 w 7"/>
              <a:gd name="T15" fmla="*/ 0 h 2"/>
              <a:gd name="T16" fmla="*/ 0 w 7"/>
              <a:gd name="T17" fmla="*/ 11113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
              <a:gd name="T29" fmla="*/ 7 w 7"/>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
                <a:moveTo>
                  <a:pt x="0" y="1"/>
                </a:moveTo>
                <a:lnTo>
                  <a:pt x="1" y="0"/>
                </a:lnTo>
                <a:lnTo>
                  <a:pt x="3" y="0"/>
                </a:lnTo>
                <a:lnTo>
                  <a:pt x="6" y="1"/>
                </a:lnTo>
                <a:lnTo>
                  <a:pt x="7" y="2"/>
                </a:lnTo>
                <a:lnTo>
                  <a:pt x="6" y="1"/>
                </a:lnTo>
                <a:lnTo>
                  <a:pt x="3" y="0"/>
                </a:ln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580" name="Freeform 47"/>
          <p:cNvSpPr>
            <a:spLocks/>
          </p:cNvSpPr>
          <p:nvPr/>
        </p:nvSpPr>
        <p:spPr bwMode="auto">
          <a:xfrm>
            <a:off x="6964363" y="2319338"/>
            <a:ext cx="33337" cy="11112"/>
          </a:xfrm>
          <a:custGeom>
            <a:avLst/>
            <a:gdLst>
              <a:gd name="T0" fmla="*/ 0 w 3"/>
              <a:gd name="T1" fmla="*/ 0 h 1"/>
              <a:gd name="T2" fmla="*/ 33337 w 3"/>
              <a:gd name="T3" fmla="*/ 11112 h 1"/>
              <a:gd name="T4" fmla="*/ 0 w 3"/>
              <a:gd name="T5" fmla="*/ 11112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1"/>
                </a:lnTo>
                <a:lnTo>
                  <a:pt x="0" y="1"/>
                </a:lnTo>
                <a:lnTo>
                  <a:pt x="0" y="0"/>
                </a:lnTo>
                <a:close/>
              </a:path>
            </a:pathLst>
          </a:custGeom>
          <a:solidFill>
            <a:srgbClr val="24211D"/>
          </a:solidFill>
          <a:ln w="0">
            <a:solidFill>
              <a:srgbClr val="24211D"/>
            </a:solidFill>
            <a:round/>
            <a:headEnd/>
            <a:tailEnd/>
          </a:ln>
        </p:spPr>
        <p:txBody>
          <a:bodyPr/>
          <a:lstStyle/>
          <a:p>
            <a:endParaRPr lang="en-US"/>
          </a:p>
        </p:txBody>
      </p:sp>
      <p:sp>
        <p:nvSpPr>
          <p:cNvPr id="65581" name="Freeform 48"/>
          <p:cNvSpPr>
            <a:spLocks/>
          </p:cNvSpPr>
          <p:nvPr/>
        </p:nvSpPr>
        <p:spPr bwMode="auto">
          <a:xfrm>
            <a:off x="6986588" y="2343150"/>
            <a:ext cx="11112" cy="1588"/>
          </a:xfrm>
          <a:custGeom>
            <a:avLst/>
            <a:gdLst>
              <a:gd name="T0" fmla="*/ 0 w 1"/>
              <a:gd name="T1" fmla="*/ 0 h 1588"/>
              <a:gd name="T2" fmla="*/ 11112 w 1"/>
              <a:gd name="T3" fmla="*/ 0 h 1588"/>
              <a:gd name="T4" fmla="*/ 0 w 1"/>
              <a:gd name="T5" fmla="*/ 0 h 1588"/>
              <a:gd name="T6" fmla="*/ 0 60000 65536"/>
              <a:gd name="T7" fmla="*/ 0 60000 65536"/>
              <a:gd name="T8" fmla="*/ 0 60000 65536"/>
              <a:gd name="T9" fmla="*/ 0 w 1"/>
              <a:gd name="T10" fmla="*/ 0 h 1588"/>
              <a:gd name="T11" fmla="*/ 1 w 1"/>
              <a:gd name="T12" fmla="*/ 1588 h 1588"/>
            </a:gdLst>
            <a:ahLst/>
            <a:cxnLst>
              <a:cxn ang="T6">
                <a:pos x="T0" y="T1"/>
              </a:cxn>
              <a:cxn ang="T7">
                <a:pos x="T2" y="T3"/>
              </a:cxn>
              <a:cxn ang="T8">
                <a:pos x="T4" y="T5"/>
              </a:cxn>
            </a:cxnLst>
            <a:rect l="T9" t="T10" r="T11" b="T12"/>
            <a:pathLst>
              <a:path w="1" h="1588">
                <a:moveTo>
                  <a:pt x="0" y="0"/>
                </a:moveTo>
                <a:lnTo>
                  <a:pt x="1" y="0"/>
                </a:lnTo>
                <a:lnTo>
                  <a:pt x="0" y="0"/>
                </a:lnTo>
                <a:close/>
              </a:path>
            </a:pathLst>
          </a:custGeom>
          <a:solidFill>
            <a:srgbClr val="24211D"/>
          </a:solidFill>
          <a:ln w="0">
            <a:solidFill>
              <a:srgbClr val="24211D"/>
            </a:solidFill>
            <a:round/>
            <a:headEnd/>
            <a:tailEnd/>
          </a:ln>
        </p:spPr>
        <p:txBody>
          <a:bodyPr/>
          <a:lstStyle/>
          <a:p>
            <a:endParaRPr lang="en-US"/>
          </a:p>
        </p:txBody>
      </p:sp>
      <p:sp>
        <p:nvSpPr>
          <p:cNvPr id="65582" name="Freeform 49"/>
          <p:cNvSpPr>
            <a:spLocks/>
          </p:cNvSpPr>
          <p:nvPr/>
        </p:nvSpPr>
        <p:spPr bwMode="auto">
          <a:xfrm>
            <a:off x="6953250" y="2559050"/>
            <a:ext cx="22225" cy="1588"/>
          </a:xfrm>
          <a:custGeom>
            <a:avLst/>
            <a:gdLst>
              <a:gd name="T0" fmla="*/ 0 w 2"/>
              <a:gd name="T1" fmla="*/ 0 h 1588"/>
              <a:gd name="T2" fmla="*/ 22225 w 2"/>
              <a:gd name="T3" fmla="*/ 0 h 1588"/>
              <a:gd name="T4" fmla="*/ 0 w 2"/>
              <a:gd name="T5" fmla="*/ 0 h 1588"/>
              <a:gd name="T6" fmla="*/ 0 60000 65536"/>
              <a:gd name="T7" fmla="*/ 0 60000 65536"/>
              <a:gd name="T8" fmla="*/ 0 60000 65536"/>
              <a:gd name="T9" fmla="*/ 0 w 2"/>
              <a:gd name="T10" fmla="*/ 0 h 1588"/>
              <a:gd name="T11" fmla="*/ 2 w 2"/>
              <a:gd name="T12" fmla="*/ 1588 h 1588"/>
            </a:gdLst>
            <a:ahLst/>
            <a:cxnLst>
              <a:cxn ang="T6">
                <a:pos x="T0" y="T1"/>
              </a:cxn>
              <a:cxn ang="T7">
                <a:pos x="T2" y="T3"/>
              </a:cxn>
              <a:cxn ang="T8">
                <a:pos x="T4" y="T5"/>
              </a:cxn>
            </a:cxnLst>
            <a:rect l="T9" t="T10" r="T11" b="T12"/>
            <a:pathLst>
              <a:path w="2" h="1588">
                <a:moveTo>
                  <a:pt x="0" y="0"/>
                </a:moveTo>
                <a:cubicBezTo>
                  <a:pt x="0" y="0"/>
                  <a:pt x="1" y="0"/>
                  <a:pt x="2" y="0"/>
                </a:cubicBezTo>
                <a:cubicBezTo>
                  <a:pt x="2" y="0"/>
                  <a:pt x="1" y="0"/>
                  <a:pt x="0" y="0"/>
                </a:cubicBezTo>
                <a:close/>
              </a:path>
            </a:pathLst>
          </a:custGeom>
          <a:solidFill>
            <a:srgbClr val="24211D"/>
          </a:solidFill>
          <a:ln w="0">
            <a:solidFill>
              <a:srgbClr val="24211D"/>
            </a:solidFill>
            <a:round/>
            <a:headEnd/>
            <a:tailEnd/>
          </a:ln>
        </p:spPr>
        <p:txBody>
          <a:bodyPr/>
          <a:lstStyle/>
          <a:p>
            <a:endParaRPr lang="en-US"/>
          </a:p>
        </p:txBody>
      </p:sp>
      <p:sp>
        <p:nvSpPr>
          <p:cNvPr id="65583" name="Freeform 50"/>
          <p:cNvSpPr>
            <a:spLocks/>
          </p:cNvSpPr>
          <p:nvPr/>
        </p:nvSpPr>
        <p:spPr bwMode="auto">
          <a:xfrm>
            <a:off x="6964363" y="2092325"/>
            <a:ext cx="44450" cy="215900"/>
          </a:xfrm>
          <a:custGeom>
            <a:avLst/>
            <a:gdLst>
              <a:gd name="T0" fmla="*/ 22225 w 4"/>
              <a:gd name="T1" fmla="*/ 215900 h 19"/>
              <a:gd name="T2" fmla="*/ 44450 w 4"/>
              <a:gd name="T3" fmla="*/ 181811 h 19"/>
              <a:gd name="T4" fmla="*/ 22225 w 4"/>
              <a:gd name="T5" fmla="*/ 11363 h 19"/>
              <a:gd name="T6" fmla="*/ 0 w 4"/>
              <a:gd name="T7" fmla="*/ 0 h 19"/>
              <a:gd name="T8" fmla="*/ 11113 w 4"/>
              <a:gd name="T9" fmla="*/ 11363 h 19"/>
              <a:gd name="T10" fmla="*/ 33337 w 4"/>
              <a:gd name="T11" fmla="*/ 170447 h 19"/>
              <a:gd name="T12" fmla="*/ 22225 w 4"/>
              <a:gd name="T13" fmla="*/ 215900 h 19"/>
              <a:gd name="T14" fmla="*/ 0 60000 65536"/>
              <a:gd name="T15" fmla="*/ 0 60000 65536"/>
              <a:gd name="T16" fmla="*/ 0 60000 65536"/>
              <a:gd name="T17" fmla="*/ 0 60000 65536"/>
              <a:gd name="T18" fmla="*/ 0 60000 65536"/>
              <a:gd name="T19" fmla="*/ 0 60000 65536"/>
              <a:gd name="T20" fmla="*/ 0 60000 65536"/>
              <a:gd name="T21" fmla="*/ 0 w 4"/>
              <a:gd name="T22" fmla="*/ 0 h 19"/>
              <a:gd name="T23" fmla="*/ 4 w 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9">
                <a:moveTo>
                  <a:pt x="2" y="19"/>
                </a:moveTo>
                <a:cubicBezTo>
                  <a:pt x="2" y="19"/>
                  <a:pt x="3" y="16"/>
                  <a:pt x="4" y="16"/>
                </a:cubicBezTo>
                <a:lnTo>
                  <a:pt x="2" y="1"/>
                </a:lnTo>
                <a:cubicBezTo>
                  <a:pt x="2" y="1"/>
                  <a:pt x="1" y="0"/>
                  <a:pt x="0" y="0"/>
                </a:cubicBezTo>
                <a:cubicBezTo>
                  <a:pt x="0" y="0"/>
                  <a:pt x="1" y="0"/>
                  <a:pt x="1" y="1"/>
                </a:cubicBezTo>
                <a:lnTo>
                  <a:pt x="3" y="15"/>
                </a:lnTo>
                <a:cubicBezTo>
                  <a:pt x="3" y="15"/>
                  <a:pt x="2" y="17"/>
                  <a:pt x="2" y="19"/>
                </a:cubicBezTo>
                <a:close/>
              </a:path>
            </a:pathLst>
          </a:custGeom>
          <a:solidFill>
            <a:srgbClr val="24211D"/>
          </a:solidFill>
          <a:ln w="0">
            <a:solidFill>
              <a:srgbClr val="24211D"/>
            </a:solidFill>
            <a:round/>
            <a:headEnd/>
            <a:tailEnd/>
          </a:ln>
        </p:spPr>
        <p:txBody>
          <a:bodyPr/>
          <a:lstStyle/>
          <a:p>
            <a:endParaRPr lang="en-US"/>
          </a:p>
        </p:txBody>
      </p:sp>
      <p:sp>
        <p:nvSpPr>
          <p:cNvPr id="65584" name="Freeform 51"/>
          <p:cNvSpPr>
            <a:spLocks/>
          </p:cNvSpPr>
          <p:nvPr/>
        </p:nvSpPr>
        <p:spPr bwMode="auto">
          <a:xfrm>
            <a:off x="6964363" y="2114550"/>
            <a:ext cx="22225" cy="171450"/>
          </a:xfrm>
          <a:custGeom>
            <a:avLst/>
            <a:gdLst>
              <a:gd name="T0" fmla="*/ 22225 w 2"/>
              <a:gd name="T1" fmla="*/ 171450 h 15"/>
              <a:gd name="T2" fmla="*/ 0 w 2"/>
              <a:gd name="T3" fmla="*/ 0 h 15"/>
              <a:gd name="T4" fmla="*/ 22225 w 2"/>
              <a:gd name="T5" fmla="*/ 171450 h 15"/>
              <a:gd name="T6" fmla="*/ 0 60000 65536"/>
              <a:gd name="T7" fmla="*/ 0 60000 65536"/>
              <a:gd name="T8" fmla="*/ 0 60000 65536"/>
              <a:gd name="T9" fmla="*/ 0 w 2"/>
              <a:gd name="T10" fmla="*/ 0 h 15"/>
              <a:gd name="T11" fmla="*/ 2 w 2"/>
              <a:gd name="T12" fmla="*/ 15 h 15"/>
            </a:gdLst>
            <a:ahLst/>
            <a:cxnLst>
              <a:cxn ang="T6">
                <a:pos x="T0" y="T1"/>
              </a:cxn>
              <a:cxn ang="T7">
                <a:pos x="T2" y="T3"/>
              </a:cxn>
              <a:cxn ang="T8">
                <a:pos x="T4" y="T5"/>
              </a:cxn>
            </a:cxnLst>
            <a:rect l="T9" t="T10" r="T11" b="T12"/>
            <a:pathLst>
              <a:path w="2" h="15">
                <a:moveTo>
                  <a:pt x="2" y="15"/>
                </a:moveTo>
                <a:cubicBezTo>
                  <a:pt x="2" y="15"/>
                  <a:pt x="1" y="1"/>
                  <a:pt x="0" y="0"/>
                </a:cubicBezTo>
                <a:cubicBezTo>
                  <a:pt x="0" y="0"/>
                  <a:pt x="1" y="14"/>
                  <a:pt x="2" y="15"/>
                </a:cubicBezTo>
                <a:close/>
              </a:path>
            </a:pathLst>
          </a:custGeom>
          <a:solidFill>
            <a:srgbClr val="24211D"/>
          </a:solidFill>
          <a:ln w="0">
            <a:solidFill>
              <a:srgbClr val="24211D"/>
            </a:solidFill>
            <a:round/>
            <a:headEnd/>
            <a:tailEnd/>
          </a:ln>
        </p:spPr>
        <p:txBody>
          <a:bodyPr/>
          <a:lstStyle/>
          <a:p>
            <a:endParaRPr lang="en-US"/>
          </a:p>
        </p:txBody>
      </p:sp>
      <p:sp>
        <p:nvSpPr>
          <p:cNvPr id="65585" name="Freeform 52"/>
          <p:cNvSpPr>
            <a:spLocks/>
          </p:cNvSpPr>
          <p:nvPr/>
        </p:nvSpPr>
        <p:spPr bwMode="auto">
          <a:xfrm>
            <a:off x="7008813" y="2308225"/>
            <a:ext cx="182562" cy="103188"/>
          </a:xfrm>
          <a:custGeom>
            <a:avLst/>
            <a:gdLst>
              <a:gd name="T0" fmla="*/ 0 w 16"/>
              <a:gd name="T1" fmla="*/ 0 h 9"/>
              <a:gd name="T2" fmla="*/ 11410 w 16"/>
              <a:gd name="T3" fmla="*/ 34396 h 9"/>
              <a:gd name="T4" fmla="*/ 171152 w 16"/>
              <a:gd name="T5" fmla="*/ 91723 h 9"/>
              <a:gd name="T6" fmla="*/ 182562 w 16"/>
              <a:gd name="T7" fmla="*/ 91723 h 9"/>
              <a:gd name="T8" fmla="*/ 171152 w 16"/>
              <a:gd name="T9" fmla="*/ 91723 h 9"/>
              <a:gd name="T10" fmla="*/ 22820 w 16"/>
              <a:gd name="T11" fmla="*/ 34396 h 9"/>
              <a:gd name="T12" fmla="*/ 0 w 16"/>
              <a:gd name="T13" fmla="*/ 0 h 9"/>
              <a:gd name="T14" fmla="*/ 0 60000 65536"/>
              <a:gd name="T15" fmla="*/ 0 60000 65536"/>
              <a:gd name="T16" fmla="*/ 0 60000 65536"/>
              <a:gd name="T17" fmla="*/ 0 60000 65536"/>
              <a:gd name="T18" fmla="*/ 0 60000 65536"/>
              <a:gd name="T19" fmla="*/ 0 60000 65536"/>
              <a:gd name="T20" fmla="*/ 0 60000 65536"/>
              <a:gd name="T21" fmla="*/ 0 w 16"/>
              <a:gd name="T22" fmla="*/ 0 h 9"/>
              <a:gd name="T23" fmla="*/ 16 w 1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9">
                <a:moveTo>
                  <a:pt x="0" y="0"/>
                </a:moveTo>
                <a:cubicBezTo>
                  <a:pt x="0" y="0"/>
                  <a:pt x="1" y="2"/>
                  <a:pt x="1" y="3"/>
                </a:cubicBezTo>
                <a:lnTo>
                  <a:pt x="15" y="8"/>
                </a:lnTo>
                <a:cubicBezTo>
                  <a:pt x="15" y="8"/>
                  <a:pt x="16" y="9"/>
                  <a:pt x="16" y="8"/>
                </a:cubicBezTo>
                <a:cubicBezTo>
                  <a:pt x="16" y="8"/>
                  <a:pt x="16" y="8"/>
                  <a:pt x="15" y="8"/>
                </a:cubicBezTo>
                <a:lnTo>
                  <a:pt x="2" y="3"/>
                </a:lnTo>
                <a:cubicBezTo>
                  <a:pt x="2" y="3"/>
                  <a:pt x="1" y="1"/>
                  <a:pt x="0" y="0"/>
                </a:cubicBezTo>
                <a:close/>
              </a:path>
            </a:pathLst>
          </a:custGeom>
          <a:solidFill>
            <a:srgbClr val="24211D"/>
          </a:solidFill>
          <a:ln w="0">
            <a:solidFill>
              <a:srgbClr val="24211D"/>
            </a:solidFill>
            <a:round/>
            <a:headEnd/>
            <a:tailEnd/>
          </a:ln>
        </p:spPr>
        <p:txBody>
          <a:bodyPr/>
          <a:lstStyle/>
          <a:p>
            <a:endParaRPr lang="en-US"/>
          </a:p>
        </p:txBody>
      </p:sp>
      <p:sp>
        <p:nvSpPr>
          <p:cNvPr id="65586" name="Freeform 53"/>
          <p:cNvSpPr>
            <a:spLocks/>
          </p:cNvSpPr>
          <p:nvPr/>
        </p:nvSpPr>
        <p:spPr bwMode="auto">
          <a:xfrm>
            <a:off x="7021513" y="2308225"/>
            <a:ext cx="158750" cy="79375"/>
          </a:xfrm>
          <a:custGeom>
            <a:avLst/>
            <a:gdLst>
              <a:gd name="T0" fmla="*/ 0 w 14"/>
              <a:gd name="T1" fmla="*/ 0 h 7"/>
              <a:gd name="T2" fmla="*/ 158750 w 14"/>
              <a:gd name="T3" fmla="*/ 79375 h 7"/>
              <a:gd name="T4" fmla="*/ 0 w 14"/>
              <a:gd name="T5" fmla="*/ 0 h 7"/>
              <a:gd name="T6" fmla="*/ 0 60000 65536"/>
              <a:gd name="T7" fmla="*/ 0 60000 65536"/>
              <a:gd name="T8" fmla="*/ 0 60000 65536"/>
              <a:gd name="T9" fmla="*/ 0 w 14"/>
              <a:gd name="T10" fmla="*/ 0 h 7"/>
              <a:gd name="T11" fmla="*/ 14 w 14"/>
              <a:gd name="T12" fmla="*/ 7 h 7"/>
            </a:gdLst>
            <a:ahLst/>
            <a:cxnLst>
              <a:cxn ang="T6">
                <a:pos x="T0" y="T1"/>
              </a:cxn>
              <a:cxn ang="T7">
                <a:pos x="T2" y="T3"/>
              </a:cxn>
              <a:cxn ang="T8">
                <a:pos x="T4" y="T5"/>
              </a:cxn>
            </a:cxnLst>
            <a:rect l="T9" t="T10" r="T11" b="T12"/>
            <a:pathLst>
              <a:path w="14" h="7">
                <a:moveTo>
                  <a:pt x="0" y="0"/>
                </a:moveTo>
                <a:cubicBezTo>
                  <a:pt x="0" y="0"/>
                  <a:pt x="12" y="6"/>
                  <a:pt x="14" y="7"/>
                </a:cubicBezTo>
                <a:cubicBezTo>
                  <a:pt x="14" y="7"/>
                  <a:pt x="1" y="0"/>
                  <a:pt x="0" y="0"/>
                </a:cubicBezTo>
                <a:close/>
              </a:path>
            </a:pathLst>
          </a:custGeom>
          <a:solidFill>
            <a:srgbClr val="24211D"/>
          </a:solidFill>
          <a:ln w="0">
            <a:solidFill>
              <a:srgbClr val="24211D"/>
            </a:solidFill>
            <a:round/>
            <a:headEnd/>
            <a:tailEnd/>
          </a:ln>
        </p:spPr>
        <p:txBody>
          <a:bodyPr/>
          <a:lstStyle/>
          <a:p>
            <a:endParaRPr lang="en-US"/>
          </a:p>
        </p:txBody>
      </p:sp>
      <p:sp>
        <p:nvSpPr>
          <p:cNvPr id="65587" name="Freeform 54"/>
          <p:cNvSpPr>
            <a:spLocks/>
          </p:cNvSpPr>
          <p:nvPr/>
        </p:nvSpPr>
        <p:spPr bwMode="auto">
          <a:xfrm>
            <a:off x="6918325" y="2171700"/>
            <a:ext cx="319088" cy="352425"/>
          </a:xfrm>
          <a:custGeom>
            <a:avLst/>
            <a:gdLst>
              <a:gd name="T0" fmla="*/ 113960 w 28"/>
              <a:gd name="T1" fmla="*/ 216002 h 31"/>
              <a:gd name="T2" fmla="*/ 113960 w 28"/>
              <a:gd name="T3" fmla="*/ 0 h 31"/>
              <a:gd name="T4" fmla="*/ 159544 w 28"/>
              <a:gd name="T5" fmla="*/ 216002 h 31"/>
              <a:gd name="T6" fmla="*/ 319088 w 28"/>
              <a:gd name="T7" fmla="*/ 306951 h 31"/>
              <a:gd name="T8" fmla="*/ 159544 w 28"/>
              <a:gd name="T9" fmla="*/ 250108 h 31"/>
              <a:gd name="T10" fmla="*/ 0 w 28"/>
              <a:gd name="T11" fmla="*/ 352425 h 31"/>
              <a:gd name="T12" fmla="*/ 113960 w 28"/>
              <a:gd name="T13" fmla="*/ 216002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10" y="19"/>
                </a:moveTo>
                <a:lnTo>
                  <a:pt x="10" y="0"/>
                </a:lnTo>
                <a:lnTo>
                  <a:pt x="14" y="19"/>
                </a:lnTo>
                <a:lnTo>
                  <a:pt x="28" y="27"/>
                </a:lnTo>
                <a:lnTo>
                  <a:pt x="14" y="22"/>
                </a:lnTo>
                <a:lnTo>
                  <a:pt x="0" y="31"/>
                </a:lnTo>
                <a:lnTo>
                  <a:pt x="10" y="19"/>
                </a:lnTo>
                <a:close/>
              </a:path>
            </a:pathLst>
          </a:custGeom>
          <a:solidFill>
            <a:srgbClr val="FFFFFF"/>
          </a:solidFill>
          <a:ln w="0">
            <a:solidFill>
              <a:srgbClr val="FFFFFF"/>
            </a:solidFill>
            <a:round/>
            <a:headEnd/>
            <a:tailEnd/>
          </a:ln>
        </p:spPr>
        <p:txBody>
          <a:bodyPr/>
          <a:lstStyle/>
          <a:p>
            <a:endParaRPr lang="en-US"/>
          </a:p>
        </p:txBody>
      </p:sp>
      <p:sp>
        <p:nvSpPr>
          <p:cNvPr id="65588" name="Freeform 55"/>
          <p:cNvSpPr>
            <a:spLocks/>
          </p:cNvSpPr>
          <p:nvPr/>
        </p:nvSpPr>
        <p:spPr bwMode="auto">
          <a:xfrm>
            <a:off x="6918325" y="2422525"/>
            <a:ext cx="125413" cy="101600"/>
          </a:xfrm>
          <a:custGeom>
            <a:avLst/>
            <a:gdLst>
              <a:gd name="T0" fmla="*/ 125413 w 11"/>
              <a:gd name="T1" fmla="*/ 0 h 9"/>
              <a:gd name="T2" fmla="*/ 114012 w 11"/>
              <a:gd name="T3" fmla="*/ 22578 h 9"/>
              <a:gd name="T4" fmla="*/ 11401 w 11"/>
              <a:gd name="T5" fmla="*/ 90311 h 9"/>
              <a:gd name="T6" fmla="*/ 0 w 11"/>
              <a:gd name="T7" fmla="*/ 90311 h 9"/>
              <a:gd name="T8" fmla="*/ 11401 w 11"/>
              <a:gd name="T9" fmla="*/ 90311 h 9"/>
              <a:gd name="T10" fmla="*/ 102611 w 11"/>
              <a:gd name="T11" fmla="*/ 22578 h 9"/>
              <a:gd name="T12" fmla="*/ 125413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11" y="0"/>
                </a:moveTo>
                <a:cubicBezTo>
                  <a:pt x="11" y="0"/>
                  <a:pt x="10" y="1"/>
                  <a:pt x="10" y="2"/>
                </a:cubicBezTo>
                <a:lnTo>
                  <a:pt x="1" y="8"/>
                </a:lnTo>
                <a:cubicBezTo>
                  <a:pt x="1" y="8"/>
                  <a:pt x="0" y="9"/>
                  <a:pt x="0" y="8"/>
                </a:cubicBezTo>
                <a:cubicBezTo>
                  <a:pt x="0" y="8"/>
                  <a:pt x="0" y="9"/>
                  <a:pt x="1" y="8"/>
                </a:cubicBezTo>
                <a:lnTo>
                  <a:pt x="9" y="2"/>
                </a:lnTo>
                <a:cubicBezTo>
                  <a:pt x="9" y="2"/>
                  <a:pt x="10" y="0"/>
                  <a:pt x="11" y="0"/>
                </a:cubicBezTo>
                <a:close/>
              </a:path>
            </a:pathLst>
          </a:custGeom>
          <a:solidFill>
            <a:srgbClr val="24211D"/>
          </a:solidFill>
          <a:ln w="0">
            <a:solidFill>
              <a:srgbClr val="24211D"/>
            </a:solidFill>
            <a:round/>
            <a:headEnd/>
            <a:tailEnd/>
          </a:ln>
        </p:spPr>
        <p:txBody>
          <a:bodyPr/>
          <a:lstStyle/>
          <a:p>
            <a:endParaRPr lang="en-US"/>
          </a:p>
        </p:txBody>
      </p:sp>
      <p:sp>
        <p:nvSpPr>
          <p:cNvPr id="65589" name="Freeform 56"/>
          <p:cNvSpPr>
            <a:spLocks/>
          </p:cNvSpPr>
          <p:nvPr/>
        </p:nvSpPr>
        <p:spPr bwMode="auto">
          <a:xfrm>
            <a:off x="6929438" y="2422525"/>
            <a:ext cx="103187" cy="79375"/>
          </a:xfrm>
          <a:custGeom>
            <a:avLst/>
            <a:gdLst>
              <a:gd name="T0" fmla="*/ 103187 w 9"/>
              <a:gd name="T1" fmla="*/ 0 h 7"/>
              <a:gd name="T2" fmla="*/ 0 w 9"/>
              <a:gd name="T3" fmla="*/ 79375 h 7"/>
              <a:gd name="T4" fmla="*/ 103187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9" y="0"/>
                </a:moveTo>
                <a:cubicBezTo>
                  <a:pt x="9" y="0"/>
                  <a:pt x="0" y="6"/>
                  <a:pt x="0" y="7"/>
                </a:cubicBezTo>
                <a:cubicBezTo>
                  <a:pt x="0" y="7"/>
                  <a:pt x="8" y="0"/>
                  <a:pt x="9" y="0"/>
                </a:cubicBezTo>
                <a:close/>
              </a:path>
            </a:pathLst>
          </a:custGeom>
          <a:solidFill>
            <a:srgbClr val="24211D"/>
          </a:solidFill>
          <a:ln w="0">
            <a:solidFill>
              <a:srgbClr val="24211D"/>
            </a:solidFill>
            <a:round/>
            <a:headEnd/>
            <a:tailEnd/>
          </a:ln>
        </p:spPr>
        <p:txBody>
          <a:bodyPr/>
          <a:lstStyle/>
          <a:p>
            <a:endParaRPr lang="en-US"/>
          </a:p>
        </p:txBody>
      </p:sp>
      <p:sp>
        <p:nvSpPr>
          <p:cNvPr id="65590" name="Freeform 57"/>
          <p:cNvSpPr>
            <a:spLocks/>
          </p:cNvSpPr>
          <p:nvPr/>
        </p:nvSpPr>
        <p:spPr bwMode="auto">
          <a:xfrm>
            <a:off x="6997700" y="2398713"/>
            <a:ext cx="68263" cy="433387"/>
          </a:xfrm>
          <a:custGeom>
            <a:avLst/>
            <a:gdLst>
              <a:gd name="T0" fmla="*/ 11377 w 6"/>
              <a:gd name="T1" fmla="*/ 0 h 38"/>
              <a:gd name="T2" fmla="*/ 0 w 6"/>
              <a:gd name="T3" fmla="*/ 11405 h 38"/>
              <a:gd name="T4" fmla="*/ 34132 w 6"/>
              <a:gd name="T5" fmla="*/ 34215 h 38"/>
              <a:gd name="T6" fmla="*/ 11377 w 6"/>
              <a:gd name="T7" fmla="*/ 433387 h 38"/>
              <a:gd name="T8" fmla="*/ 45509 w 6"/>
              <a:gd name="T9" fmla="*/ 433387 h 38"/>
              <a:gd name="T10" fmla="*/ 45509 w 6"/>
              <a:gd name="T11" fmla="*/ 22810 h 38"/>
              <a:gd name="T12" fmla="*/ 68263 w 6"/>
              <a:gd name="T13" fmla="*/ 22810 h 38"/>
              <a:gd name="T14" fmla="*/ 56886 w 6"/>
              <a:gd name="T15" fmla="*/ 11405 h 38"/>
              <a:gd name="T16" fmla="*/ 34132 w 6"/>
              <a:gd name="T17" fmla="*/ 0 h 38"/>
              <a:gd name="T18" fmla="*/ 11377 w 6"/>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8"/>
              <a:gd name="T32" fmla="*/ 6 w 6"/>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8">
                <a:moveTo>
                  <a:pt x="1" y="0"/>
                </a:moveTo>
                <a:lnTo>
                  <a:pt x="0" y="1"/>
                </a:lnTo>
                <a:cubicBezTo>
                  <a:pt x="0" y="1"/>
                  <a:pt x="3" y="1"/>
                  <a:pt x="3" y="3"/>
                </a:cubicBezTo>
                <a:lnTo>
                  <a:pt x="1" y="38"/>
                </a:lnTo>
                <a:cubicBezTo>
                  <a:pt x="1" y="38"/>
                  <a:pt x="4" y="38"/>
                  <a:pt x="4" y="38"/>
                </a:cubicBezTo>
                <a:lnTo>
                  <a:pt x="4" y="2"/>
                </a:lnTo>
                <a:lnTo>
                  <a:pt x="6" y="2"/>
                </a:lnTo>
                <a:lnTo>
                  <a:pt x="5" y="1"/>
                </a:lnTo>
                <a:lnTo>
                  <a:pt x="3" y="0"/>
                </a:lnTo>
                <a:lnTo>
                  <a:pt x="1" y="0"/>
                </a:lnTo>
                <a:close/>
              </a:path>
            </a:pathLst>
          </a:custGeom>
          <a:solidFill>
            <a:srgbClr val="0087C4"/>
          </a:solidFill>
          <a:ln w="0">
            <a:solidFill>
              <a:srgbClr val="0087C4"/>
            </a:solidFill>
            <a:round/>
            <a:headEnd/>
            <a:tailEnd/>
          </a:ln>
        </p:spPr>
        <p:txBody>
          <a:bodyPr/>
          <a:lstStyle/>
          <a:p>
            <a:endParaRPr lang="en-US"/>
          </a:p>
        </p:txBody>
      </p:sp>
      <p:sp>
        <p:nvSpPr>
          <p:cNvPr id="65591" name="Freeform 58"/>
          <p:cNvSpPr>
            <a:spLocks/>
          </p:cNvSpPr>
          <p:nvPr/>
        </p:nvSpPr>
        <p:spPr bwMode="auto">
          <a:xfrm>
            <a:off x="7008813" y="2455863"/>
            <a:ext cx="12700" cy="387350"/>
          </a:xfrm>
          <a:custGeom>
            <a:avLst/>
            <a:gdLst>
              <a:gd name="T0" fmla="*/ 0 w 1"/>
              <a:gd name="T1" fmla="*/ 387350 h 34"/>
              <a:gd name="T2" fmla="*/ 12700 w 1"/>
              <a:gd name="T3" fmla="*/ 0 h 34"/>
              <a:gd name="T4" fmla="*/ 0 w 1"/>
              <a:gd name="T5" fmla="*/ 387350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34"/>
                </a:moveTo>
                <a:cubicBezTo>
                  <a:pt x="0" y="34"/>
                  <a:pt x="1" y="10"/>
                  <a:pt x="1" y="0"/>
                </a:cubicBezTo>
                <a:cubicBezTo>
                  <a:pt x="1" y="0"/>
                  <a:pt x="0" y="24"/>
                  <a:pt x="0" y="34"/>
                </a:cubicBezTo>
                <a:close/>
              </a:path>
            </a:pathLst>
          </a:custGeom>
          <a:solidFill>
            <a:srgbClr val="24211D"/>
          </a:solidFill>
          <a:ln w="0">
            <a:solidFill>
              <a:srgbClr val="24211D"/>
            </a:solidFill>
            <a:round/>
            <a:headEnd/>
            <a:tailEnd/>
          </a:ln>
        </p:spPr>
        <p:txBody>
          <a:bodyPr/>
          <a:lstStyle/>
          <a:p>
            <a:endParaRPr lang="en-US"/>
          </a:p>
        </p:txBody>
      </p:sp>
      <p:sp>
        <p:nvSpPr>
          <p:cNvPr id="65592" name="Freeform 59"/>
          <p:cNvSpPr>
            <a:spLocks/>
          </p:cNvSpPr>
          <p:nvPr/>
        </p:nvSpPr>
        <p:spPr bwMode="auto">
          <a:xfrm>
            <a:off x="7054850" y="2422525"/>
            <a:ext cx="1588" cy="398463"/>
          </a:xfrm>
          <a:custGeom>
            <a:avLst/>
            <a:gdLst>
              <a:gd name="T0" fmla="*/ 0 w 1588"/>
              <a:gd name="T1" fmla="*/ 398463 h 35"/>
              <a:gd name="T2" fmla="*/ 0 w 1588"/>
              <a:gd name="T3" fmla="*/ 0 h 35"/>
              <a:gd name="T4" fmla="*/ 0 w 1588"/>
              <a:gd name="T5" fmla="*/ 398463 h 35"/>
              <a:gd name="T6" fmla="*/ 0 60000 65536"/>
              <a:gd name="T7" fmla="*/ 0 60000 65536"/>
              <a:gd name="T8" fmla="*/ 0 60000 65536"/>
              <a:gd name="T9" fmla="*/ 0 w 1588"/>
              <a:gd name="T10" fmla="*/ 0 h 35"/>
              <a:gd name="T11" fmla="*/ 1588 w 1588"/>
              <a:gd name="T12" fmla="*/ 35 h 35"/>
            </a:gdLst>
            <a:ahLst/>
            <a:cxnLst>
              <a:cxn ang="T6">
                <a:pos x="T0" y="T1"/>
              </a:cxn>
              <a:cxn ang="T7">
                <a:pos x="T2" y="T3"/>
              </a:cxn>
              <a:cxn ang="T8">
                <a:pos x="T4" y="T5"/>
              </a:cxn>
            </a:cxnLst>
            <a:rect l="T9" t="T10" r="T11" b="T12"/>
            <a:pathLst>
              <a:path w="1588" h="35">
                <a:moveTo>
                  <a:pt x="0" y="35"/>
                </a:moveTo>
                <a:cubicBezTo>
                  <a:pt x="0" y="35"/>
                  <a:pt x="0" y="10"/>
                  <a:pt x="0" y="0"/>
                </a:cubicBezTo>
                <a:cubicBezTo>
                  <a:pt x="0" y="0"/>
                  <a:pt x="0" y="24"/>
                  <a:pt x="0" y="35"/>
                </a:cubicBezTo>
                <a:close/>
              </a:path>
            </a:pathLst>
          </a:custGeom>
          <a:solidFill>
            <a:srgbClr val="24211D"/>
          </a:solidFill>
          <a:ln w="0">
            <a:solidFill>
              <a:srgbClr val="24211D"/>
            </a:solidFill>
            <a:round/>
            <a:headEnd/>
            <a:tailEnd/>
          </a:ln>
        </p:spPr>
        <p:txBody>
          <a:bodyPr/>
          <a:lstStyle/>
          <a:p>
            <a:endParaRPr lang="en-US"/>
          </a:p>
        </p:txBody>
      </p:sp>
      <p:sp>
        <p:nvSpPr>
          <p:cNvPr id="65593" name="Freeform 60"/>
          <p:cNvSpPr>
            <a:spLocks/>
          </p:cNvSpPr>
          <p:nvPr/>
        </p:nvSpPr>
        <p:spPr bwMode="auto">
          <a:xfrm>
            <a:off x="6986588" y="2398713"/>
            <a:ext cx="34925" cy="34925"/>
          </a:xfrm>
          <a:custGeom>
            <a:avLst/>
            <a:gdLst>
              <a:gd name="T0" fmla="*/ 34925 w 3"/>
              <a:gd name="T1" fmla="*/ 34925 h 3"/>
              <a:gd name="T2" fmla="*/ 11642 w 3"/>
              <a:gd name="T3" fmla="*/ 11642 h 3"/>
              <a:gd name="T4" fmla="*/ 0 w 3"/>
              <a:gd name="T5" fmla="*/ 11642 h 3"/>
              <a:gd name="T6" fmla="*/ 34925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1" y="1"/>
                </a:cubicBezTo>
                <a:lnTo>
                  <a:pt x="0" y="1"/>
                </a:lnTo>
                <a:cubicBezTo>
                  <a:pt x="0" y="1"/>
                  <a:pt x="3" y="0"/>
                  <a:pt x="3" y="3"/>
                </a:cubicBezTo>
                <a:close/>
              </a:path>
            </a:pathLst>
          </a:custGeom>
          <a:solidFill>
            <a:srgbClr val="24211D"/>
          </a:solidFill>
          <a:ln w="0">
            <a:solidFill>
              <a:srgbClr val="24211D"/>
            </a:solidFill>
            <a:round/>
            <a:headEnd/>
            <a:tailEnd/>
          </a:ln>
        </p:spPr>
        <p:txBody>
          <a:bodyPr/>
          <a:lstStyle/>
          <a:p>
            <a:endParaRPr lang="en-US"/>
          </a:p>
        </p:txBody>
      </p:sp>
      <p:sp>
        <p:nvSpPr>
          <p:cNvPr id="65594" name="Freeform 61"/>
          <p:cNvSpPr>
            <a:spLocks/>
          </p:cNvSpPr>
          <p:nvPr/>
        </p:nvSpPr>
        <p:spPr bwMode="auto">
          <a:xfrm>
            <a:off x="6986588" y="2398713"/>
            <a:ext cx="46037" cy="12700"/>
          </a:xfrm>
          <a:custGeom>
            <a:avLst/>
            <a:gdLst>
              <a:gd name="T0" fmla="*/ 0 w 4"/>
              <a:gd name="T1" fmla="*/ 0 h 1"/>
              <a:gd name="T2" fmla="*/ 34528 w 4"/>
              <a:gd name="T3" fmla="*/ 12700 h 1"/>
              <a:gd name="T4" fmla="*/ 46037 w 4"/>
              <a:gd name="T5" fmla="*/ 0 h 1"/>
              <a:gd name="T6" fmla="*/ 34528 w 4"/>
              <a:gd name="T7" fmla="*/ 12700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3" y="1"/>
                </a:lnTo>
                <a:lnTo>
                  <a:pt x="4" y="0"/>
                </a:lnTo>
                <a:lnTo>
                  <a:pt x="3" y="1"/>
                </a:lnTo>
                <a:lnTo>
                  <a:pt x="0" y="0"/>
                </a:lnTo>
                <a:close/>
              </a:path>
            </a:pathLst>
          </a:custGeom>
          <a:solidFill>
            <a:srgbClr val="24211D"/>
          </a:solidFill>
          <a:ln w="0">
            <a:solidFill>
              <a:srgbClr val="24211D"/>
            </a:solidFill>
            <a:round/>
            <a:headEnd/>
            <a:tailEnd/>
          </a:ln>
        </p:spPr>
        <p:txBody>
          <a:bodyPr/>
          <a:lstStyle/>
          <a:p>
            <a:endParaRPr lang="en-US"/>
          </a:p>
        </p:txBody>
      </p:sp>
      <p:sp>
        <p:nvSpPr>
          <p:cNvPr id="65595" name="Freeform 62"/>
          <p:cNvSpPr>
            <a:spLocks/>
          </p:cNvSpPr>
          <p:nvPr/>
        </p:nvSpPr>
        <p:spPr bwMode="auto">
          <a:xfrm>
            <a:off x="6986588" y="2387600"/>
            <a:ext cx="79375" cy="34925"/>
          </a:xfrm>
          <a:custGeom>
            <a:avLst/>
            <a:gdLst>
              <a:gd name="T0" fmla="*/ 0 w 7"/>
              <a:gd name="T1" fmla="*/ 11642 h 3"/>
              <a:gd name="T2" fmla="*/ 22679 w 7"/>
              <a:gd name="T3" fmla="*/ 11642 h 3"/>
              <a:gd name="T4" fmla="*/ 45357 w 7"/>
              <a:gd name="T5" fmla="*/ 0 h 3"/>
              <a:gd name="T6" fmla="*/ 79375 w 7"/>
              <a:gd name="T7" fmla="*/ 23283 h 3"/>
              <a:gd name="T8" fmla="*/ 79375 w 7"/>
              <a:gd name="T9" fmla="*/ 34925 h 3"/>
              <a:gd name="T10" fmla="*/ 79375 w 7"/>
              <a:gd name="T11" fmla="*/ 23283 h 3"/>
              <a:gd name="T12" fmla="*/ 45357 w 7"/>
              <a:gd name="T13" fmla="*/ 11642 h 3"/>
              <a:gd name="T14" fmla="*/ 22679 w 7"/>
              <a:gd name="T15" fmla="*/ 11642 h 3"/>
              <a:gd name="T16" fmla="*/ 0 w 7"/>
              <a:gd name="T17" fmla="*/ 1164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1"/>
                </a:moveTo>
                <a:lnTo>
                  <a:pt x="2" y="1"/>
                </a:lnTo>
                <a:lnTo>
                  <a:pt x="4" y="0"/>
                </a:lnTo>
                <a:lnTo>
                  <a:pt x="7" y="2"/>
                </a:lnTo>
                <a:lnTo>
                  <a:pt x="7" y="3"/>
                </a:lnTo>
                <a:lnTo>
                  <a:pt x="7" y="2"/>
                </a:lnTo>
                <a:lnTo>
                  <a:pt x="4" y="1"/>
                </a:lnTo>
                <a:lnTo>
                  <a:pt x="2" y="1"/>
                </a:lnTo>
                <a:lnTo>
                  <a:pt x="0" y="1"/>
                </a:lnTo>
                <a:close/>
              </a:path>
            </a:pathLst>
          </a:custGeom>
          <a:solidFill>
            <a:srgbClr val="24211D"/>
          </a:solidFill>
          <a:ln w="0">
            <a:solidFill>
              <a:srgbClr val="24211D"/>
            </a:solidFill>
            <a:round/>
            <a:headEnd/>
            <a:tailEnd/>
          </a:ln>
        </p:spPr>
        <p:txBody>
          <a:bodyPr/>
          <a:lstStyle/>
          <a:p>
            <a:endParaRPr lang="en-US"/>
          </a:p>
        </p:txBody>
      </p:sp>
      <p:sp>
        <p:nvSpPr>
          <p:cNvPr id="65596" name="Freeform 63"/>
          <p:cNvSpPr>
            <a:spLocks/>
          </p:cNvSpPr>
          <p:nvPr/>
        </p:nvSpPr>
        <p:spPr bwMode="auto">
          <a:xfrm>
            <a:off x="7032625" y="2411413"/>
            <a:ext cx="33338" cy="11112"/>
          </a:xfrm>
          <a:custGeom>
            <a:avLst/>
            <a:gdLst>
              <a:gd name="T0" fmla="*/ 0 w 3"/>
              <a:gd name="T1" fmla="*/ 0 h 1"/>
              <a:gd name="T2" fmla="*/ 33338 w 3"/>
              <a:gd name="T3" fmla="*/ 11112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1"/>
                </a:lnTo>
                <a:lnTo>
                  <a:pt x="0" y="0"/>
                </a:lnTo>
                <a:close/>
              </a:path>
            </a:pathLst>
          </a:custGeom>
          <a:solidFill>
            <a:srgbClr val="24211D"/>
          </a:solidFill>
          <a:ln w="0">
            <a:solidFill>
              <a:srgbClr val="24211D"/>
            </a:solidFill>
            <a:round/>
            <a:headEnd/>
            <a:tailEnd/>
          </a:ln>
        </p:spPr>
        <p:txBody>
          <a:bodyPr/>
          <a:lstStyle/>
          <a:p>
            <a:endParaRPr lang="en-US"/>
          </a:p>
        </p:txBody>
      </p:sp>
      <p:sp>
        <p:nvSpPr>
          <p:cNvPr id="65597" name="Freeform 64"/>
          <p:cNvSpPr>
            <a:spLocks/>
          </p:cNvSpPr>
          <p:nvPr/>
        </p:nvSpPr>
        <p:spPr bwMode="auto">
          <a:xfrm>
            <a:off x="7043738" y="2422525"/>
            <a:ext cx="22225" cy="11113"/>
          </a:xfrm>
          <a:custGeom>
            <a:avLst/>
            <a:gdLst>
              <a:gd name="T0" fmla="*/ 0 w 2"/>
              <a:gd name="T1" fmla="*/ 11113 h 1"/>
              <a:gd name="T2" fmla="*/ 22225 w 2"/>
              <a:gd name="T3" fmla="*/ 0 h 1"/>
              <a:gd name="T4" fmla="*/ 0 w 2"/>
              <a:gd name="T5" fmla="*/ 1111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0"/>
                </a:lnTo>
                <a:lnTo>
                  <a:pt x="0" y="1"/>
                </a:lnTo>
                <a:close/>
              </a:path>
            </a:pathLst>
          </a:custGeom>
          <a:solidFill>
            <a:srgbClr val="24211D"/>
          </a:solidFill>
          <a:ln w="0">
            <a:solidFill>
              <a:srgbClr val="24211D"/>
            </a:solidFill>
            <a:round/>
            <a:headEnd/>
            <a:tailEnd/>
          </a:ln>
        </p:spPr>
        <p:txBody>
          <a:bodyPr/>
          <a:lstStyle/>
          <a:p>
            <a:endParaRPr lang="en-US"/>
          </a:p>
        </p:txBody>
      </p:sp>
      <p:sp>
        <p:nvSpPr>
          <p:cNvPr id="65598" name="Freeform 65"/>
          <p:cNvSpPr>
            <a:spLocks/>
          </p:cNvSpPr>
          <p:nvPr/>
        </p:nvSpPr>
        <p:spPr bwMode="auto">
          <a:xfrm>
            <a:off x="7021513" y="2638425"/>
            <a:ext cx="22225" cy="11113"/>
          </a:xfrm>
          <a:custGeom>
            <a:avLst/>
            <a:gdLst>
              <a:gd name="T0" fmla="*/ 0 w 2"/>
              <a:gd name="T1" fmla="*/ 11113 h 1"/>
              <a:gd name="T2" fmla="*/ 22225 w 2"/>
              <a:gd name="T3" fmla="*/ 11113 h 1"/>
              <a:gd name="T4" fmla="*/ 0 w 2"/>
              <a:gd name="T5" fmla="*/ 1111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0" y="1"/>
                  <a:pt x="1" y="0"/>
                  <a:pt x="2" y="1"/>
                </a:cubicBezTo>
                <a:cubicBezTo>
                  <a:pt x="2" y="1"/>
                  <a:pt x="0" y="1"/>
                  <a:pt x="0" y="1"/>
                </a:cubicBezTo>
                <a:close/>
              </a:path>
            </a:pathLst>
          </a:custGeom>
          <a:solidFill>
            <a:srgbClr val="24211D"/>
          </a:solidFill>
          <a:ln w="0">
            <a:solidFill>
              <a:srgbClr val="24211D"/>
            </a:solidFill>
            <a:round/>
            <a:headEnd/>
            <a:tailEnd/>
          </a:ln>
        </p:spPr>
        <p:txBody>
          <a:bodyPr/>
          <a:lstStyle/>
          <a:p>
            <a:endParaRPr lang="en-US"/>
          </a:p>
        </p:txBody>
      </p:sp>
      <p:sp>
        <p:nvSpPr>
          <p:cNvPr id="65599" name="Freeform 66"/>
          <p:cNvSpPr>
            <a:spLocks/>
          </p:cNvSpPr>
          <p:nvPr/>
        </p:nvSpPr>
        <p:spPr bwMode="auto">
          <a:xfrm>
            <a:off x="7032625" y="2182813"/>
            <a:ext cx="33338" cy="204787"/>
          </a:xfrm>
          <a:custGeom>
            <a:avLst/>
            <a:gdLst>
              <a:gd name="T0" fmla="*/ 22225 w 3"/>
              <a:gd name="T1" fmla="*/ 204787 h 18"/>
              <a:gd name="T2" fmla="*/ 33338 w 3"/>
              <a:gd name="T3" fmla="*/ 182033 h 18"/>
              <a:gd name="T4" fmla="*/ 11113 w 3"/>
              <a:gd name="T5" fmla="*/ 11377 h 18"/>
              <a:gd name="T6" fmla="*/ 0 w 3"/>
              <a:gd name="T7" fmla="*/ 0 h 18"/>
              <a:gd name="T8" fmla="*/ 11113 w 3"/>
              <a:gd name="T9" fmla="*/ 11377 h 18"/>
              <a:gd name="T10" fmla="*/ 33338 w 3"/>
              <a:gd name="T11" fmla="*/ 170656 h 18"/>
              <a:gd name="T12" fmla="*/ 22225 w 3"/>
              <a:gd name="T13" fmla="*/ 204787 h 18"/>
              <a:gd name="T14" fmla="*/ 0 60000 65536"/>
              <a:gd name="T15" fmla="*/ 0 60000 65536"/>
              <a:gd name="T16" fmla="*/ 0 60000 65536"/>
              <a:gd name="T17" fmla="*/ 0 60000 65536"/>
              <a:gd name="T18" fmla="*/ 0 60000 65536"/>
              <a:gd name="T19" fmla="*/ 0 60000 65536"/>
              <a:gd name="T20" fmla="*/ 0 60000 65536"/>
              <a:gd name="T21" fmla="*/ 0 w 3"/>
              <a:gd name="T22" fmla="*/ 0 h 18"/>
              <a:gd name="T23" fmla="*/ 3 w 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8">
                <a:moveTo>
                  <a:pt x="2" y="18"/>
                </a:moveTo>
                <a:cubicBezTo>
                  <a:pt x="2" y="18"/>
                  <a:pt x="2" y="16"/>
                  <a:pt x="3" y="16"/>
                </a:cubicBezTo>
                <a:lnTo>
                  <a:pt x="1" y="1"/>
                </a:lnTo>
                <a:cubicBezTo>
                  <a:pt x="1" y="1"/>
                  <a:pt x="1" y="0"/>
                  <a:pt x="0" y="0"/>
                </a:cubicBezTo>
                <a:cubicBezTo>
                  <a:pt x="0" y="0"/>
                  <a:pt x="1" y="0"/>
                  <a:pt x="1" y="1"/>
                </a:cubicBezTo>
                <a:lnTo>
                  <a:pt x="3" y="15"/>
                </a:lnTo>
                <a:cubicBezTo>
                  <a:pt x="3" y="15"/>
                  <a:pt x="2" y="17"/>
                  <a:pt x="2" y="18"/>
                </a:cubicBezTo>
                <a:close/>
              </a:path>
            </a:pathLst>
          </a:custGeom>
          <a:solidFill>
            <a:srgbClr val="24211D"/>
          </a:solidFill>
          <a:ln w="0">
            <a:solidFill>
              <a:srgbClr val="24211D"/>
            </a:solidFill>
            <a:round/>
            <a:headEnd/>
            <a:tailEnd/>
          </a:ln>
        </p:spPr>
        <p:txBody>
          <a:bodyPr/>
          <a:lstStyle/>
          <a:p>
            <a:endParaRPr lang="en-US"/>
          </a:p>
        </p:txBody>
      </p:sp>
      <p:sp>
        <p:nvSpPr>
          <p:cNvPr id="65600" name="Freeform 67"/>
          <p:cNvSpPr>
            <a:spLocks/>
          </p:cNvSpPr>
          <p:nvPr/>
        </p:nvSpPr>
        <p:spPr bwMode="auto">
          <a:xfrm>
            <a:off x="7032625" y="2205038"/>
            <a:ext cx="11113" cy="171450"/>
          </a:xfrm>
          <a:custGeom>
            <a:avLst/>
            <a:gdLst>
              <a:gd name="T0" fmla="*/ 11113 w 1"/>
              <a:gd name="T1" fmla="*/ 171450 h 15"/>
              <a:gd name="T2" fmla="*/ 0 w 1"/>
              <a:gd name="T3" fmla="*/ 0 h 15"/>
              <a:gd name="T4" fmla="*/ 11113 w 1"/>
              <a:gd name="T5" fmla="*/ 17145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1" y="15"/>
                </a:moveTo>
                <a:cubicBezTo>
                  <a:pt x="1" y="15"/>
                  <a:pt x="0" y="1"/>
                  <a:pt x="0" y="0"/>
                </a:cubicBezTo>
                <a:cubicBezTo>
                  <a:pt x="0" y="0"/>
                  <a:pt x="1" y="14"/>
                  <a:pt x="1" y="15"/>
                </a:cubicBezTo>
                <a:close/>
              </a:path>
            </a:pathLst>
          </a:custGeom>
          <a:solidFill>
            <a:srgbClr val="24211D"/>
          </a:solidFill>
          <a:ln w="0">
            <a:solidFill>
              <a:srgbClr val="24211D"/>
            </a:solidFill>
            <a:round/>
            <a:headEnd/>
            <a:tailEnd/>
          </a:ln>
        </p:spPr>
        <p:txBody>
          <a:bodyPr/>
          <a:lstStyle/>
          <a:p>
            <a:endParaRPr lang="en-US"/>
          </a:p>
        </p:txBody>
      </p:sp>
      <p:sp>
        <p:nvSpPr>
          <p:cNvPr id="65601" name="Freeform 68"/>
          <p:cNvSpPr>
            <a:spLocks/>
          </p:cNvSpPr>
          <p:nvPr/>
        </p:nvSpPr>
        <p:spPr bwMode="auto">
          <a:xfrm>
            <a:off x="7065963" y="2398713"/>
            <a:ext cx="193675" cy="92075"/>
          </a:xfrm>
          <a:custGeom>
            <a:avLst/>
            <a:gdLst>
              <a:gd name="T0" fmla="*/ 0 w 17"/>
              <a:gd name="T1" fmla="*/ 0 h 8"/>
              <a:gd name="T2" fmla="*/ 22785 w 17"/>
              <a:gd name="T3" fmla="*/ 23019 h 8"/>
              <a:gd name="T4" fmla="*/ 182282 w 17"/>
              <a:gd name="T5" fmla="*/ 92075 h 8"/>
              <a:gd name="T6" fmla="*/ 193675 w 17"/>
              <a:gd name="T7" fmla="*/ 80566 h 8"/>
              <a:gd name="T8" fmla="*/ 170890 w 17"/>
              <a:gd name="T9" fmla="*/ 92075 h 8"/>
              <a:gd name="T10" fmla="*/ 34178 w 17"/>
              <a:gd name="T11" fmla="*/ 23019 h 8"/>
              <a:gd name="T12" fmla="*/ 0 w 17"/>
              <a:gd name="T13" fmla="*/ 0 h 8"/>
              <a:gd name="T14" fmla="*/ 0 60000 65536"/>
              <a:gd name="T15" fmla="*/ 0 60000 65536"/>
              <a:gd name="T16" fmla="*/ 0 60000 65536"/>
              <a:gd name="T17" fmla="*/ 0 60000 65536"/>
              <a:gd name="T18" fmla="*/ 0 60000 65536"/>
              <a:gd name="T19" fmla="*/ 0 60000 65536"/>
              <a:gd name="T20" fmla="*/ 0 60000 65536"/>
              <a:gd name="T21" fmla="*/ 0 w 17"/>
              <a:gd name="T22" fmla="*/ 0 h 8"/>
              <a:gd name="T23" fmla="*/ 17 w 1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8">
                <a:moveTo>
                  <a:pt x="0" y="0"/>
                </a:moveTo>
                <a:cubicBezTo>
                  <a:pt x="0" y="0"/>
                  <a:pt x="2" y="1"/>
                  <a:pt x="2" y="2"/>
                </a:cubicBezTo>
                <a:lnTo>
                  <a:pt x="16" y="8"/>
                </a:lnTo>
                <a:cubicBezTo>
                  <a:pt x="16" y="8"/>
                  <a:pt x="17" y="8"/>
                  <a:pt x="17" y="7"/>
                </a:cubicBezTo>
                <a:cubicBezTo>
                  <a:pt x="17" y="7"/>
                  <a:pt x="16" y="8"/>
                  <a:pt x="15" y="8"/>
                </a:cubicBezTo>
                <a:lnTo>
                  <a:pt x="3" y="2"/>
                </a:lnTo>
                <a:cubicBezTo>
                  <a:pt x="3" y="2"/>
                  <a:pt x="2" y="0"/>
                  <a:pt x="0" y="0"/>
                </a:cubicBezTo>
                <a:close/>
              </a:path>
            </a:pathLst>
          </a:custGeom>
          <a:solidFill>
            <a:srgbClr val="24211D"/>
          </a:solidFill>
          <a:ln w="0">
            <a:solidFill>
              <a:srgbClr val="24211D"/>
            </a:solidFill>
            <a:round/>
            <a:headEnd/>
            <a:tailEnd/>
          </a:ln>
        </p:spPr>
        <p:txBody>
          <a:bodyPr/>
          <a:lstStyle/>
          <a:p>
            <a:endParaRPr lang="en-US"/>
          </a:p>
        </p:txBody>
      </p:sp>
      <p:sp>
        <p:nvSpPr>
          <p:cNvPr id="65602" name="Freeform 69"/>
          <p:cNvSpPr>
            <a:spLocks/>
          </p:cNvSpPr>
          <p:nvPr/>
        </p:nvSpPr>
        <p:spPr bwMode="auto">
          <a:xfrm>
            <a:off x="7089775" y="2398713"/>
            <a:ext cx="147638" cy="69850"/>
          </a:xfrm>
          <a:custGeom>
            <a:avLst/>
            <a:gdLst>
              <a:gd name="T0" fmla="*/ 0 w 13"/>
              <a:gd name="T1" fmla="*/ 0 h 6"/>
              <a:gd name="T2" fmla="*/ 147638 w 13"/>
              <a:gd name="T3" fmla="*/ 69850 h 6"/>
              <a:gd name="T4" fmla="*/ 0 w 13"/>
              <a:gd name="T5" fmla="*/ 0 h 6"/>
              <a:gd name="T6" fmla="*/ 0 60000 65536"/>
              <a:gd name="T7" fmla="*/ 0 60000 65536"/>
              <a:gd name="T8" fmla="*/ 0 60000 65536"/>
              <a:gd name="T9" fmla="*/ 0 w 13"/>
              <a:gd name="T10" fmla="*/ 0 h 6"/>
              <a:gd name="T11" fmla="*/ 13 w 13"/>
              <a:gd name="T12" fmla="*/ 6 h 6"/>
            </a:gdLst>
            <a:ahLst/>
            <a:cxnLst>
              <a:cxn ang="T6">
                <a:pos x="T0" y="T1"/>
              </a:cxn>
              <a:cxn ang="T7">
                <a:pos x="T2" y="T3"/>
              </a:cxn>
              <a:cxn ang="T8">
                <a:pos x="T4" y="T5"/>
              </a:cxn>
            </a:cxnLst>
            <a:rect l="T9" t="T10" r="T11" b="T12"/>
            <a:pathLst>
              <a:path w="13" h="6">
                <a:moveTo>
                  <a:pt x="0" y="0"/>
                </a:moveTo>
                <a:cubicBezTo>
                  <a:pt x="0" y="0"/>
                  <a:pt x="12" y="6"/>
                  <a:pt x="13" y="6"/>
                </a:cubicBezTo>
                <a:cubicBezTo>
                  <a:pt x="13" y="6"/>
                  <a:pt x="1" y="0"/>
                  <a:pt x="0" y="0"/>
                </a:cubicBezTo>
                <a:close/>
              </a:path>
            </a:pathLst>
          </a:custGeom>
          <a:solidFill>
            <a:srgbClr val="24211D"/>
          </a:solidFill>
          <a:ln w="0">
            <a:solidFill>
              <a:srgbClr val="24211D"/>
            </a:solidFill>
            <a:round/>
            <a:headEnd/>
            <a:tailEnd/>
          </a:ln>
        </p:spPr>
        <p:txBody>
          <a:bodyPr/>
          <a:lstStyle/>
          <a:p>
            <a:endParaRPr lang="en-US"/>
          </a:p>
        </p:txBody>
      </p:sp>
      <p:sp>
        <p:nvSpPr>
          <p:cNvPr id="65603" name="Freeform 70"/>
          <p:cNvSpPr>
            <a:spLocks/>
          </p:cNvSpPr>
          <p:nvPr/>
        </p:nvSpPr>
        <p:spPr bwMode="auto">
          <a:xfrm>
            <a:off x="6565900" y="2398713"/>
            <a:ext cx="330200" cy="354012"/>
          </a:xfrm>
          <a:custGeom>
            <a:avLst/>
            <a:gdLst>
              <a:gd name="T0" fmla="*/ 125248 w 29"/>
              <a:gd name="T1" fmla="*/ 216975 h 31"/>
              <a:gd name="T2" fmla="*/ 113862 w 29"/>
              <a:gd name="T3" fmla="*/ 0 h 31"/>
              <a:gd name="T4" fmla="*/ 159407 w 29"/>
              <a:gd name="T5" fmla="*/ 205555 h 31"/>
              <a:gd name="T6" fmla="*/ 330200 w 29"/>
              <a:gd name="T7" fmla="*/ 296913 h 31"/>
              <a:gd name="T8" fmla="*/ 159407 w 29"/>
              <a:gd name="T9" fmla="*/ 251234 h 31"/>
              <a:gd name="T10" fmla="*/ 0 w 29"/>
              <a:gd name="T11" fmla="*/ 354012 h 31"/>
              <a:gd name="T12" fmla="*/ 125248 w 29"/>
              <a:gd name="T13" fmla="*/ 216975 h 31"/>
              <a:gd name="T14" fmla="*/ 0 60000 65536"/>
              <a:gd name="T15" fmla="*/ 0 60000 65536"/>
              <a:gd name="T16" fmla="*/ 0 60000 65536"/>
              <a:gd name="T17" fmla="*/ 0 60000 65536"/>
              <a:gd name="T18" fmla="*/ 0 60000 65536"/>
              <a:gd name="T19" fmla="*/ 0 60000 65536"/>
              <a:gd name="T20" fmla="*/ 0 60000 65536"/>
              <a:gd name="T21" fmla="*/ 0 w 29"/>
              <a:gd name="T22" fmla="*/ 0 h 31"/>
              <a:gd name="T23" fmla="*/ 29 w 2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1">
                <a:moveTo>
                  <a:pt x="11" y="19"/>
                </a:moveTo>
                <a:lnTo>
                  <a:pt x="10" y="0"/>
                </a:lnTo>
                <a:lnTo>
                  <a:pt x="14" y="18"/>
                </a:lnTo>
                <a:lnTo>
                  <a:pt x="29" y="26"/>
                </a:lnTo>
                <a:lnTo>
                  <a:pt x="14" y="22"/>
                </a:lnTo>
                <a:lnTo>
                  <a:pt x="0" y="31"/>
                </a:lnTo>
                <a:lnTo>
                  <a:pt x="11" y="19"/>
                </a:lnTo>
                <a:close/>
              </a:path>
            </a:pathLst>
          </a:custGeom>
          <a:solidFill>
            <a:srgbClr val="FFFFFF"/>
          </a:solidFill>
          <a:ln w="0">
            <a:solidFill>
              <a:srgbClr val="FFFFFF"/>
            </a:solidFill>
            <a:round/>
            <a:headEnd/>
            <a:tailEnd/>
          </a:ln>
        </p:spPr>
        <p:txBody>
          <a:bodyPr/>
          <a:lstStyle/>
          <a:p>
            <a:endParaRPr lang="en-US"/>
          </a:p>
        </p:txBody>
      </p:sp>
      <p:sp>
        <p:nvSpPr>
          <p:cNvPr id="65604" name="Freeform 71"/>
          <p:cNvSpPr>
            <a:spLocks/>
          </p:cNvSpPr>
          <p:nvPr/>
        </p:nvSpPr>
        <p:spPr bwMode="auto">
          <a:xfrm>
            <a:off x="6565900" y="2649538"/>
            <a:ext cx="136525" cy="103187"/>
          </a:xfrm>
          <a:custGeom>
            <a:avLst/>
            <a:gdLst>
              <a:gd name="T0" fmla="*/ 136525 w 12"/>
              <a:gd name="T1" fmla="*/ 0 h 9"/>
              <a:gd name="T2" fmla="*/ 113771 w 12"/>
              <a:gd name="T3" fmla="*/ 22930 h 9"/>
              <a:gd name="T4" fmla="*/ 11377 w 12"/>
              <a:gd name="T5" fmla="*/ 91722 h 9"/>
              <a:gd name="T6" fmla="*/ 0 w 12"/>
              <a:gd name="T7" fmla="*/ 91722 h 9"/>
              <a:gd name="T8" fmla="*/ 11377 w 12"/>
              <a:gd name="T9" fmla="*/ 91722 h 9"/>
              <a:gd name="T10" fmla="*/ 113771 w 12"/>
              <a:gd name="T11" fmla="*/ 22930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0" y="1"/>
                  <a:pt x="10" y="2"/>
                </a:cubicBezTo>
                <a:lnTo>
                  <a:pt x="1" y="8"/>
                </a:lnTo>
                <a:cubicBezTo>
                  <a:pt x="1" y="8"/>
                  <a:pt x="0" y="9"/>
                  <a:pt x="0" y="8"/>
                </a:cubicBezTo>
                <a:cubicBezTo>
                  <a:pt x="0" y="8"/>
                  <a:pt x="0" y="8"/>
                  <a:pt x="1" y="8"/>
                </a:cubicBezTo>
                <a:lnTo>
                  <a:pt x="10" y="2"/>
                </a:lnTo>
                <a:cubicBezTo>
                  <a:pt x="10" y="2"/>
                  <a:pt x="10" y="0"/>
                  <a:pt x="12" y="0"/>
                </a:cubicBezTo>
                <a:close/>
              </a:path>
            </a:pathLst>
          </a:custGeom>
          <a:solidFill>
            <a:srgbClr val="24211D"/>
          </a:solidFill>
          <a:ln w="0">
            <a:solidFill>
              <a:srgbClr val="24211D"/>
            </a:solidFill>
            <a:round/>
            <a:headEnd/>
            <a:tailEnd/>
          </a:ln>
        </p:spPr>
        <p:txBody>
          <a:bodyPr/>
          <a:lstStyle/>
          <a:p>
            <a:endParaRPr lang="en-US"/>
          </a:p>
        </p:txBody>
      </p:sp>
      <p:sp>
        <p:nvSpPr>
          <p:cNvPr id="65605" name="Freeform 72"/>
          <p:cNvSpPr>
            <a:spLocks/>
          </p:cNvSpPr>
          <p:nvPr/>
        </p:nvSpPr>
        <p:spPr bwMode="auto">
          <a:xfrm>
            <a:off x="6577013" y="2638425"/>
            <a:ext cx="101600" cy="92075"/>
          </a:xfrm>
          <a:custGeom>
            <a:avLst/>
            <a:gdLst>
              <a:gd name="T0" fmla="*/ 101600 w 9"/>
              <a:gd name="T1" fmla="*/ 0 h 8"/>
              <a:gd name="T2" fmla="*/ 0 w 9"/>
              <a:gd name="T3" fmla="*/ 92075 h 8"/>
              <a:gd name="T4" fmla="*/ 101600 w 9"/>
              <a:gd name="T5" fmla="*/ 0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0"/>
                </a:moveTo>
                <a:cubicBezTo>
                  <a:pt x="9" y="0"/>
                  <a:pt x="1" y="7"/>
                  <a:pt x="0" y="8"/>
                </a:cubicBezTo>
                <a:cubicBezTo>
                  <a:pt x="0" y="8"/>
                  <a:pt x="9" y="1"/>
                  <a:pt x="9" y="0"/>
                </a:cubicBezTo>
                <a:close/>
              </a:path>
            </a:pathLst>
          </a:custGeom>
          <a:solidFill>
            <a:srgbClr val="24211D"/>
          </a:solidFill>
          <a:ln w="0">
            <a:solidFill>
              <a:srgbClr val="24211D"/>
            </a:solidFill>
            <a:round/>
            <a:headEnd/>
            <a:tailEnd/>
          </a:ln>
        </p:spPr>
        <p:txBody>
          <a:bodyPr/>
          <a:lstStyle/>
          <a:p>
            <a:endParaRPr lang="en-US"/>
          </a:p>
        </p:txBody>
      </p:sp>
      <p:sp>
        <p:nvSpPr>
          <p:cNvPr id="65606" name="Freeform 73"/>
          <p:cNvSpPr>
            <a:spLocks/>
          </p:cNvSpPr>
          <p:nvPr/>
        </p:nvSpPr>
        <p:spPr bwMode="auto">
          <a:xfrm>
            <a:off x="6656388" y="2627313"/>
            <a:ext cx="57150" cy="433387"/>
          </a:xfrm>
          <a:custGeom>
            <a:avLst/>
            <a:gdLst>
              <a:gd name="T0" fmla="*/ 11430 w 5"/>
              <a:gd name="T1" fmla="*/ 0 h 38"/>
              <a:gd name="T2" fmla="*/ 0 w 5"/>
              <a:gd name="T3" fmla="*/ 11405 h 38"/>
              <a:gd name="T4" fmla="*/ 22860 w 5"/>
              <a:gd name="T5" fmla="*/ 34215 h 38"/>
              <a:gd name="T6" fmla="*/ 11430 w 5"/>
              <a:gd name="T7" fmla="*/ 433387 h 38"/>
              <a:gd name="T8" fmla="*/ 45720 w 5"/>
              <a:gd name="T9" fmla="*/ 421982 h 38"/>
              <a:gd name="T10" fmla="*/ 45720 w 5"/>
              <a:gd name="T11" fmla="*/ 22810 h 38"/>
              <a:gd name="T12" fmla="*/ 57150 w 5"/>
              <a:gd name="T13" fmla="*/ 11405 h 38"/>
              <a:gd name="T14" fmla="*/ 57150 w 5"/>
              <a:gd name="T15" fmla="*/ 0 h 38"/>
              <a:gd name="T16" fmla="*/ 22860 w 5"/>
              <a:gd name="T17" fmla="*/ 0 h 38"/>
              <a:gd name="T18" fmla="*/ 11430 w 5"/>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8"/>
              <a:gd name="T32" fmla="*/ 5 w 5"/>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8">
                <a:moveTo>
                  <a:pt x="1" y="0"/>
                </a:moveTo>
                <a:lnTo>
                  <a:pt x="0" y="1"/>
                </a:lnTo>
                <a:cubicBezTo>
                  <a:pt x="0" y="1"/>
                  <a:pt x="2" y="1"/>
                  <a:pt x="2" y="3"/>
                </a:cubicBezTo>
                <a:lnTo>
                  <a:pt x="1" y="38"/>
                </a:lnTo>
                <a:cubicBezTo>
                  <a:pt x="1" y="38"/>
                  <a:pt x="3" y="38"/>
                  <a:pt x="4" y="37"/>
                </a:cubicBezTo>
                <a:lnTo>
                  <a:pt x="4" y="2"/>
                </a:lnTo>
                <a:lnTo>
                  <a:pt x="5" y="1"/>
                </a:lnTo>
                <a:lnTo>
                  <a:pt x="5" y="0"/>
                </a:lnTo>
                <a:lnTo>
                  <a:pt x="2" y="0"/>
                </a:lnTo>
                <a:lnTo>
                  <a:pt x="1" y="0"/>
                </a:lnTo>
                <a:close/>
              </a:path>
            </a:pathLst>
          </a:custGeom>
          <a:solidFill>
            <a:srgbClr val="0087C4"/>
          </a:solidFill>
          <a:ln w="0">
            <a:solidFill>
              <a:srgbClr val="0087C4"/>
            </a:solidFill>
            <a:round/>
            <a:headEnd/>
            <a:tailEnd/>
          </a:ln>
        </p:spPr>
        <p:txBody>
          <a:bodyPr/>
          <a:lstStyle/>
          <a:p>
            <a:endParaRPr lang="en-US"/>
          </a:p>
        </p:txBody>
      </p:sp>
      <p:sp>
        <p:nvSpPr>
          <p:cNvPr id="65607" name="Freeform 74"/>
          <p:cNvSpPr>
            <a:spLocks/>
          </p:cNvSpPr>
          <p:nvPr/>
        </p:nvSpPr>
        <p:spPr bwMode="auto">
          <a:xfrm>
            <a:off x="6656388" y="2673350"/>
            <a:ext cx="22225" cy="387350"/>
          </a:xfrm>
          <a:custGeom>
            <a:avLst/>
            <a:gdLst>
              <a:gd name="T0" fmla="*/ 0 w 2"/>
              <a:gd name="T1" fmla="*/ 387350 h 34"/>
              <a:gd name="T2" fmla="*/ 22225 w 2"/>
              <a:gd name="T3" fmla="*/ 0 h 34"/>
              <a:gd name="T4" fmla="*/ 0 w 2"/>
              <a:gd name="T5" fmla="*/ 387350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1"/>
                  <a:pt x="2" y="0"/>
                </a:cubicBezTo>
                <a:cubicBezTo>
                  <a:pt x="2" y="0"/>
                  <a:pt x="1" y="25"/>
                  <a:pt x="0" y="34"/>
                </a:cubicBezTo>
                <a:close/>
              </a:path>
            </a:pathLst>
          </a:custGeom>
          <a:solidFill>
            <a:srgbClr val="24211D"/>
          </a:solidFill>
          <a:ln w="0">
            <a:solidFill>
              <a:srgbClr val="24211D"/>
            </a:solidFill>
            <a:round/>
            <a:headEnd/>
            <a:tailEnd/>
          </a:ln>
        </p:spPr>
        <p:txBody>
          <a:bodyPr/>
          <a:lstStyle/>
          <a:p>
            <a:endParaRPr lang="en-US"/>
          </a:p>
        </p:txBody>
      </p:sp>
      <p:sp>
        <p:nvSpPr>
          <p:cNvPr id="65608" name="Freeform 75"/>
          <p:cNvSpPr>
            <a:spLocks/>
          </p:cNvSpPr>
          <p:nvPr/>
        </p:nvSpPr>
        <p:spPr bwMode="auto">
          <a:xfrm>
            <a:off x="6702425" y="2649538"/>
            <a:ext cx="1588" cy="400050"/>
          </a:xfrm>
          <a:custGeom>
            <a:avLst/>
            <a:gdLst>
              <a:gd name="T0" fmla="*/ 0 w 1588"/>
              <a:gd name="T1" fmla="*/ 400050 h 35"/>
              <a:gd name="T2" fmla="*/ 0 w 1588"/>
              <a:gd name="T3" fmla="*/ 0 h 35"/>
              <a:gd name="T4" fmla="*/ 0 w 1588"/>
              <a:gd name="T5" fmla="*/ 400050 h 35"/>
              <a:gd name="T6" fmla="*/ 0 60000 65536"/>
              <a:gd name="T7" fmla="*/ 0 60000 65536"/>
              <a:gd name="T8" fmla="*/ 0 60000 65536"/>
              <a:gd name="T9" fmla="*/ 0 w 1588"/>
              <a:gd name="T10" fmla="*/ 0 h 35"/>
              <a:gd name="T11" fmla="*/ 1588 w 1588"/>
              <a:gd name="T12" fmla="*/ 35 h 35"/>
            </a:gdLst>
            <a:ahLst/>
            <a:cxnLst>
              <a:cxn ang="T6">
                <a:pos x="T0" y="T1"/>
              </a:cxn>
              <a:cxn ang="T7">
                <a:pos x="T2" y="T3"/>
              </a:cxn>
              <a:cxn ang="T8">
                <a:pos x="T4" y="T5"/>
              </a:cxn>
            </a:cxnLst>
            <a:rect l="T9" t="T10" r="T11" b="T12"/>
            <a:pathLst>
              <a:path w="1588" h="35">
                <a:moveTo>
                  <a:pt x="0" y="35"/>
                </a:moveTo>
                <a:cubicBezTo>
                  <a:pt x="0" y="35"/>
                  <a:pt x="0" y="10"/>
                  <a:pt x="0" y="0"/>
                </a:cubicBezTo>
                <a:cubicBezTo>
                  <a:pt x="0" y="0"/>
                  <a:pt x="0" y="23"/>
                  <a:pt x="0" y="35"/>
                </a:cubicBezTo>
                <a:close/>
              </a:path>
            </a:pathLst>
          </a:custGeom>
          <a:solidFill>
            <a:srgbClr val="24211D"/>
          </a:solidFill>
          <a:ln w="0">
            <a:solidFill>
              <a:srgbClr val="24211D"/>
            </a:solidFill>
            <a:round/>
            <a:headEnd/>
            <a:tailEnd/>
          </a:ln>
        </p:spPr>
        <p:txBody>
          <a:bodyPr/>
          <a:lstStyle/>
          <a:p>
            <a:endParaRPr lang="en-US"/>
          </a:p>
        </p:txBody>
      </p:sp>
      <p:sp>
        <p:nvSpPr>
          <p:cNvPr id="65609" name="Freeform 76"/>
          <p:cNvSpPr>
            <a:spLocks/>
          </p:cNvSpPr>
          <p:nvPr/>
        </p:nvSpPr>
        <p:spPr bwMode="auto">
          <a:xfrm>
            <a:off x="6645275" y="2627313"/>
            <a:ext cx="33338" cy="34925"/>
          </a:xfrm>
          <a:custGeom>
            <a:avLst/>
            <a:gdLst>
              <a:gd name="T0" fmla="*/ 33338 w 3"/>
              <a:gd name="T1" fmla="*/ 34925 h 3"/>
              <a:gd name="T2" fmla="*/ 0 w 3"/>
              <a:gd name="T3" fmla="*/ 11642 h 3"/>
              <a:gd name="T4" fmla="*/ 0 w 3"/>
              <a:gd name="T5" fmla="*/ 11642 h 3"/>
              <a:gd name="T6" fmla="*/ 33338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2" y="1"/>
                  <a:pt x="0" y="1"/>
                </a:cubicBezTo>
                <a:cubicBezTo>
                  <a:pt x="0" y="1"/>
                  <a:pt x="2" y="0"/>
                  <a:pt x="3" y="3"/>
                </a:cubicBezTo>
                <a:close/>
              </a:path>
            </a:pathLst>
          </a:custGeom>
          <a:solidFill>
            <a:srgbClr val="24211D"/>
          </a:solidFill>
          <a:ln w="0">
            <a:solidFill>
              <a:srgbClr val="24211D"/>
            </a:solidFill>
            <a:round/>
            <a:headEnd/>
            <a:tailEnd/>
          </a:ln>
        </p:spPr>
        <p:txBody>
          <a:bodyPr/>
          <a:lstStyle/>
          <a:p>
            <a:endParaRPr lang="en-US"/>
          </a:p>
        </p:txBody>
      </p:sp>
      <p:sp>
        <p:nvSpPr>
          <p:cNvPr id="65610" name="Freeform 77"/>
          <p:cNvSpPr>
            <a:spLocks/>
          </p:cNvSpPr>
          <p:nvPr/>
        </p:nvSpPr>
        <p:spPr bwMode="auto">
          <a:xfrm>
            <a:off x="6645275" y="2627313"/>
            <a:ext cx="33338" cy="11112"/>
          </a:xfrm>
          <a:custGeom>
            <a:avLst/>
            <a:gdLst>
              <a:gd name="T0" fmla="*/ 0 w 3"/>
              <a:gd name="T1" fmla="*/ 0 h 1"/>
              <a:gd name="T2" fmla="*/ 33338 w 3"/>
              <a:gd name="T3" fmla="*/ 11112 h 1"/>
              <a:gd name="T4" fmla="*/ 33338 w 3"/>
              <a:gd name="T5" fmla="*/ 0 h 1"/>
              <a:gd name="T6" fmla="*/ 33338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1"/>
                </a:lnTo>
                <a:lnTo>
                  <a:pt x="3" y="0"/>
                </a:lnTo>
                <a:lnTo>
                  <a:pt x="0" y="0"/>
                </a:lnTo>
                <a:close/>
              </a:path>
            </a:pathLst>
          </a:custGeom>
          <a:solidFill>
            <a:srgbClr val="24211D"/>
          </a:solidFill>
          <a:ln w="0">
            <a:solidFill>
              <a:srgbClr val="24211D"/>
            </a:solidFill>
            <a:round/>
            <a:headEnd/>
            <a:tailEnd/>
          </a:ln>
        </p:spPr>
        <p:txBody>
          <a:bodyPr/>
          <a:lstStyle/>
          <a:p>
            <a:endParaRPr lang="en-US"/>
          </a:p>
        </p:txBody>
      </p:sp>
      <p:sp>
        <p:nvSpPr>
          <p:cNvPr id="65611" name="Freeform 78"/>
          <p:cNvSpPr>
            <a:spLocks/>
          </p:cNvSpPr>
          <p:nvPr/>
        </p:nvSpPr>
        <p:spPr bwMode="auto">
          <a:xfrm>
            <a:off x="6645275" y="2616200"/>
            <a:ext cx="79375" cy="33338"/>
          </a:xfrm>
          <a:custGeom>
            <a:avLst/>
            <a:gdLst>
              <a:gd name="T0" fmla="*/ 0 w 7"/>
              <a:gd name="T1" fmla="*/ 11113 h 3"/>
              <a:gd name="T2" fmla="*/ 11339 w 7"/>
              <a:gd name="T3" fmla="*/ 0 h 3"/>
              <a:gd name="T4" fmla="*/ 34018 w 7"/>
              <a:gd name="T5" fmla="*/ 0 h 3"/>
              <a:gd name="T6" fmla="*/ 68036 w 7"/>
              <a:gd name="T7" fmla="*/ 11113 h 3"/>
              <a:gd name="T8" fmla="*/ 79375 w 7"/>
              <a:gd name="T9" fmla="*/ 33338 h 3"/>
              <a:gd name="T10" fmla="*/ 68036 w 7"/>
              <a:gd name="T11" fmla="*/ 22225 h 3"/>
              <a:gd name="T12" fmla="*/ 34018 w 7"/>
              <a:gd name="T13" fmla="*/ 0 h 3"/>
              <a:gd name="T14" fmla="*/ 11339 w 7"/>
              <a:gd name="T15" fmla="*/ 11113 h 3"/>
              <a:gd name="T16" fmla="*/ 0 w 7"/>
              <a:gd name="T17" fmla="*/ 1111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1"/>
                </a:moveTo>
                <a:lnTo>
                  <a:pt x="1" y="0"/>
                </a:lnTo>
                <a:lnTo>
                  <a:pt x="3" y="0"/>
                </a:lnTo>
                <a:lnTo>
                  <a:pt x="6" y="1"/>
                </a:lnTo>
                <a:lnTo>
                  <a:pt x="7" y="3"/>
                </a:lnTo>
                <a:lnTo>
                  <a:pt x="6" y="2"/>
                </a:lnTo>
                <a:lnTo>
                  <a:pt x="3" y="0"/>
                </a:lnTo>
                <a:lnTo>
                  <a:pt x="1" y="1"/>
                </a:lnTo>
                <a:lnTo>
                  <a:pt x="0" y="1"/>
                </a:lnTo>
                <a:close/>
              </a:path>
            </a:pathLst>
          </a:custGeom>
          <a:solidFill>
            <a:srgbClr val="24211D"/>
          </a:solidFill>
          <a:ln w="0">
            <a:solidFill>
              <a:srgbClr val="24211D"/>
            </a:solidFill>
            <a:round/>
            <a:headEnd/>
            <a:tailEnd/>
          </a:ln>
        </p:spPr>
        <p:txBody>
          <a:bodyPr/>
          <a:lstStyle/>
          <a:p>
            <a:endParaRPr lang="en-US"/>
          </a:p>
        </p:txBody>
      </p:sp>
      <p:sp>
        <p:nvSpPr>
          <p:cNvPr id="65612" name="Freeform 79"/>
          <p:cNvSpPr>
            <a:spLocks/>
          </p:cNvSpPr>
          <p:nvPr/>
        </p:nvSpPr>
        <p:spPr bwMode="auto">
          <a:xfrm>
            <a:off x="6678613" y="2638425"/>
            <a:ext cx="34925" cy="11113"/>
          </a:xfrm>
          <a:custGeom>
            <a:avLst/>
            <a:gdLst>
              <a:gd name="T0" fmla="*/ 0 w 3"/>
              <a:gd name="T1" fmla="*/ 0 h 1"/>
              <a:gd name="T2" fmla="*/ 34925 w 3"/>
              <a:gd name="T3" fmla="*/ 11113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1"/>
                </a:lnTo>
                <a:lnTo>
                  <a:pt x="0" y="0"/>
                </a:lnTo>
                <a:close/>
              </a:path>
            </a:pathLst>
          </a:custGeom>
          <a:solidFill>
            <a:srgbClr val="24211D"/>
          </a:solidFill>
          <a:ln w="0">
            <a:solidFill>
              <a:srgbClr val="24211D"/>
            </a:solidFill>
            <a:round/>
            <a:headEnd/>
            <a:tailEnd/>
          </a:ln>
        </p:spPr>
        <p:txBody>
          <a:bodyPr/>
          <a:lstStyle/>
          <a:p>
            <a:endParaRPr lang="en-US"/>
          </a:p>
        </p:txBody>
      </p:sp>
      <p:sp>
        <p:nvSpPr>
          <p:cNvPr id="65613" name="Freeform 80"/>
          <p:cNvSpPr>
            <a:spLocks/>
          </p:cNvSpPr>
          <p:nvPr/>
        </p:nvSpPr>
        <p:spPr bwMode="auto">
          <a:xfrm>
            <a:off x="6702425" y="2649538"/>
            <a:ext cx="11113" cy="12700"/>
          </a:xfrm>
          <a:custGeom>
            <a:avLst/>
            <a:gdLst>
              <a:gd name="T0" fmla="*/ 0 w 1"/>
              <a:gd name="T1" fmla="*/ 12700 h 1"/>
              <a:gd name="T2" fmla="*/ 11113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614" name="Freeform 81"/>
          <p:cNvSpPr>
            <a:spLocks/>
          </p:cNvSpPr>
          <p:nvPr/>
        </p:nvSpPr>
        <p:spPr bwMode="auto">
          <a:xfrm>
            <a:off x="6667500" y="2867025"/>
            <a:ext cx="23813" cy="11113"/>
          </a:xfrm>
          <a:custGeom>
            <a:avLst/>
            <a:gdLst>
              <a:gd name="T0" fmla="*/ 0 w 2"/>
              <a:gd name="T1" fmla="*/ 11113 h 1"/>
              <a:gd name="T2" fmla="*/ 23813 w 2"/>
              <a:gd name="T3" fmla="*/ 0 h 1"/>
              <a:gd name="T4" fmla="*/ 0 w 2"/>
              <a:gd name="T5" fmla="*/ 1111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0" y="1"/>
                  <a:pt x="1" y="0"/>
                  <a:pt x="2" y="0"/>
                </a:cubicBezTo>
                <a:cubicBezTo>
                  <a:pt x="2" y="0"/>
                  <a:pt x="1" y="0"/>
                  <a:pt x="0" y="1"/>
                </a:cubicBezTo>
                <a:close/>
              </a:path>
            </a:pathLst>
          </a:custGeom>
          <a:solidFill>
            <a:srgbClr val="24211D"/>
          </a:solidFill>
          <a:ln w="0">
            <a:solidFill>
              <a:srgbClr val="24211D"/>
            </a:solidFill>
            <a:round/>
            <a:headEnd/>
            <a:tailEnd/>
          </a:ln>
        </p:spPr>
        <p:txBody>
          <a:bodyPr/>
          <a:lstStyle/>
          <a:p>
            <a:endParaRPr lang="en-US"/>
          </a:p>
        </p:txBody>
      </p:sp>
      <p:sp>
        <p:nvSpPr>
          <p:cNvPr id="65615" name="Freeform 82"/>
          <p:cNvSpPr>
            <a:spLocks/>
          </p:cNvSpPr>
          <p:nvPr/>
        </p:nvSpPr>
        <p:spPr bwMode="auto">
          <a:xfrm>
            <a:off x="6678613" y="2411413"/>
            <a:ext cx="46037" cy="204787"/>
          </a:xfrm>
          <a:custGeom>
            <a:avLst/>
            <a:gdLst>
              <a:gd name="T0" fmla="*/ 23019 w 4"/>
              <a:gd name="T1" fmla="*/ 204787 h 18"/>
              <a:gd name="T2" fmla="*/ 46037 w 4"/>
              <a:gd name="T3" fmla="*/ 182033 h 18"/>
              <a:gd name="T4" fmla="*/ 23019 w 4"/>
              <a:gd name="T5" fmla="*/ 11377 h 18"/>
              <a:gd name="T6" fmla="*/ 0 w 4"/>
              <a:gd name="T7" fmla="*/ 0 h 18"/>
              <a:gd name="T8" fmla="*/ 11509 w 4"/>
              <a:gd name="T9" fmla="*/ 11377 h 18"/>
              <a:gd name="T10" fmla="*/ 34528 w 4"/>
              <a:gd name="T11" fmla="*/ 170656 h 18"/>
              <a:gd name="T12" fmla="*/ 23019 w 4"/>
              <a:gd name="T13" fmla="*/ 204787 h 18"/>
              <a:gd name="T14" fmla="*/ 0 60000 65536"/>
              <a:gd name="T15" fmla="*/ 0 60000 65536"/>
              <a:gd name="T16" fmla="*/ 0 60000 65536"/>
              <a:gd name="T17" fmla="*/ 0 60000 65536"/>
              <a:gd name="T18" fmla="*/ 0 60000 65536"/>
              <a:gd name="T19" fmla="*/ 0 60000 65536"/>
              <a:gd name="T20" fmla="*/ 0 60000 65536"/>
              <a:gd name="T21" fmla="*/ 0 w 4"/>
              <a:gd name="T22" fmla="*/ 0 h 18"/>
              <a:gd name="T23" fmla="*/ 4 w 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8">
                <a:moveTo>
                  <a:pt x="2" y="18"/>
                </a:moveTo>
                <a:cubicBezTo>
                  <a:pt x="2" y="18"/>
                  <a:pt x="3" y="16"/>
                  <a:pt x="4" y="16"/>
                </a:cubicBezTo>
                <a:lnTo>
                  <a:pt x="2" y="1"/>
                </a:lnTo>
                <a:cubicBezTo>
                  <a:pt x="2" y="1"/>
                  <a:pt x="2" y="0"/>
                  <a:pt x="0" y="0"/>
                </a:cubicBezTo>
                <a:cubicBezTo>
                  <a:pt x="0" y="0"/>
                  <a:pt x="1" y="0"/>
                  <a:pt x="1" y="1"/>
                </a:cubicBezTo>
                <a:lnTo>
                  <a:pt x="3" y="15"/>
                </a:lnTo>
                <a:cubicBezTo>
                  <a:pt x="3" y="15"/>
                  <a:pt x="2" y="17"/>
                  <a:pt x="2" y="18"/>
                </a:cubicBezTo>
                <a:close/>
              </a:path>
            </a:pathLst>
          </a:custGeom>
          <a:solidFill>
            <a:srgbClr val="24211D"/>
          </a:solidFill>
          <a:ln w="0">
            <a:solidFill>
              <a:srgbClr val="24211D"/>
            </a:solidFill>
            <a:round/>
            <a:headEnd/>
            <a:tailEnd/>
          </a:ln>
        </p:spPr>
        <p:txBody>
          <a:bodyPr/>
          <a:lstStyle/>
          <a:p>
            <a:endParaRPr lang="en-US"/>
          </a:p>
        </p:txBody>
      </p:sp>
      <p:sp>
        <p:nvSpPr>
          <p:cNvPr id="65616" name="Freeform 83"/>
          <p:cNvSpPr>
            <a:spLocks/>
          </p:cNvSpPr>
          <p:nvPr/>
        </p:nvSpPr>
        <p:spPr bwMode="auto">
          <a:xfrm>
            <a:off x="6678613" y="2433638"/>
            <a:ext cx="23812" cy="171450"/>
          </a:xfrm>
          <a:custGeom>
            <a:avLst/>
            <a:gdLst>
              <a:gd name="T0" fmla="*/ 23812 w 2"/>
              <a:gd name="T1" fmla="*/ 171450 h 15"/>
              <a:gd name="T2" fmla="*/ 0 w 2"/>
              <a:gd name="T3" fmla="*/ 0 h 15"/>
              <a:gd name="T4" fmla="*/ 23812 w 2"/>
              <a:gd name="T5" fmla="*/ 171450 h 15"/>
              <a:gd name="T6" fmla="*/ 0 60000 65536"/>
              <a:gd name="T7" fmla="*/ 0 60000 65536"/>
              <a:gd name="T8" fmla="*/ 0 60000 65536"/>
              <a:gd name="T9" fmla="*/ 0 w 2"/>
              <a:gd name="T10" fmla="*/ 0 h 15"/>
              <a:gd name="T11" fmla="*/ 2 w 2"/>
              <a:gd name="T12" fmla="*/ 15 h 15"/>
            </a:gdLst>
            <a:ahLst/>
            <a:cxnLst>
              <a:cxn ang="T6">
                <a:pos x="T0" y="T1"/>
              </a:cxn>
              <a:cxn ang="T7">
                <a:pos x="T2" y="T3"/>
              </a:cxn>
              <a:cxn ang="T8">
                <a:pos x="T4" y="T5"/>
              </a:cxn>
            </a:cxnLst>
            <a:rect l="T9" t="T10" r="T11" b="T12"/>
            <a:pathLst>
              <a:path w="2" h="15">
                <a:moveTo>
                  <a:pt x="2" y="15"/>
                </a:moveTo>
                <a:cubicBezTo>
                  <a:pt x="2" y="15"/>
                  <a:pt x="1" y="1"/>
                  <a:pt x="0" y="0"/>
                </a:cubicBezTo>
                <a:cubicBezTo>
                  <a:pt x="0" y="0"/>
                  <a:pt x="1" y="14"/>
                  <a:pt x="2" y="15"/>
                </a:cubicBezTo>
                <a:close/>
              </a:path>
            </a:pathLst>
          </a:custGeom>
          <a:solidFill>
            <a:srgbClr val="24211D"/>
          </a:solidFill>
          <a:ln w="0">
            <a:solidFill>
              <a:srgbClr val="24211D"/>
            </a:solidFill>
            <a:round/>
            <a:headEnd/>
            <a:tailEnd/>
          </a:ln>
        </p:spPr>
        <p:txBody>
          <a:bodyPr/>
          <a:lstStyle/>
          <a:p>
            <a:endParaRPr lang="en-US"/>
          </a:p>
        </p:txBody>
      </p:sp>
      <p:sp>
        <p:nvSpPr>
          <p:cNvPr id="65617" name="Freeform 84"/>
          <p:cNvSpPr>
            <a:spLocks/>
          </p:cNvSpPr>
          <p:nvPr/>
        </p:nvSpPr>
        <p:spPr bwMode="auto">
          <a:xfrm>
            <a:off x="6724650" y="2627313"/>
            <a:ext cx="182563" cy="90487"/>
          </a:xfrm>
          <a:custGeom>
            <a:avLst/>
            <a:gdLst>
              <a:gd name="T0" fmla="*/ 0 w 16"/>
              <a:gd name="T1" fmla="*/ 0 h 8"/>
              <a:gd name="T2" fmla="*/ 11410 w 16"/>
              <a:gd name="T3" fmla="*/ 22622 h 8"/>
              <a:gd name="T4" fmla="*/ 171153 w 16"/>
              <a:gd name="T5" fmla="*/ 90487 h 8"/>
              <a:gd name="T6" fmla="*/ 182563 w 16"/>
              <a:gd name="T7" fmla="*/ 79176 h 8"/>
              <a:gd name="T8" fmla="*/ 171153 w 16"/>
              <a:gd name="T9" fmla="*/ 90487 h 8"/>
              <a:gd name="T10" fmla="*/ 22820 w 16"/>
              <a:gd name="T11" fmla="*/ 22622 h 8"/>
              <a:gd name="T12" fmla="*/ 0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0"/>
                </a:moveTo>
                <a:cubicBezTo>
                  <a:pt x="0" y="0"/>
                  <a:pt x="1" y="1"/>
                  <a:pt x="1" y="2"/>
                </a:cubicBezTo>
                <a:lnTo>
                  <a:pt x="15" y="8"/>
                </a:lnTo>
                <a:cubicBezTo>
                  <a:pt x="15" y="8"/>
                  <a:pt x="16" y="8"/>
                  <a:pt x="16" y="7"/>
                </a:cubicBezTo>
                <a:cubicBezTo>
                  <a:pt x="16" y="7"/>
                  <a:pt x="16" y="8"/>
                  <a:pt x="15" y="8"/>
                </a:cubicBezTo>
                <a:lnTo>
                  <a:pt x="2" y="2"/>
                </a:lnTo>
                <a:cubicBezTo>
                  <a:pt x="2" y="2"/>
                  <a:pt x="1" y="0"/>
                  <a:pt x="0" y="0"/>
                </a:cubicBezTo>
                <a:close/>
              </a:path>
            </a:pathLst>
          </a:custGeom>
          <a:solidFill>
            <a:srgbClr val="24211D"/>
          </a:solidFill>
          <a:ln w="0">
            <a:solidFill>
              <a:srgbClr val="24211D"/>
            </a:solidFill>
            <a:round/>
            <a:headEnd/>
            <a:tailEnd/>
          </a:ln>
        </p:spPr>
        <p:txBody>
          <a:bodyPr/>
          <a:lstStyle/>
          <a:p>
            <a:endParaRPr lang="en-US"/>
          </a:p>
        </p:txBody>
      </p:sp>
      <p:sp>
        <p:nvSpPr>
          <p:cNvPr id="65618" name="Freeform 85"/>
          <p:cNvSpPr>
            <a:spLocks/>
          </p:cNvSpPr>
          <p:nvPr/>
        </p:nvSpPr>
        <p:spPr bwMode="auto">
          <a:xfrm>
            <a:off x="6735763" y="2627313"/>
            <a:ext cx="160337" cy="68262"/>
          </a:xfrm>
          <a:custGeom>
            <a:avLst/>
            <a:gdLst>
              <a:gd name="T0" fmla="*/ 0 w 14"/>
              <a:gd name="T1" fmla="*/ 0 h 6"/>
              <a:gd name="T2" fmla="*/ 160337 w 14"/>
              <a:gd name="T3" fmla="*/ 68262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0"/>
                </a:moveTo>
                <a:cubicBezTo>
                  <a:pt x="0" y="0"/>
                  <a:pt x="13" y="6"/>
                  <a:pt x="14" y="6"/>
                </a:cubicBezTo>
                <a:cubicBezTo>
                  <a:pt x="14" y="6"/>
                  <a:pt x="1" y="0"/>
                  <a:pt x="0" y="0"/>
                </a:cubicBezTo>
                <a:close/>
              </a:path>
            </a:pathLst>
          </a:custGeom>
          <a:solidFill>
            <a:srgbClr val="24211D"/>
          </a:solidFill>
          <a:ln w="0">
            <a:solidFill>
              <a:srgbClr val="24211D"/>
            </a:solidFill>
            <a:round/>
            <a:headEnd/>
            <a:tailEnd/>
          </a:ln>
        </p:spPr>
        <p:txBody>
          <a:bodyPr/>
          <a:lstStyle/>
          <a:p>
            <a:endParaRPr lang="en-US"/>
          </a:p>
        </p:txBody>
      </p:sp>
      <p:sp>
        <p:nvSpPr>
          <p:cNvPr id="65619" name="Freeform 86"/>
          <p:cNvSpPr>
            <a:spLocks/>
          </p:cNvSpPr>
          <p:nvPr/>
        </p:nvSpPr>
        <p:spPr bwMode="auto">
          <a:xfrm>
            <a:off x="3917950" y="5584825"/>
            <a:ext cx="319088" cy="342900"/>
          </a:xfrm>
          <a:custGeom>
            <a:avLst/>
            <a:gdLst>
              <a:gd name="T0" fmla="*/ 113960 w 28"/>
              <a:gd name="T1" fmla="*/ 205740 h 30"/>
              <a:gd name="T2" fmla="*/ 102564 w 28"/>
              <a:gd name="T3" fmla="*/ 0 h 30"/>
              <a:gd name="T4" fmla="*/ 159544 w 28"/>
              <a:gd name="T5" fmla="*/ 205740 h 30"/>
              <a:gd name="T6" fmla="*/ 319088 w 28"/>
              <a:gd name="T7" fmla="*/ 297180 h 30"/>
              <a:gd name="T8" fmla="*/ 159544 w 28"/>
              <a:gd name="T9" fmla="*/ 251460 h 30"/>
              <a:gd name="T10" fmla="*/ 0 w 28"/>
              <a:gd name="T11" fmla="*/ 342900 h 30"/>
              <a:gd name="T12" fmla="*/ 113960 w 28"/>
              <a:gd name="T13" fmla="*/ 205740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10" y="18"/>
                </a:moveTo>
                <a:lnTo>
                  <a:pt x="9" y="0"/>
                </a:lnTo>
                <a:lnTo>
                  <a:pt x="14" y="18"/>
                </a:lnTo>
                <a:lnTo>
                  <a:pt x="28" y="26"/>
                </a:lnTo>
                <a:lnTo>
                  <a:pt x="14" y="22"/>
                </a:lnTo>
                <a:lnTo>
                  <a:pt x="0" y="30"/>
                </a:lnTo>
                <a:lnTo>
                  <a:pt x="10" y="18"/>
                </a:lnTo>
                <a:close/>
              </a:path>
            </a:pathLst>
          </a:custGeom>
          <a:solidFill>
            <a:srgbClr val="FFFFFF"/>
          </a:solidFill>
          <a:ln w="0">
            <a:solidFill>
              <a:srgbClr val="FFFFFF"/>
            </a:solidFill>
            <a:round/>
            <a:headEnd/>
            <a:tailEnd/>
          </a:ln>
        </p:spPr>
        <p:txBody>
          <a:bodyPr/>
          <a:lstStyle/>
          <a:p>
            <a:endParaRPr lang="en-US"/>
          </a:p>
        </p:txBody>
      </p:sp>
      <p:sp>
        <p:nvSpPr>
          <p:cNvPr id="65620" name="Freeform 87"/>
          <p:cNvSpPr>
            <a:spLocks/>
          </p:cNvSpPr>
          <p:nvPr/>
        </p:nvSpPr>
        <p:spPr bwMode="auto">
          <a:xfrm>
            <a:off x="3932238" y="5824538"/>
            <a:ext cx="136525" cy="103187"/>
          </a:xfrm>
          <a:custGeom>
            <a:avLst/>
            <a:gdLst>
              <a:gd name="T0" fmla="*/ 136525 w 12"/>
              <a:gd name="T1" fmla="*/ 0 h 9"/>
              <a:gd name="T2" fmla="*/ 125148 w 12"/>
              <a:gd name="T3" fmla="*/ 22930 h 9"/>
              <a:gd name="T4" fmla="*/ 11377 w 12"/>
              <a:gd name="T5" fmla="*/ 103187 h 9"/>
              <a:gd name="T6" fmla="*/ 0 w 12"/>
              <a:gd name="T7" fmla="*/ 91722 h 9"/>
              <a:gd name="T8" fmla="*/ 11377 w 12"/>
              <a:gd name="T9" fmla="*/ 103187 h 9"/>
              <a:gd name="T10" fmla="*/ 113771 w 12"/>
              <a:gd name="T11" fmla="*/ 22930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1" y="1"/>
                  <a:pt x="11" y="2"/>
                </a:cubicBezTo>
                <a:lnTo>
                  <a:pt x="1" y="9"/>
                </a:lnTo>
                <a:cubicBezTo>
                  <a:pt x="1" y="9"/>
                  <a:pt x="1" y="9"/>
                  <a:pt x="0" y="8"/>
                </a:cubicBezTo>
                <a:cubicBezTo>
                  <a:pt x="0" y="8"/>
                  <a:pt x="1" y="9"/>
                  <a:pt x="1" y="9"/>
                </a:cubicBezTo>
                <a:lnTo>
                  <a:pt x="10" y="2"/>
                </a:lnTo>
                <a:cubicBezTo>
                  <a:pt x="10" y="2"/>
                  <a:pt x="11" y="1"/>
                  <a:pt x="12" y="0"/>
                </a:cubicBezTo>
                <a:close/>
              </a:path>
            </a:pathLst>
          </a:custGeom>
          <a:solidFill>
            <a:srgbClr val="24211D"/>
          </a:solidFill>
          <a:ln w="0">
            <a:solidFill>
              <a:srgbClr val="24211D"/>
            </a:solidFill>
            <a:round/>
            <a:headEnd/>
            <a:tailEnd/>
          </a:ln>
        </p:spPr>
        <p:txBody>
          <a:bodyPr/>
          <a:lstStyle/>
          <a:p>
            <a:endParaRPr lang="en-US"/>
          </a:p>
        </p:txBody>
      </p:sp>
      <p:sp>
        <p:nvSpPr>
          <p:cNvPr id="65621" name="Freeform 88"/>
          <p:cNvSpPr>
            <a:spLocks/>
          </p:cNvSpPr>
          <p:nvPr/>
        </p:nvSpPr>
        <p:spPr bwMode="auto">
          <a:xfrm>
            <a:off x="3943350" y="5824538"/>
            <a:ext cx="114300" cy="79375"/>
          </a:xfrm>
          <a:custGeom>
            <a:avLst/>
            <a:gdLst>
              <a:gd name="T0" fmla="*/ 114300 w 10"/>
              <a:gd name="T1" fmla="*/ 0 h 7"/>
              <a:gd name="T2" fmla="*/ 0 w 10"/>
              <a:gd name="T3" fmla="*/ 79375 h 7"/>
              <a:gd name="T4" fmla="*/ 114300 w 10"/>
              <a:gd name="T5" fmla="*/ 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0"/>
                </a:moveTo>
                <a:cubicBezTo>
                  <a:pt x="10" y="0"/>
                  <a:pt x="1" y="7"/>
                  <a:pt x="0" y="7"/>
                </a:cubicBezTo>
                <a:cubicBezTo>
                  <a:pt x="0" y="7"/>
                  <a:pt x="9" y="0"/>
                  <a:pt x="10" y="0"/>
                </a:cubicBezTo>
                <a:close/>
              </a:path>
            </a:pathLst>
          </a:custGeom>
          <a:solidFill>
            <a:srgbClr val="24211D"/>
          </a:solidFill>
          <a:ln w="0">
            <a:solidFill>
              <a:srgbClr val="24211D"/>
            </a:solidFill>
            <a:round/>
            <a:headEnd/>
            <a:tailEnd/>
          </a:ln>
        </p:spPr>
        <p:txBody>
          <a:bodyPr/>
          <a:lstStyle/>
          <a:p>
            <a:endParaRPr lang="en-US"/>
          </a:p>
        </p:txBody>
      </p:sp>
      <p:sp>
        <p:nvSpPr>
          <p:cNvPr id="65622" name="Freeform 89"/>
          <p:cNvSpPr>
            <a:spLocks/>
          </p:cNvSpPr>
          <p:nvPr/>
        </p:nvSpPr>
        <p:spPr bwMode="auto">
          <a:xfrm>
            <a:off x="3998913" y="5802313"/>
            <a:ext cx="55562" cy="444500"/>
          </a:xfrm>
          <a:custGeom>
            <a:avLst/>
            <a:gdLst>
              <a:gd name="T0" fmla="*/ 11112 w 5"/>
              <a:gd name="T1" fmla="*/ 11397 h 39"/>
              <a:gd name="T2" fmla="*/ 0 w 5"/>
              <a:gd name="T3" fmla="*/ 22795 h 39"/>
              <a:gd name="T4" fmla="*/ 33337 w 5"/>
              <a:gd name="T5" fmla="*/ 45590 h 39"/>
              <a:gd name="T6" fmla="*/ 11112 w 5"/>
              <a:gd name="T7" fmla="*/ 444500 h 39"/>
              <a:gd name="T8" fmla="*/ 44450 w 5"/>
              <a:gd name="T9" fmla="*/ 433103 h 39"/>
              <a:gd name="T10" fmla="*/ 44450 w 5"/>
              <a:gd name="T11" fmla="*/ 34192 h 39"/>
              <a:gd name="T12" fmla="*/ 55562 w 5"/>
              <a:gd name="T13" fmla="*/ 22795 h 39"/>
              <a:gd name="T14" fmla="*/ 55562 w 5"/>
              <a:gd name="T15" fmla="*/ 11397 h 39"/>
              <a:gd name="T16" fmla="*/ 33337 w 5"/>
              <a:gd name="T17" fmla="*/ 0 h 39"/>
              <a:gd name="T18" fmla="*/ 11112 w 5"/>
              <a:gd name="T19" fmla="*/ 1139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9"/>
              <a:gd name="T32" fmla="*/ 5 w 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9">
                <a:moveTo>
                  <a:pt x="1" y="1"/>
                </a:moveTo>
                <a:lnTo>
                  <a:pt x="0" y="2"/>
                </a:lnTo>
                <a:cubicBezTo>
                  <a:pt x="0" y="2"/>
                  <a:pt x="3" y="1"/>
                  <a:pt x="3" y="4"/>
                </a:cubicBezTo>
                <a:lnTo>
                  <a:pt x="1" y="39"/>
                </a:lnTo>
                <a:cubicBezTo>
                  <a:pt x="1" y="39"/>
                  <a:pt x="4" y="39"/>
                  <a:pt x="4" y="38"/>
                </a:cubicBezTo>
                <a:lnTo>
                  <a:pt x="4" y="3"/>
                </a:lnTo>
                <a:lnTo>
                  <a:pt x="5" y="2"/>
                </a:lnTo>
                <a:lnTo>
                  <a:pt x="5" y="1"/>
                </a:lnTo>
                <a:lnTo>
                  <a:pt x="3" y="0"/>
                </a:lnTo>
                <a:lnTo>
                  <a:pt x="1" y="1"/>
                </a:lnTo>
                <a:close/>
              </a:path>
            </a:pathLst>
          </a:custGeom>
          <a:solidFill>
            <a:srgbClr val="0087C4"/>
          </a:solidFill>
          <a:ln w="0">
            <a:solidFill>
              <a:srgbClr val="0087C4"/>
            </a:solidFill>
            <a:round/>
            <a:headEnd/>
            <a:tailEnd/>
          </a:ln>
        </p:spPr>
        <p:txBody>
          <a:bodyPr/>
          <a:lstStyle/>
          <a:p>
            <a:endParaRPr lang="en-US"/>
          </a:p>
        </p:txBody>
      </p:sp>
      <p:sp>
        <p:nvSpPr>
          <p:cNvPr id="65623" name="Freeform 90"/>
          <p:cNvSpPr>
            <a:spLocks/>
          </p:cNvSpPr>
          <p:nvPr/>
        </p:nvSpPr>
        <p:spPr bwMode="auto">
          <a:xfrm>
            <a:off x="3998913" y="5857875"/>
            <a:ext cx="22225" cy="388938"/>
          </a:xfrm>
          <a:custGeom>
            <a:avLst/>
            <a:gdLst>
              <a:gd name="T0" fmla="*/ 0 w 2"/>
              <a:gd name="T1" fmla="*/ 388938 h 34"/>
              <a:gd name="T2" fmla="*/ 22225 w 2"/>
              <a:gd name="T3" fmla="*/ 0 h 34"/>
              <a:gd name="T4" fmla="*/ 0 w 2"/>
              <a:gd name="T5" fmla="*/ 388938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1"/>
                  <a:pt x="2" y="0"/>
                </a:cubicBezTo>
                <a:cubicBezTo>
                  <a:pt x="2" y="0"/>
                  <a:pt x="1" y="24"/>
                  <a:pt x="0" y="34"/>
                </a:cubicBezTo>
                <a:close/>
              </a:path>
            </a:pathLst>
          </a:custGeom>
          <a:solidFill>
            <a:srgbClr val="24211D"/>
          </a:solidFill>
          <a:ln w="0">
            <a:solidFill>
              <a:srgbClr val="24211D"/>
            </a:solidFill>
            <a:round/>
            <a:headEnd/>
            <a:tailEnd/>
          </a:ln>
        </p:spPr>
        <p:txBody>
          <a:bodyPr/>
          <a:lstStyle/>
          <a:p>
            <a:endParaRPr lang="en-US"/>
          </a:p>
        </p:txBody>
      </p:sp>
      <p:sp>
        <p:nvSpPr>
          <p:cNvPr id="65624" name="Freeform 91"/>
          <p:cNvSpPr>
            <a:spLocks/>
          </p:cNvSpPr>
          <p:nvPr/>
        </p:nvSpPr>
        <p:spPr bwMode="auto">
          <a:xfrm>
            <a:off x="4068763" y="5824538"/>
            <a:ext cx="11112" cy="409575"/>
          </a:xfrm>
          <a:custGeom>
            <a:avLst/>
            <a:gdLst>
              <a:gd name="T0" fmla="*/ 11112 w 1"/>
              <a:gd name="T1" fmla="*/ 409575 h 36"/>
              <a:gd name="T2" fmla="*/ 0 w 1"/>
              <a:gd name="T3" fmla="*/ 0 h 36"/>
              <a:gd name="T4" fmla="*/ 11112 w 1"/>
              <a:gd name="T5" fmla="*/ 409575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1" y="36"/>
                </a:moveTo>
                <a:cubicBezTo>
                  <a:pt x="1" y="36"/>
                  <a:pt x="1" y="11"/>
                  <a:pt x="0" y="0"/>
                </a:cubicBezTo>
                <a:cubicBezTo>
                  <a:pt x="0" y="0"/>
                  <a:pt x="0" y="24"/>
                  <a:pt x="1" y="36"/>
                </a:cubicBezTo>
                <a:close/>
              </a:path>
            </a:pathLst>
          </a:custGeom>
          <a:solidFill>
            <a:srgbClr val="24211D"/>
          </a:solidFill>
          <a:ln w="0">
            <a:solidFill>
              <a:srgbClr val="24211D"/>
            </a:solidFill>
            <a:round/>
            <a:headEnd/>
            <a:tailEnd/>
          </a:ln>
        </p:spPr>
        <p:txBody>
          <a:bodyPr/>
          <a:lstStyle/>
          <a:p>
            <a:endParaRPr lang="en-US"/>
          </a:p>
        </p:txBody>
      </p:sp>
      <p:sp>
        <p:nvSpPr>
          <p:cNvPr id="65625" name="Freeform 92"/>
          <p:cNvSpPr>
            <a:spLocks/>
          </p:cNvSpPr>
          <p:nvPr/>
        </p:nvSpPr>
        <p:spPr bwMode="auto">
          <a:xfrm>
            <a:off x="4011613" y="5813425"/>
            <a:ext cx="34925" cy="33338"/>
          </a:xfrm>
          <a:custGeom>
            <a:avLst/>
            <a:gdLst>
              <a:gd name="T0" fmla="*/ 34925 w 3"/>
              <a:gd name="T1" fmla="*/ 33338 h 3"/>
              <a:gd name="T2" fmla="*/ 0 w 3"/>
              <a:gd name="T3" fmla="*/ 11113 h 3"/>
              <a:gd name="T4" fmla="*/ 0 w 3"/>
              <a:gd name="T5" fmla="*/ 11113 h 3"/>
              <a:gd name="T6" fmla="*/ 34925 w 3"/>
              <a:gd name="T7" fmla="*/ 33338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0" y="1"/>
                </a:cubicBezTo>
                <a:cubicBezTo>
                  <a:pt x="0" y="1"/>
                  <a:pt x="3" y="0"/>
                  <a:pt x="3" y="3"/>
                </a:cubicBezTo>
                <a:close/>
              </a:path>
            </a:pathLst>
          </a:custGeom>
          <a:solidFill>
            <a:srgbClr val="24211D"/>
          </a:solidFill>
          <a:ln w="0">
            <a:solidFill>
              <a:srgbClr val="24211D"/>
            </a:solidFill>
            <a:round/>
            <a:headEnd/>
            <a:tailEnd/>
          </a:ln>
        </p:spPr>
        <p:txBody>
          <a:bodyPr/>
          <a:lstStyle/>
          <a:p>
            <a:endParaRPr lang="en-US"/>
          </a:p>
        </p:txBody>
      </p:sp>
      <p:sp>
        <p:nvSpPr>
          <p:cNvPr id="65626" name="Freeform 93"/>
          <p:cNvSpPr>
            <a:spLocks/>
          </p:cNvSpPr>
          <p:nvPr/>
        </p:nvSpPr>
        <p:spPr bwMode="auto">
          <a:xfrm>
            <a:off x="4011613" y="5802313"/>
            <a:ext cx="46037" cy="11112"/>
          </a:xfrm>
          <a:custGeom>
            <a:avLst/>
            <a:gdLst>
              <a:gd name="T0" fmla="*/ 0 w 4"/>
              <a:gd name="T1" fmla="*/ 11112 h 1"/>
              <a:gd name="T2" fmla="*/ 34528 w 4"/>
              <a:gd name="T3" fmla="*/ 11112 h 1"/>
              <a:gd name="T4" fmla="*/ 46037 w 4"/>
              <a:gd name="T5" fmla="*/ 0 h 1"/>
              <a:gd name="T6" fmla="*/ 34528 w 4"/>
              <a:gd name="T7" fmla="*/ 11112 h 1"/>
              <a:gd name="T8" fmla="*/ 0 w 4"/>
              <a:gd name="T9" fmla="*/ 11112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1"/>
                </a:moveTo>
                <a:lnTo>
                  <a:pt x="3" y="1"/>
                </a:lnTo>
                <a:lnTo>
                  <a:pt x="4" y="0"/>
                </a:lnTo>
                <a:lnTo>
                  <a:pt x="3" y="1"/>
                </a:lnTo>
                <a:lnTo>
                  <a:pt x="0" y="1"/>
                </a:lnTo>
                <a:close/>
              </a:path>
            </a:pathLst>
          </a:custGeom>
          <a:solidFill>
            <a:srgbClr val="24211D"/>
          </a:solidFill>
          <a:ln w="0">
            <a:solidFill>
              <a:srgbClr val="24211D"/>
            </a:solidFill>
            <a:round/>
            <a:headEnd/>
            <a:tailEnd/>
          </a:ln>
        </p:spPr>
        <p:txBody>
          <a:bodyPr/>
          <a:lstStyle/>
          <a:p>
            <a:endParaRPr lang="en-US"/>
          </a:p>
        </p:txBody>
      </p:sp>
      <p:sp>
        <p:nvSpPr>
          <p:cNvPr id="65627" name="Freeform 94"/>
          <p:cNvSpPr>
            <a:spLocks/>
          </p:cNvSpPr>
          <p:nvPr/>
        </p:nvSpPr>
        <p:spPr bwMode="auto">
          <a:xfrm>
            <a:off x="4011613" y="5802313"/>
            <a:ext cx="80962" cy="22225"/>
          </a:xfrm>
          <a:custGeom>
            <a:avLst/>
            <a:gdLst>
              <a:gd name="T0" fmla="*/ 0 w 7"/>
              <a:gd name="T1" fmla="*/ 11113 h 2"/>
              <a:gd name="T2" fmla="*/ 11566 w 7"/>
              <a:gd name="T3" fmla="*/ 0 h 2"/>
              <a:gd name="T4" fmla="*/ 46264 w 7"/>
              <a:gd name="T5" fmla="*/ 0 h 2"/>
              <a:gd name="T6" fmla="*/ 80962 w 7"/>
              <a:gd name="T7" fmla="*/ 11113 h 2"/>
              <a:gd name="T8" fmla="*/ 80962 w 7"/>
              <a:gd name="T9" fmla="*/ 22225 h 2"/>
              <a:gd name="T10" fmla="*/ 69396 w 7"/>
              <a:gd name="T11" fmla="*/ 11113 h 2"/>
              <a:gd name="T12" fmla="*/ 34698 w 7"/>
              <a:gd name="T13" fmla="*/ 0 h 2"/>
              <a:gd name="T14" fmla="*/ 11566 w 7"/>
              <a:gd name="T15" fmla="*/ 0 h 2"/>
              <a:gd name="T16" fmla="*/ 0 w 7"/>
              <a:gd name="T17" fmla="*/ 11113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
              <a:gd name="T29" fmla="*/ 7 w 7"/>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
                <a:moveTo>
                  <a:pt x="0" y="1"/>
                </a:moveTo>
                <a:lnTo>
                  <a:pt x="1" y="0"/>
                </a:lnTo>
                <a:lnTo>
                  <a:pt x="4" y="0"/>
                </a:lnTo>
                <a:lnTo>
                  <a:pt x="7" y="1"/>
                </a:lnTo>
                <a:lnTo>
                  <a:pt x="7" y="2"/>
                </a:lnTo>
                <a:lnTo>
                  <a:pt x="6" y="1"/>
                </a:lnTo>
                <a:lnTo>
                  <a:pt x="3" y="0"/>
                </a:ln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628" name="Freeform 95"/>
          <p:cNvSpPr>
            <a:spLocks/>
          </p:cNvSpPr>
          <p:nvPr/>
        </p:nvSpPr>
        <p:spPr bwMode="auto">
          <a:xfrm>
            <a:off x="4046538" y="5813425"/>
            <a:ext cx="46037" cy="22225"/>
          </a:xfrm>
          <a:custGeom>
            <a:avLst/>
            <a:gdLst>
              <a:gd name="T0" fmla="*/ 11509 w 4"/>
              <a:gd name="T1" fmla="*/ 0 h 2"/>
              <a:gd name="T2" fmla="*/ 46037 w 4"/>
              <a:gd name="T3" fmla="*/ 22225 h 2"/>
              <a:gd name="T4" fmla="*/ 0 w 4"/>
              <a:gd name="T5" fmla="*/ 11113 h 2"/>
              <a:gd name="T6" fmla="*/ 11509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lnTo>
                  <a:pt x="4" y="2"/>
                </a:lnTo>
                <a:lnTo>
                  <a:pt x="0" y="1"/>
                </a:lnTo>
                <a:lnTo>
                  <a:pt x="1" y="0"/>
                </a:lnTo>
                <a:close/>
              </a:path>
            </a:pathLst>
          </a:custGeom>
          <a:solidFill>
            <a:srgbClr val="24211D"/>
          </a:solidFill>
          <a:ln w="0">
            <a:solidFill>
              <a:srgbClr val="24211D"/>
            </a:solidFill>
            <a:round/>
            <a:headEnd/>
            <a:tailEnd/>
          </a:ln>
        </p:spPr>
        <p:txBody>
          <a:bodyPr/>
          <a:lstStyle/>
          <a:p>
            <a:endParaRPr lang="en-US"/>
          </a:p>
        </p:txBody>
      </p:sp>
      <p:sp>
        <p:nvSpPr>
          <p:cNvPr id="65629" name="Freeform 96"/>
          <p:cNvSpPr>
            <a:spLocks/>
          </p:cNvSpPr>
          <p:nvPr/>
        </p:nvSpPr>
        <p:spPr bwMode="auto">
          <a:xfrm>
            <a:off x="4068763" y="5835650"/>
            <a:ext cx="23812" cy="11113"/>
          </a:xfrm>
          <a:custGeom>
            <a:avLst/>
            <a:gdLst>
              <a:gd name="T0" fmla="*/ 0 w 2"/>
              <a:gd name="T1" fmla="*/ 0 h 1"/>
              <a:gd name="T2" fmla="*/ 23812 w 2"/>
              <a:gd name="T3" fmla="*/ 0 h 1"/>
              <a:gd name="T4" fmla="*/ 0 w 2"/>
              <a:gd name="T5" fmla="*/ 11113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0"/>
                </a:lnTo>
                <a:lnTo>
                  <a:pt x="0" y="1"/>
                </a:lnTo>
                <a:lnTo>
                  <a:pt x="0" y="0"/>
                </a:lnTo>
                <a:close/>
              </a:path>
            </a:pathLst>
          </a:custGeom>
          <a:solidFill>
            <a:srgbClr val="24211D"/>
          </a:solidFill>
          <a:ln w="0">
            <a:solidFill>
              <a:srgbClr val="24211D"/>
            </a:solidFill>
            <a:round/>
            <a:headEnd/>
            <a:tailEnd/>
          </a:ln>
        </p:spPr>
        <p:txBody>
          <a:bodyPr/>
          <a:lstStyle/>
          <a:p>
            <a:endParaRPr lang="en-US"/>
          </a:p>
        </p:txBody>
      </p:sp>
      <p:sp>
        <p:nvSpPr>
          <p:cNvPr id="65630" name="Freeform 97"/>
          <p:cNvSpPr>
            <a:spLocks/>
          </p:cNvSpPr>
          <p:nvPr/>
        </p:nvSpPr>
        <p:spPr bwMode="auto">
          <a:xfrm>
            <a:off x="4046538" y="6051550"/>
            <a:ext cx="22225" cy="1588"/>
          </a:xfrm>
          <a:custGeom>
            <a:avLst/>
            <a:gdLst>
              <a:gd name="T0" fmla="*/ 0 w 2"/>
              <a:gd name="T1" fmla="*/ 0 h 1588"/>
              <a:gd name="T2" fmla="*/ 22225 w 2"/>
              <a:gd name="T3" fmla="*/ 0 h 1588"/>
              <a:gd name="T4" fmla="*/ 0 w 2"/>
              <a:gd name="T5" fmla="*/ 0 h 1588"/>
              <a:gd name="T6" fmla="*/ 0 60000 65536"/>
              <a:gd name="T7" fmla="*/ 0 60000 65536"/>
              <a:gd name="T8" fmla="*/ 0 60000 65536"/>
              <a:gd name="T9" fmla="*/ 0 w 2"/>
              <a:gd name="T10" fmla="*/ 0 h 1588"/>
              <a:gd name="T11" fmla="*/ 2 w 2"/>
              <a:gd name="T12" fmla="*/ 1588 h 1588"/>
            </a:gdLst>
            <a:ahLst/>
            <a:cxnLst>
              <a:cxn ang="T6">
                <a:pos x="T0" y="T1"/>
              </a:cxn>
              <a:cxn ang="T7">
                <a:pos x="T2" y="T3"/>
              </a:cxn>
              <a:cxn ang="T8">
                <a:pos x="T4" y="T5"/>
              </a:cxn>
            </a:cxnLst>
            <a:rect l="T9" t="T10" r="T11" b="T12"/>
            <a:pathLst>
              <a:path w="2" h="1588">
                <a:moveTo>
                  <a:pt x="0" y="0"/>
                </a:moveTo>
                <a:cubicBezTo>
                  <a:pt x="0" y="0"/>
                  <a:pt x="0" y="0"/>
                  <a:pt x="2" y="0"/>
                </a:cubicBezTo>
                <a:cubicBezTo>
                  <a:pt x="2" y="0"/>
                  <a:pt x="0" y="0"/>
                  <a:pt x="0" y="0"/>
                </a:cubicBezTo>
                <a:close/>
              </a:path>
            </a:pathLst>
          </a:custGeom>
          <a:solidFill>
            <a:srgbClr val="24211D"/>
          </a:solidFill>
          <a:ln w="0">
            <a:solidFill>
              <a:srgbClr val="24211D"/>
            </a:solidFill>
            <a:round/>
            <a:headEnd/>
            <a:tailEnd/>
          </a:ln>
        </p:spPr>
        <p:txBody>
          <a:bodyPr/>
          <a:lstStyle/>
          <a:p>
            <a:endParaRPr lang="en-US"/>
          </a:p>
        </p:txBody>
      </p:sp>
      <p:sp>
        <p:nvSpPr>
          <p:cNvPr id="65631" name="Freeform 98"/>
          <p:cNvSpPr>
            <a:spLocks/>
          </p:cNvSpPr>
          <p:nvPr/>
        </p:nvSpPr>
        <p:spPr bwMode="auto">
          <a:xfrm>
            <a:off x="4057650" y="5584825"/>
            <a:ext cx="34925" cy="217488"/>
          </a:xfrm>
          <a:custGeom>
            <a:avLst/>
            <a:gdLst>
              <a:gd name="T0" fmla="*/ 23283 w 3"/>
              <a:gd name="T1" fmla="*/ 217488 h 19"/>
              <a:gd name="T2" fmla="*/ 34925 w 3"/>
              <a:gd name="T3" fmla="*/ 183148 h 19"/>
              <a:gd name="T4" fmla="*/ 11642 w 3"/>
              <a:gd name="T5" fmla="*/ 11447 h 19"/>
              <a:gd name="T6" fmla="*/ 0 w 3"/>
              <a:gd name="T7" fmla="*/ 11447 h 19"/>
              <a:gd name="T8" fmla="*/ 11642 w 3"/>
              <a:gd name="T9" fmla="*/ 22893 h 19"/>
              <a:gd name="T10" fmla="*/ 34925 w 3"/>
              <a:gd name="T11" fmla="*/ 183148 h 19"/>
              <a:gd name="T12" fmla="*/ 23283 w 3"/>
              <a:gd name="T13" fmla="*/ 217488 h 19"/>
              <a:gd name="T14" fmla="*/ 0 60000 65536"/>
              <a:gd name="T15" fmla="*/ 0 60000 65536"/>
              <a:gd name="T16" fmla="*/ 0 60000 65536"/>
              <a:gd name="T17" fmla="*/ 0 60000 65536"/>
              <a:gd name="T18" fmla="*/ 0 60000 65536"/>
              <a:gd name="T19" fmla="*/ 0 60000 65536"/>
              <a:gd name="T20" fmla="*/ 0 60000 65536"/>
              <a:gd name="T21" fmla="*/ 0 w 3"/>
              <a:gd name="T22" fmla="*/ 0 h 19"/>
              <a:gd name="T23" fmla="*/ 3 w 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9">
                <a:moveTo>
                  <a:pt x="2" y="19"/>
                </a:moveTo>
                <a:cubicBezTo>
                  <a:pt x="2" y="19"/>
                  <a:pt x="2" y="17"/>
                  <a:pt x="3" y="16"/>
                </a:cubicBezTo>
                <a:lnTo>
                  <a:pt x="1" y="1"/>
                </a:lnTo>
                <a:cubicBezTo>
                  <a:pt x="1" y="1"/>
                  <a:pt x="1" y="0"/>
                  <a:pt x="0" y="1"/>
                </a:cubicBezTo>
                <a:cubicBezTo>
                  <a:pt x="0" y="1"/>
                  <a:pt x="1" y="1"/>
                  <a:pt x="1" y="2"/>
                </a:cubicBezTo>
                <a:lnTo>
                  <a:pt x="3" y="16"/>
                </a:lnTo>
                <a:cubicBezTo>
                  <a:pt x="3" y="16"/>
                  <a:pt x="2" y="17"/>
                  <a:pt x="2" y="19"/>
                </a:cubicBezTo>
                <a:close/>
              </a:path>
            </a:pathLst>
          </a:custGeom>
          <a:solidFill>
            <a:srgbClr val="24211D"/>
          </a:solidFill>
          <a:ln w="0">
            <a:solidFill>
              <a:srgbClr val="24211D"/>
            </a:solidFill>
            <a:round/>
            <a:headEnd/>
            <a:tailEnd/>
          </a:ln>
        </p:spPr>
        <p:txBody>
          <a:bodyPr/>
          <a:lstStyle/>
          <a:p>
            <a:endParaRPr lang="en-US"/>
          </a:p>
        </p:txBody>
      </p:sp>
      <p:sp>
        <p:nvSpPr>
          <p:cNvPr id="65632" name="Freeform 99"/>
          <p:cNvSpPr>
            <a:spLocks/>
          </p:cNvSpPr>
          <p:nvPr/>
        </p:nvSpPr>
        <p:spPr bwMode="auto">
          <a:xfrm>
            <a:off x="4057650" y="5608638"/>
            <a:ext cx="11113" cy="180975"/>
          </a:xfrm>
          <a:custGeom>
            <a:avLst/>
            <a:gdLst>
              <a:gd name="T0" fmla="*/ 11113 w 1"/>
              <a:gd name="T1" fmla="*/ 180975 h 16"/>
              <a:gd name="T2" fmla="*/ 0 w 1"/>
              <a:gd name="T3" fmla="*/ 0 h 16"/>
              <a:gd name="T4" fmla="*/ 11113 w 1"/>
              <a:gd name="T5" fmla="*/ 180975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1" y="16"/>
                </a:moveTo>
                <a:cubicBezTo>
                  <a:pt x="1" y="16"/>
                  <a:pt x="0" y="2"/>
                  <a:pt x="0" y="0"/>
                </a:cubicBezTo>
                <a:cubicBezTo>
                  <a:pt x="0" y="0"/>
                  <a:pt x="0" y="14"/>
                  <a:pt x="1" y="16"/>
                </a:cubicBezTo>
                <a:close/>
              </a:path>
            </a:pathLst>
          </a:custGeom>
          <a:solidFill>
            <a:srgbClr val="24211D"/>
          </a:solidFill>
          <a:ln w="0">
            <a:solidFill>
              <a:srgbClr val="24211D"/>
            </a:solidFill>
            <a:round/>
            <a:headEnd/>
            <a:tailEnd/>
          </a:ln>
        </p:spPr>
        <p:txBody>
          <a:bodyPr/>
          <a:lstStyle/>
          <a:p>
            <a:endParaRPr lang="en-US"/>
          </a:p>
        </p:txBody>
      </p:sp>
      <p:sp>
        <p:nvSpPr>
          <p:cNvPr id="65633" name="Freeform 100"/>
          <p:cNvSpPr>
            <a:spLocks/>
          </p:cNvSpPr>
          <p:nvPr/>
        </p:nvSpPr>
        <p:spPr bwMode="auto">
          <a:xfrm>
            <a:off x="4067175" y="5802313"/>
            <a:ext cx="193675" cy="101600"/>
          </a:xfrm>
          <a:custGeom>
            <a:avLst/>
            <a:gdLst>
              <a:gd name="T0" fmla="*/ 0 w 17"/>
              <a:gd name="T1" fmla="*/ 0 h 9"/>
              <a:gd name="T2" fmla="*/ 11393 w 17"/>
              <a:gd name="T3" fmla="*/ 33867 h 9"/>
              <a:gd name="T4" fmla="*/ 170890 w 17"/>
              <a:gd name="T5" fmla="*/ 101600 h 9"/>
              <a:gd name="T6" fmla="*/ 193675 w 17"/>
              <a:gd name="T7" fmla="*/ 90311 h 9"/>
              <a:gd name="T8" fmla="*/ 170890 w 17"/>
              <a:gd name="T9" fmla="*/ 90311 h 9"/>
              <a:gd name="T10" fmla="*/ 22785 w 17"/>
              <a:gd name="T11" fmla="*/ 33867 h 9"/>
              <a:gd name="T12" fmla="*/ 0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0" y="0"/>
                </a:moveTo>
                <a:cubicBezTo>
                  <a:pt x="0" y="0"/>
                  <a:pt x="2" y="2"/>
                  <a:pt x="1" y="3"/>
                </a:cubicBezTo>
                <a:lnTo>
                  <a:pt x="15" y="9"/>
                </a:lnTo>
                <a:cubicBezTo>
                  <a:pt x="15" y="9"/>
                  <a:pt x="16" y="9"/>
                  <a:pt x="17" y="8"/>
                </a:cubicBezTo>
                <a:cubicBezTo>
                  <a:pt x="17" y="8"/>
                  <a:pt x="16" y="9"/>
                  <a:pt x="15" y="8"/>
                </a:cubicBezTo>
                <a:lnTo>
                  <a:pt x="2" y="3"/>
                </a:lnTo>
                <a:cubicBezTo>
                  <a:pt x="2" y="3"/>
                  <a:pt x="1" y="1"/>
                  <a:pt x="0" y="0"/>
                </a:cubicBezTo>
                <a:close/>
              </a:path>
            </a:pathLst>
          </a:custGeom>
          <a:solidFill>
            <a:srgbClr val="24211D"/>
          </a:solidFill>
          <a:ln w="0">
            <a:solidFill>
              <a:srgbClr val="24211D"/>
            </a:solidFill>
            <a:round/>
            <a:headEnd/>
            <a:tailEnd/>
          </a:ln>
        </p:spPr>
        <p:txBody>
          <a:bodyPr/>
          <a:lstStyle/>
          <a:p>
            <a:endParaRPr lang="en-US"/>
          </a:p>
        </p:txBody>
      </p:sp>
      <p:sp>
        <p:nvSpPr>
          <p:cNvPr id="65634" name="Freeform 101"/>
          <p:cNvSpPr>
            <a:spLocks/>
          </p:cNvSpPr>
          <p:nvPr/>
        </p:nvSpPr>
        <p:spPr bwMode="auto">
          <a:xfrm>
            <a:off x="4078288" y="5802313"/>
            <a:ext cx="158750" cy="79375"/>
          </a:xfrm>
          <a:custGeom>
            <a:avLst/>
            <a:gdLst>
              <a:gd name="T0" fmla="*/ 0 w 14"/>
              <a:gd name="T1" fmla="*/ 0 h 7"/>
              <a:gd name="T2" fmla="*/ 158750 w 14"/>
              <a:gd name="T3" fmla="*/ 79375 h 7"/>
              <a:gd name="T4" fmla="*/ 0 w 14"/>
              <a:gd name="T5" fmla="*/ 0 h 7"/>
              <a:gd name="T6" fmla="*/ 0 60000 65536"/>
              <a:gd name="T7" fmla="*/ 0 60000 65536"/>
              <a:gd name="T8" fmla="*/ 0 60000 65536"/>
              <a:gd name="T9" fmla="*/ 0 w 14"/>
              <a:gd name="T10" fmla="*/ 0 h 7"/>
              <a:gd name="T11" fmla="*/ 14 w 14"/>
              <a:gd name="T12" fmla="*/ 7 h 7"/>
            </a:gdLst>
            <a:ahLst/>
            <a:cxnLst>
              <a:cxn ang="T6">
                <a:pos x="T0" y="T1"/>
              </a:cxn>
              <a:cxn ang="T7">
                <a:pos x="T2" y="T3"/>
              </a:cxn>
              <a:cxn ang="T8">
                <a:pos x="T4" y="T5"/>
              </a:cxn>
            </a:cxnLst>
            <a:rect l="T9" t="T10" r="T11" b="T12"/>
            <a:pathLst>
              <a:path w="14" h="7">
                <a:moveTo>
                  <a:pt x="0" y="0"/>
                </a:moveTo>
                <a:cubicBezTo>
                  <a:pt x="0" y="0"/>
                  <a:pt x="13" y="6"/>
                  <a:pt x="14" y="7"/>
                </a:cubicBezTo>
                <a:cubicBezTo>
                  <a:pt x="14" y="7"/>
                  <a:pt x="2" y="0"/>
                  <a:pt x="0" y="0"/>
                </a:cubicBezTo>
                <a:close/>
              </a:path>
            </a:pathLst>
          </a:custGeom>
          <a:solidFill>
            <a:srgbClr val="24211D"/>
          </a:solidFill>
          <a:ln w="0">
            <a:solidFill>
              <a:srgbClr val="24211D"/>
            </a:solidFill>
            <a:round/>
            <a:headEnd/>
            <a:tailEnd/>
          </a:ln>
        </p:spPr>
        <p:txBody>
          <a:bodyPr/>
          <a:lstStyle/>
          <a:p>
            <a:endParaRPr lang="en-US"/>
          </a:p>
        </p:txBody>
      </p:sp>
      <p:sp>
        <p:nvSpPr>
          <p:cNvPr id="65635" name="Freeform 102"/>
          <p:cNvSpPr>
            <a:spLocks/>
          </p:cNvSpPr>
          <p:nvPr/>
        </p:nvSpPr>
        <p:spPr bwMode="auto">
          <a:xfrm>
            <a:off x="6691313" y="2343150"/>
            <a:ext cx="317500" cy="341313"/>
          </a:xfrm>
          <a:custGeom>
            <a:avLst/>
            <a:gdLst>
              <a:gd name="T0" fmla="*/ 113393 w 28"/>
              <a:gd name="T1" fmla="*/ 204788 h 30"/>
              <a:gd name="T2" fmla="*/ 102054 w 28"/>
              <a:gd name="T3" fmla="*/ 0 h 30"/>
              <a:gd name="T4" fmla="*/ 147411 w 28"/>
              <a:gd name="T5" fmla="*/ 204788 h 30"/>
              <a:gd name="T6" fmla="*/ 317500 w 28"/>
              <a:gd name="T7" fmla="*/ 295805 h 30"/>
              <a:gd name="T8" fmla="*/ 158750 w 28"/>
              <a:gd name="T9" fmla="*/ 250296 h 30"/>
              <a:gd name="T10" fmla="*/ 0 w 28"/>
              <a:gd name="T11" fmla="*/ 341313 h 30"/>
              <a:gd name="T12" fmla="*/ 113393 w 28"/>
              <a:gd name="T13" fmla="*/ 204788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10" y="18"/>
                </a:moveTo>
                <a:lnTo>
                  <a:pt x="9" y="0"/>
                </a:lnTo>
                <a:lnTo>
                  <a:pt x="13" y="18"/>
                </a:lnTo>
                <a:lnTo>
                  <a:pt x="28" y="26"/>
                </a:lnTo>
                <a:lnTo>
                  <a:pt x="14" y="22"/>
                </a:lnTo>
                <a:lnTo>
                  <a:pt x="0" y="30"/>
                </a:lnTo>
                <a:lnTo>
                  <a:pt x="10" y="18"/>
                </a:lnTo>
                <a:close/>
              </a:path>
            </a:pathLst>
          </a:custGeom>
          <a:solidFill>
            <a:srgbClr val="FFFFFF"/>
          </a:solidFill>
          <a:ln w="0">
            <a:solidFill>
              <a:srgbClr val="FFFFFF"/>
            </a:solidFill>
            <a:round/>
            <a:headEnd/>
            <a:tailEnd/>
          </a:ln>
        </p:spPr>
        <p:txBody>
          <a:bodyPr/>
          <a:lstStyle/>
          <a:p>
            <a:endParaRPr lang="en-US"/>
          </a:p>
        </p:txBody>
      </p:sp>
      <p:sp>
        <p:nvSpPr>
          <p:cNvPr id="65636" name="Freeform 103"/>
          <p:cNvSpPr>
            <a:spLocks/>
          </p:cNvSpPr>
          <p:nvPr/>
        </p:nvSpPr>
        <p:spPr bwMode="auto">
          <a:xfrm>
            <a:off x="6678613" y="2581275"/>
            <a:ext cx="136525" cy="103188"/>
          </a:xfrm>
          <a:custGeom>
            <a:avLst/>
            <a:gdLst>
              <a:gd name="T0" fmla="*/ 136525 w 12"/>
              <a:gd name="T1" fmla="*/ 0 h 9"/>
              <a:gd name="T2" fmla="*/ 125148 w 12"/>
              <a:gd name="T3" fmla="*/ 22931 h 9"/>
              <a:gd name="T4" fmla="*/ 11377 w 12"/>
              <a:gd name="T5" fmla="*/ 103188 h 9"/>
              <a:gd name="T6" fmla="*/ 0 w 12"/>
              <a:gd name="T7" fmla="*/ 91723 h 9"/>
              <a:gd name="T8" fmla="*/ 11377 w 12"/>
              <a:gd name="T9" fmla="*/ 103188 h 9"/>
              <a:gd name="T10" fmla="*/ 113771 w 12"/>
              <a:gd name="T11" fmla="*/ 22931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0" y="1"/>
                  <a:pt x="11" y="2"/>
                </a:cubicBezTo>
                <a:lnTo>
                  <a:pt x="1" y="9"/>
                </a:lnTo>
                <a:cubicBezTo>
                  <a:pt x="1" y="9"/>
                  <a:pt x="1" y="9"/>
                  <a:pt x="0" y="8"/>
                </a:cubicBezTo>
                <a:cubicBezTo>
                  <a:pt x="0" y="8"/>
                  <a:pt x="1" y="9"/>
                  <a:pt x="1" y="9"/>
                </a:cubicBezTo>
                <a:lnTo>
                  <a:pt x="10" y="2"/>
                </a:lnTo>
                <a:cubicBezTo>
                  <a:pt x="10" y="2"/>
                  <a:pt x="11" y="1"/>
                  <a:pt x="12" y="0"/>
                </a:cubicBezTo>
                <a:close/>
              </a:path>
            </a:pathLst>
          </a:custGeom>
          <a:solidFill>
            <a:srgbClr val="24211D"/>
          </a:solidFill>
          <a:ln w="0">
            <a:solidFill>
              <a:srgbClr val="24211D"/>
            </a:solidFill>
            <a:round/>
            <a:headEnd/>
            <a:tailEnd/>
          </a:ln>
        </p:spPr>
        <p:txBody>
          <a:bodyPr/>
          <a:lstStyle/>
          <a:p>
            <a:endParaRPr lang="en-US"/>
          </a:p>
        </p:txBody>
      </p:sp>
      <p:sp>
        <p:nvSpPr>
          <p:cNvPr id="65637" name="Freeform 104"/>
          <p:cNvSpPr>
            <a:spLocks/>
          </p:cNvSpPr>
          <p:nvPr/>
        </p:nvSpPr>
        <p:spPr bwMode="auto">
          <a:xfrm>
            <a:off x="6691313" y="2581275"/>
            <a:ext cx="112712" cy="80963"/>
          </a:xfrm>
          <a:custGeom>
            <a:avLst/>
            <a:gdLst>
              <a:gd name="T0" fmla="*/ 112712 w 10"/>
              <a:gd name="T1" fmla="*/ 0 h 7"/>
              <a:gd name="T2" fmla="*/ 0 w 10"/>
              <a:gd name="T3" fmla="*/ 80963 h 7"/>
              <a:gd name="T4" fmla="*/ 112712 w 10"/>
              <a:gd name="T5" fmla="*/ 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0"/>
                </a:moveTo>
                <a:cubicBezTo>
                  <a:pt x="10" y="0"/>
                  <a:pt x="1" y="7"/>
                  <a:pt x="0" y="7"/>
                </a:cubicBezTo>
                <a:cubicBezTo>
                  <a:pt x="0" y="7"/>
                  <a:pt x="9" y="0"/>
                  <a:pt x="10" y="0"/>
                </a:cubicBezTo>
                <a:close/>
              </a:path>
            </a:pathLst>
          </a:custGeom>
          <a:solidFill>
            <a:srgbClr val="24211D"/>
          </a:solidFill>
          <a:ln w="0">
            <a:solidFill>
              <a:srgbClr val="24211D"/>
            </a:solidFill>
            <a:round/>
            <a:headEnd/>
            <a:tailEnd/>
          </a:ln>
        </p:spPr>
        <p:txBody>
          <a:bodyPr/>
          <a:lstStyle/>
          <a:p>
            <a:endParaRPr lang="en-US"/>
          </a:p>
        </p:txBody>
      </p:sp>
      <p:sp>
        <p:nvSpPr>
          <p:cNvPr id="65638" name="Freeform 105"/>
          <p:cNvSpPr>
            <a:spLocks/>
          </p:cNvSpPr>
          <p:nvPr/>
        </p:nvSpPr>
        <p:spPr bwMode="auto">
          <a:xfrm>
            <a:off x="6770688" y="2559050"/>
            <a:ext cx="57150" cy="444500"/>
          </a:xfrm>
          <a:custGeom>
            <a:avLst/>
            <a:gdLst>
              <a:gd name="T0" fmla="*/ 11430 w 5"/>
              <a:gd name="T1" fmla="*/ 11397 h 39"/>
              <a:gd name="T2" fmla="*/ 0 w 5"/>
              <a:gd name="T3" fmla="*/ 22795 h 39"/>
              <a:gd name="T4" fmla="*/ 34290 w 5"/>
              <a:gd name="T5" fmla="*/ 45590 h 39"/>
              <a:gd name="T6" fmla="*/ 11430 w 5"/>
              <a:gd name="T7" fmla="*/ 444500 h 39"/>
              <a:gd name="T8" fmla="*/ 45720 w 5"/>
              <a:gd name="T9" fmla="*/ 433103 h 39"/>
              <a:gd name="T10" fmla="*/ 45720 w 5"/>
              <a:gd name="T11" fmla="*/ 34192 h 39"/>
              <a:gd name="T12" fmla="*/ 57150 w 5"/>
              <a:gd name="T13" fmla="*/ 22795 h 39"/>
              <a:gd name="T14" fmla="*/ 57150 w 5"/>
              <a:gd name="T15" fmla="*/ 11397 h 39"/>
              <a:gd name="T16" fmla="*/ 34290 w 5"/>
              <a:gd name="T17" fmla="*/ 0 h 39"/>
              <a:gd name="T18" fmla="*/ 11430 w 5"/>
              <a:gd name="T19" fmla="*/ 1139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9"/>
              <a:gd name="T32" fmla="*/ 5 w 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9">
                <a:moveTo>
                  <a:pt x="1" y="1"/>
                </a:moveTo>
                <a:lnTo>
                  <a:pt x="0" y="2"/>
                </a:lnTo>
                <a:cubicBezTo>
                  <a:pt x="0" y="2"/>
                  <a:pt x="2" y="1"/>
                  <a:pt x="3" y="4"/>
                </a:cubicBezTo>
                <a:lnTo>
                  <a:pt x="1" y="39"/>
                </a:lnTo>
                <a:cubicBezTo>
                  <a:pt x="1" y="39"/>
                  <a:pt x="3" y="39"/>
                  <a:pt x="4" y="38"/>
                </a:cubicBezTo>
                <a:lnTo>
                  <a:pt x="4" y="3"/>
                </a:lnTo>
                <a:lnTo>
                  <a:pt x="5" y="2"/>
                </a:lnTo>
                <a:lnTo>
                  <a:pt x="5" y="1"/>
                </a:lnTo>
                <a:lnTo>
                  <a:pt x="3" y="0"/>
                </a:lnTo>
                <a:lnTo>
                  <a:pt x="1" y="1"/>
                </a:lnTo>
                <a:close/>
              </a:path>
            </a:pathLst>
          </a:custGeom>
          <a:solidFill>
            <a:srgbClr val="0087C4"/>
          </a:solidFill>
          <a:ln w="0">
            <a:solidFill>
              <a:srgbClr val="0087C4"/>
            </a:solidFill>
            <a:round/>
            <a:headEnd/>
            <a:tailEnd/>
          </a:ln>
        </p:spPr>
        <p:txBody>
          <a:bodyPr/>
          <a:lstStyle/>
          <a:p>
            <a:endParaRPr lang="en-US"/>
          </a:p>
        </p:txBody>
      </p:sp>
      <p:sp>
        <p:nvSpPr>
          <p:cNvPr id="65639" name="Freeform 106"/>
          <p:cNvSpPr>
            <a:spLocks/>
          </p:cNvSpPr>
          <p:nvPr/>
        </p:nvSpPr>
        <p:spPr bwMode="auto">
          <a:xfrm>
            <a:off x="6770688" y="2616200"/>
            <a:ext cx="22225" cy="387350"/>
          </a:xfrm>
          <a:custGeom>
            <a:avLst/>
            <a:gdLst>
              <a:gd name="T0" fmla="*/ 0 w 2"/>
              <a:gd name="T1" fmla="*/ 387350 h 34"/>
              <a:gd name="T2" fmla="*/ 22225 w 2"/>
              <a:gd name="T3" fmla="*/ 0 h 34"/>
              <a:gd name="T4" fmla="*/ 0 w 2"/>
              <a:gd name="T5" fmla="*/ 387350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1"/>
                  <a:pt x="2" y="0"/>
                </a:cubicBezTo>
                <a:cubicBezTo>
                  <a:pt x="2" y="0"/>
                  <a:pt x="1" y="24"/>
                  <a:pt x="0" y="34"/>
                </a:cubicBezTo>
                <a:close/>
              </a:path>
            </a:pathLst>
          </a:custGeom>
          <a:solidFill>
            <a:srgbClr val="24211D"/>
          </a:solidFill>
          <a:ln w="0">
            <a:solidFill>
              <a:srgbClr val="24211D"/>
            </a:solidFill>
            <a:round/>
            <a:headEnd/>
            <a:tailEnd/>
          </a:ln>
        </p:spPr>
        <p:txBody>
          <a:bodyPr/>
          <a:lstStyle/>
          <a:p>
            <a:endParaRPr lang="en-US"/>
          </a:p>
        </p:txBody>
      </p:sp>
      <p:sp>
        <p:nvSpPr>
          <p:cNvPr id="65640" name="Freeform 107"/>
          <p:cNvSpPr>
            <a:spLocks/>
          </p:cNvSpPr>
          <p:nvPr/>
        </p:nvSpPr>
        <p:spPr bwMode="auto">
          <a:xfrm>
            <a:off x="6815138" y="2581275"/>
            <a:ext cx="12700" cy="411163"/>
          </a:xfrm>
          <a:custGeom>
            <a:avLst/>
            <a:gdLst>
              <a:gd name="T0" fmla="*/ 0 w 1"/>
              <a:gd name="T1" fmla="*/ 411163 h 36"/>
              <a:gd name="T2" fmla="*/ 0 w 1"/>
              <a:gd name="T3" fmla="*/ 0 h 36"/>
              <a:gd name="T4" fmla="*/ 0 w 1"/>
              <a:gd name="T5" fmla="*/ 411163 h 36"/>
              <a:gd name="T6" fmla="*/ 0 60000 65536"/>
              <a:gd name="T7" fmla="*/ 0 60000 65536"/>
              <a:gd name="T8" fmla="*/ 0 60000 65536"/>
              <a:gd name="T9" fmla="*/ 0 w 1"/>
              <a:gd name="T10" fmla="*/ 0 h 36"/>
              <a:gd name="T11" fmla="*/ 1 w 1"/>
              <a:gd name="T12" fmla="*/ 36 h 36"/>
            </a:gdLst>
            <a:ahLst/>
            <a:cxnLst>
              <a:cxn ang="T6">
                <a:pos x="T0" y="T1"/>
              </a:cxn>
              <a:cxn ang="T7">
                <a:pos x="T2" y="T3"/>
              </a:cxn>
              <a:cxn ang="T8">
                <a:pos x="T4" y="T5"/>
              </a:cxn>
            </a:cxnLst>
            <a:rect l="T9" t="T10" r="T11" b="T12"/>
            <a:pathLst>
              <a:path w="1" h="36">
                <a:moveTo>
                  <a:pt x="0" y="36"/>
                </a:moveTo>
                <a:cubicBezTo>
                  <a:pt x="0" y="36"/>
                  <a:pt x="1" y="11"/>
                  <a:pt x="0" y="0"/>
                </a:cubicBezTo>
                <a:cubicBezTo>
                  <a:pt x="0" y="0"/>
                  <a:pt x="0" y="24"/>
                  <a:pt x="0" y="36"/>
                </a:cubicBezTo>
                <a:close/>
              </a:path>
            </a:pathLst>
          </a:custGeom>
          <a:solidFill>
            <a:srgbClr val="24211D"/>
          </a:solidFill>
          <a:ln w="0">
            <a:solidFill>
              <a:srgbClr val="24211D"/>
            </a:solidFill>
            <a:round/>
            <a:headEnd/>
            <a:tailEnd/>
          </a:ln>
        </p:spPr>
        <p:txBody>
          <a:bodyPr/>
          <a:lstStyle/>
          <a:p>
            <a:endParaRPr lang="en-US"/>
          </a:p>
        </p:txBody>
      </p:sp>
      <p:sp>
        <p:nvSpPr>
          <p:cNvPr id="65641" name="Freeform 108"/>
          <p:cNvSpPr>
            <a:spLocks/>
          </p:cNvSpPr>
          <p:nvPr/>
        </p:nvSpPr>
        <p:spPr bwMode="auto">
          <a:xfrm>
            <a:off x="6759575" y="2570163"/>
            <a:ext cx="33338" cy="34925"/>
          </a:xfrm>
          <a:custGeom>
            <a:avLst/>
            <a:gdLst>
              <a:gd name="T0" fmla="*/ 33338 w 3"/>
              <a:gd name="T1" fmla="*/ 34925 h 3"/>
              <a:gd name="T2" fmla="*/ 0 w 3"/>
              <a:gd name="T3" fmla="*/ 0 h 3"/>
              <a:gd name="T4" fmla="*/ 0 w 3"/>
              <a:gd name="T5" fmla="*/ 0 h 3"/>
              <a:gd name="T6" fmla="*/ 33338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0" y="0"/>
                </a:cubicBezTo>
                <a:cubicBezTo>
                  <a:pt x="0" y="0"/>
                  <a:pt x="3" y="0"/>
                  <a:pt x="3" y="3"/>
                </a:cubicBezTo>
                <a:close/>
              </a:path>
            </a:pathLst>
          </a:custGeom>
          <a:solidFill>
            <a:srgbClr val="24211D"/>
          </a:solidFill>
          <a:ln w="0">
            <a:solidFill>
              <a:srgbClr val="24211D"/>
            </a:solidFill>
            <a:round/>
            <a:headEnd/>
            <a:tailEnd/>
          </a:ln>
        </p:spPr>
        <p:txBody>
          <a:bodyPr/>
          <a:lstStyle/>
          <a:p>
            <a:endParaRPr lang="en-US"/>
          </a:p>
        </p:txBody>
      </p:sp>
      <p:sp>
        <p:nvSpPr>
          <p:cNvPr id="65642" name="Freeform 109"/>
          <p:cNvSpPr>
            <a:spLocks/>
          </p:cNvSpPr>
          <p:nvPr/>
        </p:nvSpPr>
        <p:spPr bwMode="auto">
          <a:xfrm>
            <a:off x="6759575" y="2559050"/>
            <a:ext cx="33338" cy="11113"/>
          </a:xfrm>
          <a:custGeom>
            <a:avLst/>
            <a:gdLst>
              <a:gd name="T0" fmla="*/ 0 w 3"/>
              <a:gd name="T1" fmla="*/ 11113 h 1"/>
              <a:gd name="T2" fmla="*/ 33338 w 3"/>
              <a:gd name="T3" fmla="*/ 11113 h 1"/>
              <a:gd name="T4" fmla="*/ 33338 w 3"/>
              <a:gd name="T5" fmla="*/ 0 h 1"/>
              <a:gd name="T6" fmla="*/ 33338 w 3"/>
              <a:gd name="T7" fmla="*/ 11113 h 1"/>
              <a:gd name="T8" fmla="*/ 0 w 3"/>
              <a:gd name="T9" fmla="*/ 11113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1"/>
                </a:lnTo>
                <a:lnTo>
                  <a:pt x="3" y="0"/>
                </a:lnTo>
                <a:lnTo>
                  <a:pt x="3" y="1"/>
                </a:lnTo>
                <a:lnTo>
                  <a:pt x="0" y="1"/>
                </a:lnTo>
                <a:close/>
              </a:path>
            </a:pathLst>
          </a:custGeom>
          <a:solidFill>
            <a:srgbClr val="24211D"/>
          </a:solidFill>
          <a:ln w="0">
            <a:solidFill>
              <a:srgbClr val="24211D"/>
            </a:solidFill>
            <a:round/>
            <a:headEnd/>
            <a:tailEnd/>
          </a:ln>
        </p:spPr>
        <p:txBody>
          <a:bodyPr/>
          <a:lstStyle/>
          <a:p>
            <a:endParaRPr lang="en-US"/>
          </a:p>
        </p:txBody>
      </p:sp>
      <p:sp>
        <p:nvSpPr>
          <p:cNvPr id="65643" name="Freeform 110"/>
          <p:cNvSpPr>
            <a:spLocks/>
          </p:cNvSpPr>
          <p:nvPr/>
        </p:nvSpPr>
        <p:spPr bwMode="auto">
          <a:xfrm>
            <a:off x="6759575" y="2559050"/>
            <a:ext cx="79375" cy="22225"/>
          </a:xfrm>
          <a:custGeom>
            <a:avLst/>
            <a:gdLst>
              <a:gd name="T0" fmla="*/ 0 w 7"/>
              <a:gd name="T1" fmla="*/ 11113 h 2"/>
              <a:gd name="T2" fmla="*/ 11339 w 7"/>
              <a:gd name="T3" fmla="*/ 0 h 2"/>
              <a:gd name="T4" fmla="*/ 34018 w 7"/>
              <a:gd name="T5" fmla="*/ 0 h 2"/>
              <a:gd name="T6" fmla="*/ 68036 w 7"/>
              <a:gd name="T7" fmla="*/ 11113 h 2"/>
              <a:gd name="T8" fmla="*/ 79375 w 7"/>
              <a:gd name="T9" fmla="*/ 22225 h 2"/>
              <a:gd name="T10" fmla="*/ 68036 w 7"/>
              <a:gd name="T11" fmla="*/ 11113 h 2"/>
              <a:gd name="T12" fmla="*/ 34018 w 7"/>
              <a:gd name="T13" fmla="*/ 0 h 2"/>
              <a:gd name="T14" fmla="*/ 11339 w 7"/>
              <a:gd name="T15" fmla="*/ 0 h 2"/>
              <a:gd name="T16" fmla="*/ 0 w 7"/>
              <a:gd name="T17" fmla="*/ 11113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
              <a:gd name="T29" fmla="*/ 7 w 7"/>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
                <a:moveTo>
                  <a:pt x="0" y="1"/>
                </a:moveTo>
                <a:lnTo>
                  <a:pt x="1" y="0"/>
                </a:lnTo>
                <a:lnTo>
                  <a:pt x="3" y="0"/>
                </a:lnTo>
                <a:lnTo>
                  <a:pt x="6" y="1"/>
                </a:lnTo>
                <a:lnTo>
                  <a:pt x="7" y="2"/>
                </a:lnTo>
                <a:lnTo>
                  <a:pt x="6" y="1"/>
                </a:lnTo>
                <a:lnTo>
                  <a:pt x="3" y="0"/>
                </a:ln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644" name="Freeform 111"/>
          <p:cNvSpPr>
            <a:spLocks/>
          </p:cNvSpPr>
          <p:nvPr/>
        </p:nvSpPr>
        <p:spPr bwMode="auto">
          <a:xfrm>
            <a:off x="6792913" y="2570163"/>
            <a:ext cx="34925" cy="22225"/>
          </a:xfrm>
          <a:custGeom>
            <a:avLst/>
            <a:gdLst>
              <a:gd name="T0" fmla="*/ 0 w 3"/>
              <a:gd name="T1" fmla="*/ 0 h 2"/>
              <a:gd name="T2" fmla="*/ 34925 w 3"/>
              <a:gd name="T3" fmla="*/ 22225 h 2"/>
              <a:gd name="T4" fmla="*/ 0 w 3"/>
              <a:gd name="T5" fmla="*/ 11113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3" y="2"/>
                </a:lnTo>
                <a:lnTo>
                  <a:pt x="0" y="1"/>
                </a:lnTo>
                <a:lnTo>
                  <a:pt x="0" y="0"/>
                </a:lnTo>
                <a:close/>
              </a:path>
            </a:pathLst>
          </a:custGeom>
          <a:solidFill>
            <a:srgbClr val="24211D"/>
          </a:solidFill>
          <a:ln w="0">
            <a:solidFill>
              <a:srgbClr val="24211D"/>
            </a:solidFill>
            <a:round/>
            <a:headEnd/>
            <a:tailEnd/>
          </a:ln>
        </p:spPr>
        <p:txBody>
          <a:bodyPr/>
          <a:lstStyle/>
          <a:p>
            <a:endParaRPr lang="en-US"/>
          </a:p>
        </p:txBody>
      </p:sp>
      <p:sp>
        <p:nvSpPr>
          <p:cNvPr id="65645" name="Freeform 112"/>
          <p:cNvSpPr>
            <a:spLocks/>
          </p:cNvSpPr>
          <p:nvPr/>
        </p:nvSpPr>
        <p:spPr bwMode="auto">
          <a:xfrm>
            <a:off x="6815138" y="2592388"/>
            <a:ext cx="12700" cy="12700"/>
          </a:xfrm>
          <a:custGeom>
            <a:avLst/>
            <a:gdLst>
              <a:gd name="T0" fmla="*/ 0 w 1"/>
              <a:gd name="T1" fmla="*/ 0 h 1"/>
              <a:gd name="T2" fmla="*/ 12700 w 1"/>
              <a:gd name="T3" fmla="*/ 0 h 1"/>
              <a:gd name="T4" fmla="*/ 0 w 1"/>
              <a:gd name="T5" fmla="*/ 1270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0"/>
                </a:lnTo>
                <a:lnTo>
                  <a:pt x="0" y="1"/>
                </a:lnTo>
                <a:lnTo>
                  <a:pt x="0" y="0"/>
                </a:lnTo>
                <a:close/>
              </a:path>
            </a:pathLst>
          </a:custGeom>
          <a:solidFill>
            <a:srgbClr val="24211D"/>
          </a:solidFill>
          <a:ln w="0">
            <a:solidFill>
              <a:srgbClr val="24211D"/>
            </a:solidFill>
            <a:round/>
            <a:headEnd/>
            <a:tailEnd/>
          </a:ln>
        </p:spPr>
        <p:txBody>
          <a:bodyPr/>
          <a:lstStyle/>
          <a:p>
            <a:endParaRPr lang="en-US"/>
          </a:p>
        </p:txBody>
      </p:sp>
      <p:sp>
        <p:nvSpPr>
          <p:cNvPr id="65646" name="Freeform 113"/>
          <p:cNvSpPr>
            <a:spLocks/>
          </p:cNvSpPr>
          <p:nvPr/>
        </p:nvSpPr>
        <p:spPr bwMode="auto">
          <a:xfrm>
            <a:off x="6781800" y="2809875"/>
            <a:ext cx="22225" cy="1588"/>
          </a:xfrm>
          <a:custGeom>
            <a:avLst/>
            <a:gdLst>
              <a:gd name="T0" fmla="*/ 0 w 2"/>
              <a:gd name="T1" fmla="*/ 0 h 1588"/>
              <a:gd name="T2" fmla="*/ 22225 w 2"/>
              <a:gd name="T3" fmla="*/ 0 h 1588"/>
              <a:gd name="T4" fmla="*/ 0 w 2"/>
              <a:gd name="T5" fmla="*/ 0 h 1588"/>
              <a:gd name="T6" fmla="*/ 0 60000 65536"/>
              <a:gd name="T7" fmla="*/ 0 60000 65536"/>
              <a:gd name="T8" fmla="*/ 0 60000 65536"/>
              <a:gd name="T9" fmla="*/ 0 w 2"/>
              <a:gd name="T10" fmla="*/ 0 h 1588"/>
              <a:gd name="T11" fmla="*/ 2 w 2"/>
              <a:gd name="T12" fmla="*/ 1588 h 1588"/>
            </a:gdLst>
            <a:ahLst/>
            <a:cxnLst>
              <a:cxn ang="T6">
                <a:pos x="T0" y="T1"/>
              </a:cxn>
              <a:cxn ang="T7">
                <a:pos x="T2" y="T3"/>
              </a:cxn>
              <a:cxn ang="T8">
                <a:pos x="T4" y="T5"/>
              </a:cxn>
            </a:cxnLst>
            <a:rect l="T9" t="T10" r="T11" b="T12"/>
            <a:pathLst>
              <a:path w="2" h="1588">
                <a:moveTo>
                  <a:pt x="0" y="0"/>
                </a:moveTo>
                <a:cubicBezTo>
                  <a:pt x="0" y="0"/>
                  <a:pt x="1" y="0"/>
                  <a:pt x="2" y="0"/>
                </a:cubicBezTo>
                <a:cubicBezTo>
                  <a:pt x="2" y="0"/>
                  <a:pt x="1" y="0"/>
                  <a:pt x="0" y="0"/>
                </a:cubicBezTo>
                <a:close/>
              </a:path>
            </a:pathLst>
          </a:custGeom>
          <a:solidFill>
            <a:srgbClr val="24211D"/>
          </a:solidFill>
          <a:ln w="0">
            <a:solidFill>
              <a:srgbClr val="24211D"/>
            </a:solidFill>
            <a:round/>
            <a:headEnd/>
            <a:tailEnd/>
          </a:ln>
        </p:spPr>
        <p:txBody>
          <a:bodyPr/>
          <a:lstStyle/>
          <a:p>
            <a:endParaRPr lang="en-US"/>
          </a:p>
        </p:txBody>
      </p:sp>
      <p:sp>
        <p:nvSpPr>
          <p:cNvPr id="65647" name="Freeform 114"/>
          <p:cNvSpPr>
            <a:spLocks/>
          </p:cNvSpPr>
          <p:nvPr/>
        </p:nvSpPr>
        <p:spPr bwMode="auto">
          <a:xfrm>
            <a:off x="6804025" y="2343150"/>
            <a:ext cx="34925" cy="215900"/>
          </a:xfrm>
          <a:custGeom>
            <a:avLst/>
            <a:gdLst>
              <a:gd name="T0" fmla="*/ 23283 w 3"/>
              <a:gd name="T1" fmla="*/ 215900 h 19"/>
              <a:gd name="T2" fmla="*/ 34925 w 3"/>
              <a:gd name="T3" fmla="*/ 181811 h 19"/>
              <a:gd name="T4" fmla="*/ 11642 w 3"/>
              <a:gd name="T5" fmla="*/ 11363 h 19"/>
              <a:gd name="T6" fmla="*/ 0 w 3"/>
              <a:gd name="T7" fmla="*/ 11363 h 19"/>
              <a:gd name="T8" fmla="*/ 11642 w 3"/>
              <a:gd name="T9" fmla="*/ 11363 h 19"/>
              <a:gd name="T10" fmla="*/ 34925 w 3"/>
              <a:gd name="T11" fmla="*/ 170447 h 19"/>
              <a:gd name="T12" fmla="*/ 23283 w 3"/>
              <a:gd name="T13" fmla="*/ 215900 h 19"/>
              <a:gd name="T14" fmla="*/ 0 60000 65536"/>
              <a:gd name="T15" fmla="*/ 0 60000 65536"/>
              <a:gd name="T16" fmla="*/ 0 60000 65536"/>
              <a:gd name="T17" fmla="*/ 0 60000 65536"/>
              <a:gd name="T18" fmla="*/ 0 60000 65536"/>
              <a:gd name="T19" fmla="*/ 0 60000 65536"/>
              <a:gd name="T20" fmla="*/ 0 60000 65536"/>
              <a:gd name="T21" fmla="*/ 0 w 3"/>
              <a:gd name="T22" fmla="*/ 0 h 19"/>
              <a:gd name="T23" fmla="*/ 3 w 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9">
                <a:moveTo>
                  <a:pt x="2" y="19"/>
                </a:moveTo>
                <a:cubicBezTo>
                  <a:pt x="2" y="19"/>
                  <a:pt x="2" y="16"/>
                  <a:pt x="3" y="16"/>
                </a:cubicBezTo>
                <a:lnTo>
                  <a:pt x="1" y="1"/>
                </a:lnTo>
                <a:cubicBezTo>
                  <a:pt x="1" y="1"/>
                  <a:pt x="1" y="0"/>
                  <a:pt x="0" y="1"/>
                </a:cubicBezTo>
                <a:cubicBezTo>
                  <a:pt x="0" y="1"/>
                  <a:pt x="0" y="1"/>
                  <a:pt x="1" y="1"/>
                </a:cubicBezTo>
                <a:lnTo>
                  <a:pt x="3" y="15"/>
                </a:lnTo>
                <a:cubicBezTo>
                  <a:pt x="3" y="15"/>
                  <a:pt x="1" y="17"/>
                  <a:pt x="2" y="19"/>
                </a:cubicBezTo>
                <a:close/>
              </a:path>
            </a:pathLst>
          </a:custGeom>
          <a:solidFill>
            <a:srgbClr val="24211D"/>
          </a:solidFill>
          <a:ln w="0">
            <a:solidFill>
              <a:srgbClr val="24211D"/>
            </a:solidFill>
            <a:round/>
            <a:headEnd/>
            <a:tailEnd/>
          </a:ln>
        </p:spPr>
        <p:txBody>
          <a:bodyPr/>
          <a:lstStyle/>
          <a:p>
            <a:endParaRPr lang="en-US"/>
          </a:p>
        </p:txBody>
      </p:sp>
      <p:sp>
        <p:nvSpPr>
          <p:cNvPr id="65648" name="Freeform 115"/>
          <p:cNvSpPr>
            <a:spLocks/>
          </p:cNvSpPr>
          <p:nvPr/>
        </p:nvSpPr>
        <p:spPr bwMode="auto">
          <a:xfrm>
            <a:off x="6804025" y="2365375"/>
            <a:ext cx="11113" cy="171450"/>
          </a:xfrm>
          <a:custGeom>
            <a:avLst/>
            <a:gdLst>
              <a:gd name="T0" fmla="*/ 11113 w 1"/>
              <a:gd name="T1" fmla="*/ 171450 h 15"/>
              <a:gd name="T2" fmla="*/ 0 w 1"/>
              <a:gd name="T3" fmla="*/ 0 h 15"/>
              <a:gd name="T4" fmla="*/ 11113 w 1"/>
              <a:gd name="T5" fmla="*/ 17145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1" y="15"/>
                </a:moveTo>
                <a:cubicBezTo>
                  <a:pt x="1" y="15"/>
                  <a:pt x="0" y="1"/>
                  <a:pt x="0" y="0"/>
                </a:cubicBezTo>
                <a:cubicBezTo>
                  <a:pt x="0" y="0"/>
                  <a:pt x="0" y="14"/>
                  <a:pt x="1" y="15"/>
                </a:cubicBezTo>
                <a:close/>
              </a:path>
            </a:pathLst>
          </a:custGeom>
          <a:solidFill>
            <a:srgbClr val="24211D"/>
          </a:solidFill>
          <a:ln w="0">
            <a:solidFill>
              <a:srgbClr val="24211D"/>
            </a:solidFill>
            <a:round/>
            <a:headEnd/>
            <a:tailEnd/>
          </a:ln>
        </p:spPr>
        <p:txBody>
          <a:bodyPr/>
          <a:lstStyle/>
          <a:p>
            <a:endParaRPr lang="en-US"/>
          </a:p>
        </p:txBody>
      </p:sp>
      <p:sp>
        <p:nvSpPr>
          <p:cNvPr id="65649" name="Freeform 116"/>
          <p:cNvSpPr>
            <a:spLocks/>
          </p:cNvSpPr>
          <p:nvPr/>
        </p:nvSpPr>
        <p:spPr bwMode="auto">
          <a:xfrm>
            <a:off x="6838950" y="2559050"/>
            <a:ext cx="182563" cy="103188"/>
          </a:xfrm>
          <a:custGeom>
            <a:avLst/>
            <a:gdLst>
              <a:gd name="T0" fmla="*/ 0 w 16"/>
              <a:gd name="T1" fmla="*/ 0 h 9"/>
              <a:gd name="T2" fmla="*/ 11410 w 16"/>
              <a:gd name="T3" fmla="*/ 34396 h 9"/>
              <a:gd name="T4" fmla="*/ 171153 w 16"/>
              <a:gd name="T5" fmla="*/ 91723 h 9"/>
              <a:gd name="T6" fmla="*/ 182563 w 16"/>
              <a:gd name="T7" fmla="*/ 91723 h 9"/>
              <a:gd name="T8" fmla="*/ 171153 w 16"/>
              <a:gd name="T9" fmla="*/ 91723 h 9"/>
              <a:gd name="T10" fmla="*/ 22820 w 16"/>
              <a:gd name="T11" fmla="*/ 34396 h 9"/>
              <a:gd name="T12" fmla="*/ 0 w 16"/>
              <a:gd name="T13" fmla="*/ 0 h 9"/>
              <a:gd name="T14" fmla="*/ 0 60000 65536"/>
              <a:gd name="T15" fmla="*/ 0 60000 65536"/>
              <a:gd name="T16" fmla="*/ 0 60000 65536"/>
              <a:gd name="T17" fmla="*/ 0 60000 65536"/>
              <a:gd name="T18" fmla="*/ 0 60000 65536"/>
              <a:gd name="T19" fmla="*/ 0 60000 65536"/>
              <a:gd name="T20" fmla="*/ 0 60000 65536"/>
              <a:gd name="T21" fmla="*/ 0 w 16"/>
              <a:gd name="T22" fmla="*/ 0 h 9"/>
              <a:gd name="T23" fmla="*/ 16 w 1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9">
                <a:moveTo>
                  <a:pt x="0" y="0"/>
                </a:moveTo>
                <a:cubicBezTo>
                  <a:pt x="0" y="0"/>
                  <a:pt x="2" y="2"/>
                  <a:pt x="1" y="3"/>
                </a:cubicBezTo>
                <a:lnTo>
                  <a:pt x="15" y="8"/>
                </a:lnTo>
                <a:cubicBezTo>
                  <a:pt x="15" y="8"/>
                  <a:pt x="16" y="9"/>
                  <a:pt x="16" y="8"/>
                </a:cubicBezTo>
                <a:cubicBezTo>
                  <a:pt x="16" y="8"/>
                  <a:pt x="16" y="8"/>
                  <a:pt x="15" y="8"/>
                </a:cubicBezTo>
                <a:lnTo>
                  <a:pt x="2" y="3"/>
                </a:lnTo>
                <a:cubicBezTo>
                  <a:pt x="2" y="3"/>
                  <a:pt x="1" y="1"/>
                  <a:pt x="0" y="0"/>
                </a:cubicBezTo>
                <a:close/>
              </a:path>
            </a:pathLst>
          </a:custGeom>
          <a:solidFill>
            <a:srgbClr val="24211D"/>
          </a:solidFill>
          <a:ln w="0">
            <a:solidFill>
              <a:srgbClr val="24211D"/>
            </a:solidFill>
            <a:round/>
            <a:headEnd/>
            <a:tailEnd/>
          </a:ln>
        </p:spPr>
        <p:txBody>
          <a:bodyPr/>
          <a:lstStyle/>
          <a:p>
            <a:endParaRPr lang="en-US"/>
          </a:p>
        </p:txBody>
      </p:sp>
      <p:sp>
        <p:nvSpPr>
          <p:cNvPr id="65650" name="Freeform 117"/>
          <p:cNvSpPr>
            <a:spLocks/>
          </p:cNvSpPr>
          <p:nvPr/>
        </p:nvSpPr>
        <p:spPr bwMode="auto">
          <a:xfrm>
            <a:off x="6850063" y="2559050"/>
            <a:ext cx="158750" cy="79375"/>
          </a:xfrm>
          <a:custGeom>
            <a:avLst/>
            <a:gdLst>
              <a:gd name="T0" fmla="*/ 0 w 14"/>
              <a:gd name="T1" fmla="*/ 0 h 7"/>
              <a:gd name="T2" fmla="*/ 158750 w 14"/>
              <a:gd name="T3" fmla="*/ 79375 h 7"/>
              <a:gd name="T4" fmla="*/ 0 w 14"/>
              <a:gd name="T5" fmla="*/ 0 h 7"/>
              <a:gd name="T6" fmla="*/ 0 60000 65536"/>
              <a:gd name="T7" fmla="*/ 0 60000 65536"/>
              <a:gd name="T8" fmla="*/ 0 60000 65536"/>
              <a:gd name="T9" fmla="*/ 0 w 14"/>
              <a:gd name="T10" fmla="*/ 0 h 7"/>
              <a:gd name="T11" fmla="*/ 14 w 14"/>
              <a:gd name="T12" fmla="*/ 7 h 7"/>
            </a:gdLst>
            <a:ahLst/>
            <a:cxnLst>
              <a:cxn ang="T6">
                <a:pos x="T0" y="T1"/>
              </a:cxn>
              <a:cxn ang="T7">
                <a:pos x="T2" y="T3"/>
              </a:cxn>
              <a:cxn ang="T8">
                <a:pos x="T4" y="T5"/>
              </a:cxn>
            </a:cxnLst>
            <a:rect l="T9" t="T10" r="T11" b="T12"/>
            <a:pathLst>
              <a:path w="14" h="7">
                <a:moveTo>
                  <a:pt x="0" y="0"/>
                </a:moveTo>
                <a:cubicBezTo>
                  <a:pt x="0" y="0"/>
                  <a:pt x="13" y="6"/>
                  <a:pt x="14" y="7"/>
                </a:cubicBezTo>
                <a:cubicBezTo>
                  <a:pt x="14" y="7"/>
                  <a:pt x="1" y="0"/>
                  <a:pt x="0" y="0"/>
                </a:cubicBezTo>
                <a:close/>
              </a:path>
            </a:pathLst>
          </a:custGeom>
          <a:solidFill>
            <a:srgbClr val="24211D"/>
          </a:solidFill>
          <a:ln w="0">
            <a:solidFill>
              <a:srgbClr val="24211D"/>
            </a:solidFill>
            <a:round/>
            <a:headEnd/>
            <a:tailEnd/>
          </a:ln>
        </p:spPr>
        <p:txBody>
          <a:bodyPr/>
          <a:lstStyle/>
          <a:p>
            <a:endParaRPr lang="en-US"/>
          </a:p>
        </p:txBody>
      </p:sp>
      <p:sp>
        <p:nvSpPr>
          <p:cNvPr id="65651" name="Freeform 118"/>
          <p:cNvSpPr>
            <a:spLocks/>
          </p:cNvSpPr>
          <p:nvPr/>
        </p:nvSpPr>
        <p:spPr bwMode="auto">
          <a:xfrm>
            <a:off x="5588000" y="2935288"/>
            <a:ext cx="11113" cy="1587"/>
          </a:xfrm>
          <a:custGeom>
            <a:avLst/>
            <a:gdLst>
              <a:gd name="T0" fmla="*/ 0 w 1"/>
              <a:gd name="T1" fmla="*/ 0 h 1587"/>
              <a:gd name="T2" fmla="*/ 11113 w 1"/>
              <a:gd name="T3" fmla="*/ 0 h 1587"/>
              <a:gd name="T4" fmla="*/ 0 w 1"/>
              <a:gd name="T5" fmla="*/ 0 h 1587"/>
              <a:gd name="T6" fmla="*/ 0 60000 65536"/>
              <a:gd name="T7" fmla="*/ 0 60000 65536"/>
              <a:gd name="T8" fmla="*/ 0 60000 65536"/>
              <a:gd name="T9" fmla="*/ 0 w 1"/>
              <a:gd name="T10" fmla="*/ 0 h 1587"/>
              <a:gd name="T11" fmla="*/ 1 w 1"/>
              <a:gd name="T12" fmla="*/ 1587 h 1587"/>
            </a:gdLst>
            <a:ahLst/>
            <a:cxnLst>
              <a:cxn ang="T6">
                <a:pos x="T0" y="T1"/>
              </a:cxn>
              <a:cxn ang="T7">
                <a:pos x="T2" y="T3"/>
              </a:cxn>
              <a:cxn ang="T8">
                <a:pos x="T4" y="T5"/>
              </a:cxn>
            </a:cxnLst>
            <a:rect l="T9" t="T10" r="T11" b="T12"/>
            <a:pathLst>
              <a:path w="1" h="1587">
                <a:moveTo>
                  <a:pt x="0" y="0"/>
                </a:moveTo>
                <a:lnTo>
                  <a:pt x="1" y="0"/>
                </a:lnTo>
                <a:lnTo>
                  <a:pt x="0" y="0"/>
                </a:lnTo>
                <a:close/>
              </a:path>
            </a:pathLst>
          </a:custGeom>
          <a:solidFill>
            <a:srgbClr val="24211D"/>
          </a:solidFill>
          <a:ln w="0">
            <a:solidFill>
              <a:srgbClr val="24211D"/>
            </a:solidFill>
            <a:round/>
            <a:headEnd/>
            <a:tailEnd/>
          </a:ln>
        </p:spPr>
        <p:txBody>
          <a:bodyPr/>
          <a:lstStyle/>
          <a:p>
            <a:endParaRPr lang="en-US"/>
          </a:p>
        </p:txBody>
      </p:sp>
      <p:sp>
        <p:nvSpPr>
          <p:cNvPr id="65652" name="Freeform 119"/>
          <p:cNvSpPr>
            <a:spLocks/>
          </p:cNvSpPr>
          <p:nvPr/>
        </p:nvSpPr>
        <p:spPr bwMode="auto">
          <a:xfrm>
            <a:off x="5564188" y="3151188"/>
            <a:ext cx="12700" cy="1587"/>
          </a:xfrm>
          <a:custGeom>
            <a:avLst/>
            <a:gdLst>
              <a:gd name="T0" fmla="*/ 0 w 1"/>
              <a:gd name="T1" fmla="*/ 0 h 1587"/>
              <a:gd name="T2" fmla="*/ 12700 w 1"/>
              <a:gd name="T3" fmla="*/ 0 h 1587"/>
              <a:gd name="T4" fmla="*/ 0 w 1"/>
              <a:gd name="T5" fmla="*/ 0 h 1587"/>
              <a:gd name="T6" fmla="*/ 0 60000 65536"/>
              <a:gd name="T7" fmla="*/ 0 60000 65536"/>
              <a:gd name="T8" fmla="*/ 0 60000 65536"/>
              <a:gd name="T9" fmla="*/ 0 w 1"/>
              <a:gd name="T10" fmla="*/ 0 h 1587"/>
              <a:gd name="T11" fmla="*/ 1 w 1"/>
              <a:gd name="T12" fmla="*/ 1587 h 1587"/>
            </a:gdLst>
            <a:ahLst/>
            <a:cxnLst>
              <a:cxn ang="T6">
                <a:pos x="T0" y="T1"/>
              </a:cxn>
              <a:cxn ang="T7">
                <a:pos x="T2" y="T3"/>
              </a:cxn>
              <a:cxn ang="T8">
                <a:pos x="T4" y="T5"/>
              </a:cxn>
            </a:cxnLst>
            <a:rect l="T9" t="T10" r="T11" b="T12"/>
            <a:pathLst>
              <a:path w="1" h="1587">
                <a:moveTo>
                  <a:pt x="0" y="0"/>
                </a:moveTo>
                <a:cubicBezTo>
                  <a:pt x="0" y="0"/>
                  <a:pt x="0" y="0"/>
                  <a:pt x="1" y="0"/>
                </a:cubicBezTo>
                <a:cubicBezTo>
                  <a:pt x="1" y="0"/>
                  <a:pt x="0" y="0"/>
                  <a:pt x="0" y="0"/>
                </a:cubicBezTo>
                <a:close/>
              </a:path>
            </a:pathLst>
          </a:custGeom>
          <a:solidFill>
            <a:srgbClr val="24211D"/>
          </a:solidFill>
          <a:ln w="0">
            <a:solidFill>
              <a:srgbClr val="24211D"/>
            </a:solidFill>
            <a:round/>
            <a:headEnd/>
            <a:tailEnd/>
          </a:ln>
        </p:spPr>
        <p:txBody>
          <a:bodyPr/>
          <a:lstStyle/>
          <a:p>
            <a:endParaRPr lang="en-US"/>
          </a:p>
        </p:txBody>
      </p:sp>
      <p:sp>
        <p:nvSpPr>
          <p:cNvPr id="65653" name="Freeform 120"/>
          <p:cNvSpPr>
            <a:spLocks/>
          </p:cNvSpPr>
          <p:nvPr/>
        </p:nvSpPr>
        <p:spPr bwMode="auto">
          <a:xfrm>
            <a:off x="5734050" y="4633913"/>
            <a:ext cx="319088" cy="352425"/>
          </a:xfrm>
          <a:custGeom>
            <a:avLst/>
            <a:gdLst>
              <a:gd name="T0" fmla="*/ 113960 w 28"/>
              <a:gd name="T1" fmla="*/ 216002 h 31"/>
              <a:gd name="T2" fmla="*/ 102564 w 28"/>
              <a:gd name="T3" fmla="*/ 0 h 31"/>
              <a:gd name="T4" fmla="*/ 148148 w 28"/>
              <a:gd name="T5" fmla="*/ 216002 h 31"/>
              <a:gd name="T6" fmla="*/ 319088 w 28"/>
              <a:gd name="T7" fmla="*/ 306951 h 31"/>
              <a:gd name="T8" fmla="*/ 159544 w 28"/>
              <a:gd name="T9" fmla="*/ 250108 h 31"/>
              <a:gd name="T10" fmla="*/ 0 w 28"/>
              <a:gd name="T11" fmla="*/ 352425 h 31"/>
              <a:gd name="T12" fmla="*/ 113960 w 28"/>
              <a:gd name="T13" fmla="*/ 216002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10" y="19"/>
                </a:moveTo>
                <a:lnTo>
                  <a:pt x="9" y="0"/>
                </a:lnTo>
                <a:lnTo>
                  <a:pt x="13" y="19"/>
                </a:lnTo>
                <a:lnTo>
                  <a:pt x="28" y="27"/>
                </a:lnTo>
                <a:lnTo>
                  <a:pt x="14" y="22"/>
                </a:lnTo>
                <a:lnTo>
                  <a:pt x="0" y="31"/>
                </a:lnTo>
                <a:lnTo>
                  <a:pt x="10" y="19"/>
                </a:lnTo>
                <a:close/>
              </a:path>
            </a:pathLst>
          </a:custGeom>
          <a:solidFill>
            <a:srgbClr val="FFFFFF"/>
          </a:solidFill>
          <a:ln w="0">
            <a:solidFill>
              <a:srgbClr val="FFFFFF"/>
            </a:solidFill>
            <a:round/>
            <a:headEnd/>
            <a:tailEnd/>
          </a:ln>
        </p:spPr>
        <p:txBody>
          <a:bodyPr/>
          <a:lstStyle/>
          <a:p>
            <a:endParaRPr lang="en-US"/>
          </a:p>
        </p:txBody>
      </p:sp>
      <p:sp>
        <p:nvSpPr>
          <p:cNvPr id="65654" name="Freeform 121"/>
          <p:cNvSpPr>
            <a:spLocks/>
          </p:cNvSpPr>
          <p:nvPr/>
        </p:nvSpPr>
        <p:spPr bwMode="auto">
          <a:xfrm>
            <a:off x="5722938" y="4884738"/>
            <a:ext cx="136525" cy="101600"/>
          </a:xfrm>
          <a:custGeom>
            <a:avLst/>
            <a:gdLst>
              <a:gd name="T0" fmla="*/ 136525 w 12"/>
              <a:gd name="T1" fmla="*/ 0 h 9"/>
              <a:gd name="T2" fmla="*/ 125148 w 12"/>
              <a:gd name="T3" fmla="*/ 22578 h 9"/>
              <a:gd name="T4" fmla="*/ 11377 w 12"/>
              <a:gd name="T5" fmla="*/ 90311 h 9"/>
              <a:gd name="T6" fmla="*/ 0 w 12"/>
              <a:gd name="T7" fmla="*/ 90311 h 9"/>
              <a:gd name="T8" fmla="*/ 11377 w 12"/>
              <a:gd name="T9" fmla="*/ 90311 h 9"/>
              <a:gd name="T10" fmla="*/ 113771 w 12"/>
              <a:gd name="T11" fmla="*/ 22578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0" y="1"/>
                  <a:pt x="11" y="2"/>
                </a:cubicBezTo>
                <a:lnTo>
                  <a:pt x="1" y="8"/>
                </a:lnTo>
                <a:cubicBezTo>
                  <a:pt x="1" y="8"/>
                  <a:pt x="1" y="9"/>
                  <a:pt x="0" y="8"/>
                </a:cubicBezTo>
                <a:cubicBezTo>
                  <a:pt x="0" y="8"/>
                  <a:pt x="1" y="9"/>
                  <a:pt x="1" y="8"/>
                </a:cubicBezTo>
                <a:lnTo>
                  <a:pt x="10" y="2"/>
                </a:lnTo>
                <a:cubicBezTo>
                  <a:pt x="10" y="2"/>
                  <a:pt x="11" y="0"/>
                  <a:pt x="12" y="0"/>
                </a:cubicBezTo>
                <a:close/>
              </a:path>
            </a:pathLst>
          </a:custGeom>
          <a:solidFill>
            <a:srgbClr val="24211D"/>
          </a:solidFill>
          <a:ln w="0">
            <a:solidFill>
              <a:srgbClr val="24211D"/>
            </a:solidFill>
            <a:round/>
            <a:headEnd/>
            <a:tailEnd/>
          </a:ln>
        </p:spPr>
        <p:txBody>
          <a:bodyPr/>
          <a:lstStyle/>
          <a:p>
            <a:endParaRPr lang="en-US"/>
          </a:p>
        </p:txBody>
      </p:sp>
      <p:sp>
        <p:nvSpPr>
          <p:cNvPr id="65655" name="Freeform 122"/>
          <p:cNvSpPr>
            <a:spLocks/>
          </p:cNvSpPr>
          <p:nvPr/>
        </p:nvSpPr>
        <p:spPr bwMode="auto">
          <a:xfrm>
            <a:off x="5734050" y="4884738"/>
            <a:ext cx="114300" cy="79375"/>
          </a:xfrm>
          <a:custGeom>
            <a:avLst/>
            <a:gdLst>
              <a:gd name="T0" fmla="*/ 114300 w 10"/>
              <a:gd name="T1" fmla="*/ 0 h 7"/>
              <a:gd name="T2" fmla="*/ 0 w 10"/>
              <a:gd name="T3" fmla="*/ 79375 h 7"/>
              <a:gd name="T4" fmla="*/ 114300 w 10"/>
              <a:gd name="T5" fmla="*/ 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0"/>
                </a:moveTo>
                <a:cubicBezTo>
                  <a:pt x="10" y="0"/>
                  <a:pt x="1" y="6"/>
                  <a:pt x="0" y="7"/>
                </a:cubicBezTo>
                <a:cubicBezTo>
                  <a:pt x="0" y="7"/>
                  <a:pt x="9" y="0"/>
                  <a:pt x="10" y="0"/>
                </a:cubicBezTo>
                <a:close/>
              </a:path>
            </a:pathLst>
          </a:custGeom>
          <a:solidFill>
            <a:srgbClr val="24211D"/>
          </a:solidFill>
          <a:ln w="0">
            <a:solidFill>
              <a:srgbClr val="24211D"/>
            </a:solidFill>
            <a:round/>
            <a:headEnd/>
            <a:tailEnd/>
          </a:ln>
        </p:spPr>
        <p:txBody>
          <a:bodyPr/>
          <a:lstStyle/>
          <a:p>
            <a:endParaRPr lang="en-US"/>
          </a:p>
        </p:txBody>
      </p:sp>
      <p:sp>
        <p:nvSpPr>
          <p:cNvPr id="65656" name="Freeform 123"/>
          <p:cNvSpPr>
            <a:spLocks/>
          </p:cNvSpPr>
          <p:nvPr/>
        </p:nvSpPr>
        <p:spPr bwMode="auto">
          <a:xfrm>
            <a:off x="5813425" y="4860925"/>
            <a:ext cx="57150" cy="444500"/>
          </a:xfrm>
          <a:custGeom>
            <a:avLst/>
            <a:gdLst>
              <a:gd name="T0" fmla="*/ 11430 w 5"/>
              <a:gd name="T1" fmla="*/ 0 h 39"/>
              <a:gd name="T2" fmla="*/ 0 w 5"/>
              <a:gd name="T3" fmla="*/ 11397 h 39"/>
              <a:gd name="T4" fmla="*/ 34290 w 5"/>
              <a:gd name="T5" fmla="*/ 34192 h 39"/>
              <a:gd name="T6" fmla="*/ 11430 w 5"/>
              <a:gd name="T7" fmla="*/ 444500 h 39"/>
              <a:gd name="T8" fmla="*/ 45720 w 5"/>
              <a:gd name="T9" fmla="*/ 433103 h 39"/>
              <a:gd name="T10" fmla="*/ 45720 w 5"/>
              <a:gd name="T11" fmla="*/ 34192 h 39"/>
              <a:gd name="T12" fmla="*/ 57150 w 5"/>
              <a:gd name="T13" fmla="*/ 22795 h 39"/>
              <a:gd name="T14" fmla="*/ 57150 w 5"/>
              <a:gd name="T15" fmla="*/ 11397 h 39"/>
              <a:gd name="T16" fmla="*/ 34290 w 5"/>
              <a:gd name="T17" fmla="*/ 0 h 39"/>
              <a:gd name="T18" fmla="*/ 11430 w 5"/>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9"/>
              <a:gd name="T32" fmla="*/ 5 w 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9">
                <a:moveTo>
                  <a:pt x="1" y="0"/>
                </a:moveTo>
                <a:lnTo>
                  <a:pt x="0" y="1"/>
                </a:lnTo>
                <a:cubicBezTo>
                  <a:pt x="0" y="1"/>
                  <a:pt x="3" y="1"/>
                  <a:pt x="3" y="3"/>
                </a:cubicBezTo>
                <a:lnTo>
                  <a:pt x="1" y="39"/>
                </a:lnTo>
                <a:cubicBezTo>
                  <a:pt x="1" y="39"/>
                  <a:pt x="4" y="38"/>
                  <a:pt x="4" y="38"/>
                </a:cubicBezTo>
                <a:lnTo>
                  <a:pt x="4" y="3"/>
                </a:lnTo>
                <a:lnTo>
                  <a:pt x="5" y="2"/>
                </a:lnTo>
                <a:lnTo>
                  <a:pt x="5" y="1"/>
                </a:lnTo>
                <a:lnTo>
                  <a:pt x="3" y="0"/>
                </a:lnTo>
                <a:lnTo>
                  <a:pt x="1" y="0"/>
                </a:lnTo>
                <a:close/>
              </a:path>
            </a:pathLst>
          </a:custGeom>
          <a:solidFill>
            <a:srgbClr val="0087C4"/>
          </a:solidFill>
          <a:ln w="0">
            <a:solidFill>
              <a:srgbClr val="0087C4"/>
            </a:solidFill>
            <a:round/>
            <a:headEnd/>
            <a:tailEnd/>
          </a:ln>
        </p:spPr>
        <p:txBody>
          <a:bodyPr/>
          <a:lstStyle/>
          <a:p>
            <a:endParaRPr lang="en-US"/>
          </a:p>
        </p:txBody>
      </p:sp>
      <p:sp>
        <p:nvSpPr>
          <p:cNvPr id="65657" name="Freeform 124"/>
          <p:cNvSpPr>
            <a:spLocks/>
          </p:cNvSpPr>
          <p:nvPr/>
        </p:nvSpPr>
        <p:spPr bwMode="auto">
          <a:xfrm>
            <a:off x="5813425" y="4918075"/>
            <a:ext cx="22225" cy="387350"/>
          </a:xfrm>
          <a:custGeom>
            <a:avLst/>
            <a:gdLst>
              <a:gd name="T0" fmla="*/ 0 w 2"/>
              <a:gd name="T1" fmla="*/ 387350 h 34"/>
              <a:gd name="T2" fmla="*/ 22225 w 2"/>
              <a:gd name="T3" fmla="*/ 0 h 34"/>
              <a:gd name="T4" fmla="*/ 0 w 2"/>
              <a:gd name="T5" fmla="*/ 387350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0"/>
                  <a:pt x="2" y="0"/>
                </a:cubicBezTo>
                <a:cubicBezTo>
                  <a:pt x="2" y="0"/>
                  <a:pt x="1" y="24"/>
                  <a:pt x="0" y="34"/>
                </a:cubicBezTo>
                <a:close/>
              </a:path>
            </a:pathLst>
          </a:custGeom>
          <a:solidFill>
            <a:srgbClr val="24211D"/>
          </a:solidFill>
          <a:ln w="0">
            <a:solidFill>
              <a:srgbClr val="24211D"/>
            </a:solidFill>
            <a:round/>
            <a:headEnd/>
            <a:tailEnd/>
          </a:ln>
        </p:spPr>
        <p:txBody>
          <a:bodyPr/>
          <a:lstStyle/>
          <a:p>
            <a:endParaRPr lang="en-US"/>
          </a:p>
        </p:txBody>
      </p:sp>
      <p:sp>
        <p:nvSpPr>
          <p:cNvPr id="65658" name="Freeform 125"/>
          <p:cNvSpPr>
            <a:spLocks/>
          </p:cNvSpPr>
          <p:nvPr/>
        </p:nvSpPr>
        <p:spPr bwMode="auto">
          <a:xfrm>
            <a:off x="5859463" y="4884738"/>
            <a:ext cx="11112" cy="398462"/>
          </a:xfrm>
          <a:custGeom>
            <a:avLst/>
            <a:gdLst>
              <a:gd name="T0" fmla="*/ 11112 w 1"/>
              <a:gd name="T1" fmla="*/ 398462 h 35"/>
              <a:gd name="T2" fmla="*/ 0 w 1"/>
              <a:gd name="T3" fmla="*/ 0 h 35"/>
              <a:gd name="T4" fmla="*/ 11112 w 1"/>
              <a:gd name="T5" fmla="*/ 398462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1" y="35"/>
                </a:moveTo>
                <a:cubicBezTo>
                  <a:pt x="1" y="35"/>
                  <a:pt x="1" y="10"/>
                  <a:pt x="0" y="0"/>
                </a:cubicBezTo>
                <a:cubicBezTo>
                  <a:pt x="0" y="0"/>
                  <a:pt x="0" y="24"/>
                  <a:pt x="1" y="35"/>
                </a:cubicBezTo>
                <a:close/>
              </a:path>
            </a:pathLst>
          </a:custGeom>
          <a:solidFill>
            <a:srgbClr val="24211D"/>
          </a:solidFill>
          <a:ln w="0">
            <a:solidFill>
              <a:srgbClr val="24211D"/>
            </a:solidFill>
            <a:round/>
            <a:headEnd/>
            <a:tailEnd/>
          </a:ln>
        </p:spPr>
        <p:txBody>
          <a:bodyPr/>
          <a:lstStyle/>
          <a:p>
            <a:endParaRPr lang="en-US"/>
          </a:p>
        </p:txBody>
      </p:sp>
      <p:sp>
        <p:nvSpPr>
          <p:cNvPr id="65659" name="Freeform 126"/>
          <p:cNvSpPr>
            <a:spLocks/>
          </p:cNvSpPr>
          <p:nvPr/>
        </p:nvSpPr>
        <p:spPr bwMode="auto">
          <a:xfrm>
            <a:off x="5802313" y="4860925"/>
            <a:ext cx="33337" cy="34925"/>
          </a:xfrm>
          <a:custGeom>
            <a:avLst/>
            <a:gdLst>
              <a:gd name="T0" fmla="*/ 33337 w 3"/>
              <a:gd name="T1" fmla="*/ 34925 h 3"/>
              <a:gd name="T2" fmla="*/ 0 w 3"/>
              <a:gd name="T3" fmla="*/ 11642 h 3"/>
              <a:gd name="T4" fmla="*/ 0 w 3"/>
              <a:gd name="T5" fmla="*/ 11642 h 3"/>
              <a:gd name="T6" fmla="*/ 33337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0" y="1"/>
                </a:cubicBezTo>
                <a:cubicBezTo>
                  <a:pt x="0" y="1"/>
                  <a:pt x="3" y="0"/>
                  <a:pt x="3" y="3"/>
                </a:cubicBezTo>
                <a:close/>
              </a:path>
            </a:pathLst>
          </a:custGeom>
          <a:solidFill>
            <a:srgbClr val="24211D"/>
          </a:solidFill>
          <a:ln w="0">
            <a:solidFill>
              <a:srgbClr val="24211D"/>
            </a:solidFill>
            <a:round/>
            <a:headEnd/>
            <a:tailEnd/>
          </a:ln>
        </p:spPr>
        <p:txBody>
          <a:bodyPr/>
          <a:lstStyle/>
          <a:p>
            <a:endParaRPr lang="en-US"/>
          </a:p>
        </p:txBody>
      </p:sp>
      <p:sp>
        <p:nvSpPr>
          <p:cNvPr id="65660" name="Freeform 127"/>
          <p:cNvSpPr>
            <a:spLocks/>
          </p:cNvSpPr>
          <p:nvPr/>
        </p:nvSpPr>
        <p:spPr bwMode="auto">
          <a:xfrm>
            <a:off x="5802313" y="4860925"/>
            <a:ext cx="33337" cy="11113"/>
          </a:xfrm>
          <a:custGeom>
            <a:avLst/>
            <a:gdLst>
              <a:gd name="T0" fmla="*/ 0 w 3"/>
              <a:gd name="T1" fmla="*/ 11113 h 1"/>
              <a:gd name="T2" fmla="*/ 33337 w 3"/>
              <a:gd name="T3" fmla="*/ 11113 h 1"/>
              <a:gd name="T4" fmla="*/ 33337 w 3"/>
              <a:gd name="T5" fmla="*/ 0 h 1"/>
              <a:gd name="T6" fmla="*/ 33337 w 3"/>
              <a:gd name="T7" fmla="*/ 11113 h 1"/>
              <a:gd name="T8" fmla="*/ 0 w 3"/>
              <a:gd name="T9" fmla="*/ 11113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1"/>
                </a:lnTo>
                <a:lnTo>
                  <a:pt x="3" y="0"/>
                </a:lnTo>
                <a:lnTo>
                  <a:pt x="3" y="1"/>
                </a:lnTo>
                <a:lnTo>
                  <a:pt x="0" y="1"/>
                </a:lnTo>
                <a:close/>
              </a:path>
            </a:pathLst>
          </a:custGeom>
          <a:solidFill>
            <a:srgbClr val="24211D"/>
          </a:solidFill>
          <a:ln w="0">
            <a:solidFill>
              <a:srgbClr val="24211D"/>
            </a:solidFill>
            <a:round/>
            <a:headEnd/>
            <a:tailEnd/>
          </a:ln>
        </p:spPr>
        <p:txBody>
          <a:bodyPr/>
          <a:lstStyle/>
          <a:p>
            <a:endParaRPr lang="en-US"/>
          </a:p>
        </p:txBody>
      </p:sp>
      <p:sp>
        <p:nvSpPr>
          <p:cNvPr id="65661" name="Freeform 128"/>
          <p:cNvSpPr>
            <a:spLocks/>
          </p:cNvSpPr>
          <p:nvPr/>
        </p:nvSpPr>
        <p:spPr bwMode="auto">
          <a:xfrm>
            <a:off x="5802313" y="4849813"/>
            <a:ext cx="79375" cy="34925"/>
          </a:xfrm>
          <a:custGeom>
            <a:avLst/>
            <a:gdLst>
              <a:gd name="T0" fmla="*/ 0 w 7"/>
              <a:gd name="T1" fmla="*/ 11642 h 3"/>
              <a:gd name="T2" fmla="*/ 11339 w 7"/>
              <a:gd name="T3" fmla="*/ 11642 h 3"/>
              <a:gd name="T4" fmla="*/ 34018 w 7"/>
              <a:gd name="T5" fmla="*/ 0 h 3"/>
              <a:gd name="T6" fmla="*/ 79375 w 7"/>
              <a:gd name="T7" fmla="*/ 23283 h 3"/>
              <a:gd name="T8" fmla="*/ 79375 w 7"/>
              <a:gd name="T9" fmla="*/ 34925 h 3"/>
              <a:gd name="T10" fmla="*/ 68036 w 7"/>
              <a:gd name="T11" fmla="*/ 23283 h 3"/>
              <a:gd name="T12" fmla="*/ 34018 w 7"/>
              <a:gd name="T13" fmla="*/ 11642 h 3"/>
              <a:gd name="T14" fmla="*/ 11339 w 7"/>
              <a:gd name="T15" fmla="*/ 11642 h 3"/>
              <a:gd name="T16" fmla="*/ 0 w 7"/>
              <a:gd name="T17" fmla="*/ 1164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1"/>
                </a:moveTo>
                <a:lnTo>
                  <a:pt x="1" y="1"/>
                </a:lnTo>
                <a:lnTo>
                  <a:pt x="3" y="0"/>
                </a:lnTo>
                <a:lnTo>
                  <a:pt x="7" y="2"/>
                </a:lnTo>
                <a:lnTo>
                  <a:pt x="7" y="3"/>
                </a:lnTo>
                <a:lnTo>
                  <a:pt x="6" y="2"/>
                </a:lnTo>
                <a:lnTo>
                  <a:pt x="3" y="1"/>
                </a:lnTo>
                <a:lnTo>
                  <a:pt x="1" y="1"/>
                </a:lnTo>
                <a:lnTo>
                  <a:pt x="0" y="1"/>
                </a:lnTo>
                <a:close/>
              </a:path>
            </a:pathLst>
          </a:custGeom>
          <a:solidFill>
            <a:srgbClr val="24211D"/>
          </a:solidFill>
          <a:ln w="0">
            <a:solidFill>
              <a:srgbClr val="24211D"/>
            </a:solidFill>
            <a:round/>
            <a:headEnd/>
            <a:tailEnd/>
          </a:ln>
        </p:spPr>
        <p:txBody>
          <a:bodyPr/>
          <a:lstStyle/>
          <a:p>
            <a:endParaRPr lang="en-US"/>
          </a:p>
        </p:txBody>
      </p:sp>
      <p:sp>
        <p:nvSpPr>
          <p:cNvPr id="65662" name="Freeform 129"/>
          <p:cNvSpPr>
            <a:spLocks/>
          </p:cNvSpPr>
          <p:nvPr/>
        </p:nvSpPr>
        <p:spPr bwMode="auto">
          <a:xfrm>
            <a:off x="5835650" y="4872038"/>
            <a:ext cx="46038" cy="12700"/>
          </a:xfrm>
          <a:custGeom>
            <a:avLst/>
            <a:gdLst>
              <a:gd name="T0" fmla="*/ 0 w 4"/>
              <a:gd name="T1" fmla="*/ 0 h 1"/>
              <a:gd name="T2" fmla="*/ 46038 w 4"/>
              <a:gd name="T3" fmla="*/ 1270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1"/>
                </a:lnTo>
                <a:lnTo>
                  <a:pt x="0" y="0"/>
                </a:lnTo>
                <a:close/>
              </a:path>
            </a:pathLst>
          </a:custGeom>
          <a:solidFill>
            <a:srgbClr val="24211D"/>
          </a:solidFill>
          <a:ln w="0">
            <a:solidFill>
              <a:srgbClr val="24211D"/>
            </a:solidFill>
            <a:round/>
            <a:headEnd/>
            <a:tailEnd/>
          </a:ln>
        </p:spPr>
        <p:txBody>
          <a:bodyPr/>
          <a:lstStyle/>
          <a:p>
            <a:endParaRPr lang="en-US"/>
          </a:p>
        </p:txBody>
      </p:sp>
      <p:sp>
        <p:nvSpPr>
          <p:cNvPr id="65663" name="Freeform 130"/>
          <p:cNvSpPr>
            <a:spLocks/>
          </p:cNvSpPr>
          <p:nvPr/>
        </p:nvSpPr>
        <p:spPr bwMode="auto">
          <a:xfrm>
            <a:off x="5859463" y="4884738"/>
            <a:ext cx="11112" cy="11112"/>
          </a:xfrm>
          <a:custGeom>
            <a:avLst/>
            <a:gdLst>
              <a:gd name="T0" fmla="*/ 0 w 1"/>
              <a:gd name="T1" fmla="*/ 11112 h 1"/>
              <a:gd name="T2" fmla="*/ 11112 w 1"/>
              <a:gd name="T3" fmla="*/ 0 h 1"/>
              <a:gd name="T4" fmla="*/ 0 w 1"/>
              <a:gd name="T5" fmla="*/ 1111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664" name="Freeform 131"/>
          <p:cNvSpPr>
            <a:spLocks/>
          </p:cNvSpPr>
          <p:nvPr/>
        </p:nvSpPr>
        <p:spPr bwMode="auto">
          <a:xfrm>
            <a:off x="5835650" y="5100638"/>
            <a:ext cx="12700" cy="11112"/>
          </a:xfrm>
          <a:custGeom>
            <a:avLst/>
            <a:gdLst>
              <a:gd name="T0" fmla="*/ 0 w 1"/>
              <a:gd name="T1" fmla="*/ 11112 h 1"/>
              <a:gd name="T2" fmla="*/ 12700 w 1"/>
              <a:gd name="T3" fmla="*/ 11112 h 1"/>
              <a:gd name="T4" fmla="*/ 0 w 1"/>
              <a:gd name="T5" fmla="*/ 1111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1" y="1"/>
                </a:cubicBezTo>
                <a:cubicBezTo>
                  <a:pt x="1" y="1"/>
                  <a:pt x="0" y="1"/>
                  <a:pt x="0" y="1"/>
                </a:cubicBezTo>
                <a:close/>
              </a:path>
            </a:pathLst>
          </a:custGeom>
          <a:solidFill>
            <a:srgbClr val="24211D"/>
          </a:solidFill>
          <a:ln w="0">
            <a:solidFill>
              <a:srgbClr val="24211D"/>
            </a:solidFill>
            <a:round/>
            <a:headEnd/>
            <a:tailEnd/>
          </a:ln>
        </p:spPr>
        <p:txBody>
          <a:bodyPr/>
          <a:lstStyle/>
          <a:p>
            <a:endParaRPr lang="en-US"/>
          </a:p>
        </p:txBody>
      </p:sp>
      <p:sp>
        <p:nvSpPr>
          <p:cNvPr id="65665" name="Freeform 132"/>
          <p:cNvSpPr>
            <a:spLocks/>
          </p:cNvSpPr>
          <p:nvPr/>
        </p:nvSpPr>
        <p:spPr bwMode="auto">
          <a:xfrm>
            <a:off x="5848350" y="4645025"/>
            <a:ext cx="33338" cy="204788"/>
          </a:xfrm>
          <a:custGeom>
            <a:avLst/>
            <a:gdLst>
              <a:gd name="T0" fmla="*/ 22225 w 3"/>
              <a:gd name="T1" fmla="*/ 204788 h 18"/>
              <a:gd name="T2" fmla="*/ 33338 w 3"/>
              <a:gd name="T3" fmla="*/ 182034 h 18"/>
              <a:gd name="T4" fmla="*/ 11113 w 3"/>
              <a:gd name="T5" fmla="*/ 11377 h 18"/>
              <a:gd name="T6" fmla="*/ 0 w 3"/>
              <a:gd name="T7" fmla="*/ 0 h 18"/>
              <a:gd name="T8" fmla="*/ 11113 w 3"/>
              <a:gd name="T9" fmla="*/ 11377 h 18"/>
              <a:gd name="T10" fmla="*/ 33338 w 3"/>
              <a:gd name="T11" fmla="*/ 170657 h 18"/>
              <a:gd name="T12" fmla="*/ 22225 w 3"/>
              <a:gd name="T13" fmla="*/ 204788 h 18"/>
              <a:gd name="T14" fmla="*/ 0 60000 65536"/>
              <a:gd name="T15" fmla="*/ 0 60000 65536"/>
              <a:gd name="T16" fmla="*/ 0 60000 65536"/>
              <a:gd name="T17" fmla="*/ 0 60000 65536"/>
              <a:gd name="T18" fmla="*/ 0 60000 65536"/>
              <a:gd name="T19" fmla="*/ 0 60000 65536"/>
              <a:gd name="T20" fmla="*/ 0 60000 65536"/>
              <a:gd name="T21" fmla="*/ 0 w 3"/>
              <a:gd name="T22" fmla="*/ 0 h 18"/>
              <a:gd name="T23" fmla="*/ 3 w 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8">
                <a:moveTo>
                  <a:pt x="2" y="18"/>
                </a:moveTo>
                <a:cubicBezTo>
                  <a:pt x="2" y="18"/>
                  <a:pt x="2" y="16"/>
                  <a:pt x="3" y="16"/>
                </a:cubicBezTo>
                <a:lnTo>
                  <a:pt x="1" y="1"/>
                </a:lnTo>
                <a:cubicBezTo>
                  <a:pt x="1" y="1"/>
                  <a:pt x="1" y="0"/>
                  <a:pt x="0" y="0"/>
                </a:cubicBezTo>
                <a:cubicBezTo>
                  <a:pt x="0" y="0"/>
                  <a:pt x="1" y="0"/>
                  <a:pt x="1" y="1"/>
                </a:cubicBezTo>
                <a:lnTo>
                  <a:pt x="3" y="15"/>
                </a:lnTo>
                <a:cubicBezTo>
                  <a:pt x="3" y="15"/>
                  <a:pt x="2" y="17"/>
                  <a:pt x="2" y="18"/>
                </a:cubicBezTo>
                <a:close/>
              </a:path>
            </a:pathLst>
          </a:custGeom>
          <a:solidFill>
            <a:srgbClr val="24211D"/>
          </a:solidFill>
          <a:ln w="0">
            <a:solidFill>
              <a:srgbClr val="24211D"/>
            </a:solidFill>
            <a:round/>
            <a:headEnd/>
            <a:tailEnd/>
          </a:ln>
        </p:spPr>
        <p:txBody>
          <a:bodyPr/>
          <a:lstStyle/>
          <a:p>
            <a:endParaRPr lang="en-US"/>
          </a:p>
        </p:txBody>
      </p:sp>
      <p:sp>
        <p:nvSpPr>
          <p:cNvPr id="65666" name="Freeform 133"/>
          <p:cNvSpPr>
            <a:spLocks/>
          </p:cNvSpPr>
          <p:nvPr/>
        </p:nvSpPr>
        <p:spPr bwMode="auto">
          <a:xfrm>
            <a:off x="5848350" y="4667250"/>
            <a:ext cx="11113" cy="171450"/>
          </a:xfrm>
          <a:custGeom>
            <a:avLst/>
            <a:gdLst>
              <a:gd name="T0" fmla="*/ 11113 w 1"/>
              <a:gd name="T1" fmla="*/ 171450 h 15"/>
              <a:gd name="T2" fmla="*/ 0 w 1"/>
              <a:gd name="T3" fmla="*/ 0 h 15"/>
              <a:gd name="T4" fmla="*/ 11113 w 1"/>
              <a:gd name="T5" fmla="*/ 17145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1" y="15"/>
                </a:moveTo>
                <a:cubicBezTo>
                  <a:pt x="1" y="15"/>
                  <a:pt x="0" y="1"/>
                  <a:pt x="0" y="0"/>
                </a:cubicBezTo>
                <a:cubicBezTo>
                  <a:pt x="0" y="0"/>
                  <a:pt x="0" y="14"/>
                  <a:pt x="1" y="15"/>
                </a:cubicBezTo>
                <a:close/>
              </a:path>
            </a:pathLst>
          </a:custGeom>
          <a:solidFill>
            <a:srgbClr val="24211D"/>
          </a:solidFill>
          <a:ln w="0">
            <a:solidFill>
              <a:srgbClr val="24211D"/>
            </a:solidFill>
            <a:round/>
            <a:headEnd/>
            <a:tailEnd/>
          </a:ln>
        </p:spPr>
        <p:txBody>
          <a:bodyPr/>
          <a:lstStyle/>
          <a:p>
            <a:endParaRPr lang="en-US"/>
          </a:p>
        </p:txBody>
      </p:sp>
      <p:sp>
        <p:nvSpPr>
          <p:cNvPr id="65667" name="Freeform 134"/>
          <p:cNvSpPr>
            <a:spLocks/>
          </p:cNvSpPr>
          <p:nvPr/>
        </p:nvSpPr>
        <p:spPr bwMode="auto">
          <a:xfrm>
            <a:off x="5881688" y="4860925"/>
            <a:ext cx="182562" cy="92075"/>
          </a:xfrm>
          <a:custGeom>
            <a:avLst/>
            <a:gdLst>
              <a:gd name="T0" fmla="*/ 0 w 16"/>
              <a:gd name="T1" fmla="*/ 0 h 8"/>
              <a:gd name="T2" fmla="*/ 11410 w 16"/>
              <a:gd name="T3" fmla="*/ 23019 h 8"/>
              <a:gd name="T4" fmla="*/ 171152 w 16"/>
              <a:gd name="T5" fmla="*/ 92075 h 8"/>
              <a:gd name="T6" fmla="*/ 182562 w 16"/>
              <a:gd name="T7" fmla="*/ 80566 h 8"/>
              <a:gd name="T8" fmla="*/ 171152 w 16"/>
              <a:gd name="T9" fmla="*/ 92075 h 8"/>
              <a:gd name="T10" fmla="*/ 22820 w 16"/>
              <a:gd name="T11" fmla="*/ 23019 h 8"/>
              <a:gd name="T12" fmla="*/ 0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0"/>
                </a:moveTo>
                <a:cubicBezTo>
                  <a:pt x="0" y="0"/>
                  <a:pt x="2" y="1"/>
                  <a:pt x="1" y="2"/>
                </a:cubicBezTo>
                <a:lnTo>
                  <a:pt x="15" y="8"/>
                </a:lnTo>
                <a:cubicBezTo>
                  <a:pt x="15" y="8"/>
                  <a:pt x="16" y="8"/>
                  <a:pt x="16" y="7"/>
                </a:cubicBezTo>
                <a:cubicBezTo>
                  <a:pt x="16" y="7"/>
                  <a:pt x="16" y="8"/>
                  <a:pt x="15" y="8"/>
                </a:cubicBezTo>
                <a:lnTo>
                  <a:pt x="2" y="2"/>
                </a:lnTo>
                <a:cubicBezTo>
                  <a:pt x="2" y="2"/>
                  <a:pt x="1" y="1"/>
                  <a:pt x="0" y="0"/>
                </a:cubicBezTo>
                <a:close/>
              </a:path>
            </a:pathLst>
          </a:custGeom>
          <a:solidFill>
            <a:srgbClr val="24211D"/>
          </a:solidFill>
          <a:ln w="0">
            <a:solidFill>
              <a:srgbClr val="24211D"/>
            </a:solidFill>
            <a:round/>
            <a:headEnd/>
            <a:tailEnd/>
          </a:ln>
        </p:spPr>
        <p:txBody>
          <a:bodyPr/>
          <a:lstStyle/>
          <a:p>
            <a:endParaRPr lang="en-US"/>
          </a:p>
        </p:txBody>
      </p:sp>
      <p:sp>
        <p:nvSpPr>
          <p:cNvPr id="65668" name="Freeform 135"/>
          <p:cNvSpPr>
            <a:spLocks/>
          </p:cNvSpPr>
          <p:nvPr/>
        </p:nvSpPr>
        <p:spPr bwMode="auto">
          <a:xfrm>
            <a:off x="5892800" y="4860925"/>
            <a:ext cx="160338" cy="68263"/>
          </a:xfrm>
          <a:custGeom>
            <a:avLst/>
            <a:gdLst>
              <a:gd name="T0" fmla="*/ 0 w 14"/>
              <a:gd name="T1" fmla="*/ 0 h 6"/>
              <a:gd name="T2" fmla="*/ 160338 w 14"/>
              <a:gd name="T3" fmla="*/ 68263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0"/>
                </a:moveTo>
                <a:cubicBezTo>
                  <a:pt x="0" y="0"/>
                  <a:pt x="13" y="6"/>
                  <a:pt x="14" y="6"/>
                </a:cubicBezTo>
                <a:cubicBezTo>
                  <a:pt x="14" y="6"/>
                  <a:pt x="2" y="0"/>
                  <a:pt x="0" y="0"/>
                </a:cubicBezTo>
                <a:close/>
              </a:path>
            </a:pathLst>
          </a:custGeom>
          <a:solidFill>
            <a:srgbClr val="24211D"/>
          </a:solidFill>
          <a:ln w="0">
            <a:solidFill>
              <a:srgbClr val="24211D"/>
            </a:solidFill>
            <a:round/>
            <a:headEnd/>
            <a:tailEnd/>
          </a:ln>
        </p:spPr>
        <p:txBody>
          <a:bodyPr/>
          <a:lstStyle/>
          <a:p>
            <a:endParaRPr lang="en-US"/>
          </a:p>
        </p:txBody>
      </p:sp>
      <p:sp>
        <p:nvSpPr>
          <p:cNvPr id="65669" name="Rectangle 136"/>
          <p:cNvSpPr>
            <a:spLocks noChangeArrowheads="1"/>
          </p:cNvSpPr>
          <p:nvPr/>
        </p:nvSpPr>
        <p:spPr bwMode="auto">
          <a:xfrm>
            <a:off x="6975475" y="2740025"/>
            <a:ext cx="1941513" cy="136525"/>
          </a:xfrm>
          <a:prstGeom prst="rect">
            <a:avLst/>
          </a:prstGeom>
          <a:noFill/>
          <a:ln w="9525">
            <a:noFill/>
            <a:miter lim="800000"/>
            <a:headEnd/>
            <a:tailEnd/>
          </a:ln>
        </p:spPr>
        <p:txBody>
          <a:bodyPr lIns="0" tIns="0" rIns="0" bIns="0">
            <a:spAutoFit/>
          </a:bodyPr>
          <a:lstStyle/>
          <a:p>
            <a:r>
              <a:rPr lang="en-US" sz="900" b="1">
                <a:solidFill>
                  <a:srgbClr val="FFFF00"/>
                </a:solidFill>
                <a:latin typeface="Arial" charset="0"/>
              </a:rPr>
              <a:t>Cape Wind Associates</a:t>
            </a:r>
          </a:p>
        </p:txBody>
      </p:sp>
      <p:sp>
        <p:nvSpPr>
          <p:cNvPr id="65670" name="Rectangle 139"/>
          <p:cNvSpPr>
            <a:spLocks noChangeArrowheads="1"/>
          </p:cNvSpPr>
          <p:nvPr/>
        </p:nvSpPr>
        <p:spPr bwMode="auto">
          <a:xfrm>
            <a:off x="2973388" y="5865813"/>
            <a:ext cx="711200" cy="136525"/>
          </a:xfrm>
          <a:prstGeom prst="rect">
            <a:avLst/>
          </a:prstGeom>
          <a:noFill/>
          <a:ln w="9525">
            <a:noFill/>
            <a:miter lim="800000"/>
            <a:headEnd/>
            <a:tailEnd/>
          </a:ln>
        </p:spPr>
        <p:txBody>
          <a:bodyPr wrap="none" lIns="0" tIns="0" rIns="0" bIns="0">
            <a:spAutoFit/>
          </a:bodyPr>
          <a:lstStyle/>
          <a:p>
            <a:r>
              <a:rPr lang="en-US" sz="900" b="1">
                <a:solidFill>
                  <a:srgbClr val="F1174B"/>
                </a:solidFill>
                <a:latin typeface="Arial" charset="0"/>
              </a:rPr>
              <a:t>W.E.S.T. LLC</a:t>
            </a:r>
          </a:p>
        </p:txBody>
      </p:sp>
      <p:sp>
        <p:nvSpPr>
          <p:cNvPr id="65671" name="Rectangle 140"/>
          <p:cNvSpPr>
            <a:spLocks noChangeArrowheads="1"/>
          </p:cNvSpPr>
          <p:nvPr/>
        </p:nvSpPr>
        <p:spPr bwMode="auto">
          <a:xfrm>
            <a:off x="7072313" y="2487613"/>
            <a:ext cx="774700" cy="136525"/>
          </a:xfrm>
          <a:prstGeom prst="rect">
            <a:avLst/>
          </a:prstGeom>
          <a:noFill/>
          <a:ln w="9525">
            <a:noFill/>
            <a:miter lim="800000"/>
            <a:headEnd/>
            <a:tailEnd/>
          </a:ln>
        </p:spPr>
        <p:txBody>
          <a:bodyPr wrap="none" lIns="0" tIns="0" rIns="0" bIns="0">
            <a:spAutoFit/>
          </a:bodyPr>
          <a:lstStyle/>
          <a:p>
            <a:r>
              <a:rPr lang="en-US" sz="900" b="1">
                <a:solidFill>
                  <a:srgbClr val="F1174B"/>
                </a:solidFill>
                <a:latin typeface="Arial" charset="0"/>
              </a:rPr>
              <a:t>Hull Municipal</a:t>
            </a:r>
            <a:endParaRPr lang="en-US" sz="1200" b="1">
              <a:solidFill>
                <a:srgbClr val="F1174B"/>
              </a:solidFill>
              <a:latin typeface="Arial" charset="0"/>
            </a:endParaRPr>
          </a:p>
        </p:txBody>
      </p:sp>
      <p:sp>
        <p:nvSpPr>
          <p:cNvPr id="65672" name="Rectangle 141"/>
          <p:cNvSpPr>
            <a:spLocks noChangeArrowheads="1"/>
          </p:cNvSpPr>
          <p:nvPr/>
        </p:nvSpPr>
        <p:spPr bwMode="auto">
          <a:xfrm>
            <a:off x="6018213" y="5100638"/>
            <a:ext cx="1054100" cy="136525"/>
          </a:xfrm>
          <a:prstGeom prst="rect">
            <a:avLst/>
          </a:prstGeom>
          <a:noFill/>
          <a:ln w="9525">
            <a:noFill/>
            <a:miter lim="800000"/>
            <a:headEnd/>
            <a:tailEnd/>
          </a:ln>
        </p:spPr>
        <p:txBody>
          <a:bodyPr wrap="none" lIns="0" tIns="0" rIns="0" bIns="0">
            <a:spAutoFit/>
          </a:bodyPr>
          <a:lstStyle/>
          <a:p>
            <a:r>
              <a:rPr lang="en-US" sz="900" b="1">
                <a:solidFill>
                  <a:srgbClr val="FFFF00"/>
                </a:solidFill>
                <a:latin typeface="Arial" charset="0"/>
              </a:rPr>
              <a:t>Southern Company</a:t>
            </a:r>
            <a:endParaRPr lang="en-US" sz="1200" b="1">
              <a:solidFill>
                <a:srgbClr val="FFFF00"/>
              </a:solidFill>
              <a:latin typeface="Arial" charset="0"/>
            </a:endParaRPr>
          </a:p>
        </p:txBody>
      </p:sp>
      <p:sp>
        <p:nvSpPr>
          <p:cNvPr id="65673" name="Freeform 142"/>
          <p:cNvSpPr>
            <a:spLocks/>
          </p:cNvSpPr>
          <p:nvPr/>
        </p:nvSpPr>
        <p:spPr bwMode="auto">
          <a:xfrm>
            <a:off x="4954588" y="3559175"/>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DFA695"/>
          </a:solidFill>
          <a:ln w="9525">
            <a:noFill/>
            <a:round/>
            <a:headEnd/>
            <a:tailEnd/>
          </a:ln>
        </p:spPr>
        <p:txBody>
          <a:bodyPr/>
          <a:lstStyle/>
          <a:p>
            <a:endParaRPr lang="en-US"/>
          </a:p>
        </p:txBody>
      </p:sp>
      <p:sp>
        <p:nvSpPr>
          <p:cNvPr id="65674" name="Freeform 143"/>
          <p:cNvSpPr>
            <a:spLocks/>
          </p:cNvSpPr>
          <p:nvPr/>
        </p:nvSpPr>
        <p:spPr bwMode="auto">
          <a:xfrm>
            <a:off x="4954588" y="3559175"/>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97FFA7"/>
          </a:solidFill>
          <a:ln w="9525">
            <a:noFill/>
            <a:round/>
            <a:headEnd/>
            <a:tailEnd/>
          </a:ln>
        </p:spPr>
        <p:txBody>
          <a:bodyPr/>
          <a:lstStyle/>
          <a:p>
            <a:endParaRPr lang="en-US"/>
          </a:p>
        </p:txBody>
      </p:sp>
      <p:sp>
        <p:nvSpPr>
          <p:cNvPr id="65675" name="Freeform 144"/>
          <p:cNvSpPr>
            <a:spLocks/>
          </p:cNvSpPr>
          <p:nvPr/>
        </p:nvSpPr>
        <p:spPr bwMode="auto">
          <a:xfrm>
            <a:off x="4954588" y="3559175"/>
            <a:ext cx="22225" cy="11113"/>
          </a:xfrm>
          <a:custGeom>
            <a:avLst/>
            <a:gdLst>
              <a:gd name="T0" fmla="*/ 22225 w 2"/>
              <a:gd name="T1" fmla="*/ 0 h 1"/>
              <a:gd name="T2" fmla="*/ 22225 w 2"/>
              <a:gd name="T3" fmla="*/ 11113 h 1"/>
              <a:gd name="T4" fmla="*/ 22225 w 2"/>
              <a:gd name="T5" fmla="*/ 11113 h 1"/>
              <a:gd name="T6" fmla="*/ 22225 w 2"/>
              <a:gd name="T7" fmla="*/ 11113 h 1"/>
              <a:gd name="T8" fmla="*/ 0 w 2"/>
              <a:gd name="T9" fmla="*/ 0 h 1"/>
              <a:gd name="T10" fmla="*/ 22225 w 2"/>
              <a:gd name="T11" fmla="*/ 0 h 1"/>
              <a:gd name="T12" fmla="*/ 2222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1"/>
                </a:lnTo>
                <a:cubicBezTo>
                  <a:pt x="2" y="1"/>
                  <a:pt x="2" y="1"/>
                  <a:pt x="2" y="1"/>
                </a:cubicBezTo>
                <a:cubicBezTo>
                  <a:pt x="1" y="1"/>
                  <a:pt x="0" y="0"/>
                  <a:pt x="0" y="0"/>
                </a:cubicBezTo>
                <a:cubicBezTo>
                  <a:pt x="1" y="0"/>
                  <a:pt x="1" y="0"/>
                  <a:pt x="2" y="0"/>
                </a:cubicBezTo>
                <a:close/>
              </a:path>
            </a:pathLst>
          </a:custGeom>
          <a:solidFill>
            <a:srgbClr val="97FFA7"/>
          </a:solidFill>
          <a:ln w="9525">
            <a:noFill/>
            <a:round/>
            <a:headEnd/>
            <a:tailEnd/>
          </a:ln>
        </p:spPr>
        <p:txBody>
          <a:bodyPr/>
          <a:lstStyle/>
          <a:p>
            <a:endParaRPr lang="en-US"/>
          </a:p>
        </p:txBody>
      </p:sp>
      <p:sp>
        <p:nvSpPr>
          <p:cNvPr id="65676" name="Freeform 145"/>
          <p:cNvSpPr>
            <a:spLocks/>
          </p:cNvSpPr>
          <p:nvPr/>
        </p:nvSpPr>
        <p:spPr bwMode="auto">
          <a:xfrm>
            <a:off x="5478463" y="2967038"/>
            <a:ext cx="319087" cy="352425"/>
          </a:xfrm>
          <a:custGeom>
            <a:avLst/>
            <a:gdLst>
              <a:gd name="T0" fmla="*/ 113960 w 28"/>
              <a:gd name="T1" fmla="*/ 216002 h 31"/>
              <a:gd name="T2" fmla="*/ 102564 w 28"/>
              <a:gd name="T3" fmla="*/ 0 h 31"/>
              <a:gd name="T4" fmla="*/ 148148 w 28"/>
              <a:gd name="T5" fmla="*/ 216002 h 31"/>
              <a:gd name="T6" fmla="*/ 319087 w 28"/>
              <a:gd name="T7" fmla="*/ 306951 h 31"/>
              <a:gd name="T8" fmla="*/ 159544 w 28"/>
              <a:gd name="T9" fmla="*/ 250108 h 31"/>
              <a:gd name="T10" fmla="*/ 0 w 28"/>
              <a:gd name="T11" fmla="*/ 352425 h 31"/>
              <a:gd name="T12" fmla="*/ 113960 w 28"/>
              <a:gd name="T13" fmla="*/ 216002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10" y="19"/>
                </a:moveTo>
                <a:lnTo>
                  <a:pt x="9" y="0"/>
                </a:lnTo>
                <a:lnTo>
                  <a:pt x="13" y="19"/>
                </a:lnTo>
                <a:lnTo>
                  <a:pt x="28" y="27"/>
                </a:lnTo>
                <a:lnTo>
                  <a:pt x="14" y="22"/>
                </a:lnTo>
                <a:lnTo>
                  <a:pt x="0" y="31"/>
                </a:lnTo>
                <a:lnTo>
                  <a:pt x="10" y="19"/>
                </a:lnTo>
                <a:close/>
              </a:path>
            </a:pathLst>
          </a:custGeom>
          <a:solidFill>
            <a:srgbClr val="FFFFFF"/>
          </a:solidFill>
          <a:ln w="0">
            <a:solidFill>
              <a:srgbClr val="FFFFFF"/>
            </a:solidFill>
            <a:round/>
            <a:headEnd/>
            <a:tailEnd/>
          </a:ln>
        </p:spPr>
        <p:txBody>
          <a:bodyPr/>
          <a:lstStyle/>
          <a:p>
            <a:endParaRPr lang="en-US"/>
          </a:p>
        </p:txBody>
      </p:sp>
      <p:sp>
        <p:nvSpPr>
          <p:cNvPr id="65677" name="Freeform 146"/>
          <p:cNvSpPr>
            <a:spLocks/>
          </p:cNvSpPr>
          <p:nvPr/>
        </p:nvSpPr>
        <p:spPr bwMode="auto">
          <a:xfrm>
            <a:off x="5467350" y="3217863"/>
            <a:ext cx="136525" cy="101600"/>
          </a:xfrm>
          <a:custGeom>
            <a:avLst/>
            <a:gdLst>
              <a:gd name="T0" fmla="*/ 136525 w 12"/>
              <a:gd name="T1" fmla="*/ 0 h 9"/>
              <a:gd name="T2" fmla="*/ 125148 w 12"/>
              <a:gd name="T3" fmla="*/ 22578 h 9"/>
              <a:gd name="T4" fmla="*/ 11377 w 12"/>
              <a:gd name="T5" fmla="*/ 90311 h 9"/>
              <a:gd name="T6" fmla="*/ 0 w 12"/>
              <a:gd name="T7" fmla="*/ 90311 h 9"/>
              <a:gd name="T8" fmla="*/ 11377 w 12"/>
              <a:gd name="T9" fmla="*/ 90311 h 9"/>
              <a:gd name="T10" fmla="*/ 113771 w 12"/>
              <a:gd name="T11" fmla="*/ 22578 h 9"/>
              <a:gd name="T12" fmla="*/ 136525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cubicBezTo>
                  <a:pt x="12" y="0"/>
                  <a:pt x="10" y="1"/>
                  <a:pt x="11" y="2"/>
                </a:cubicBezTo>
                <a:lnTo>
                  <a:pt x="1" y="8"/>
                </a:lnTo>
                <a:cubicBezTo>
                  <a:pt x="1" y="8"/>
                  <a:pt x="1" y="9"/>
                  <a:pt x="0" y="8"/>
                </a:cubicBezTo>
                <a:cubicBezTo>
                  <a:pt x="0" y="8"/>
                  <a:pt x="1" y="9"/>
                  <a:pt x="1" y="8"/>
                </a:cubicBezTo>
                <a:lnTo>
                  <a:pt x="10" y="2"/>
                </a:lnTo>
                <a:cubicBezTo>
                  <a:pt x="10" y="2"/>
                  <a:pt x="11" y="0"/>
                  <a:pt x="12" y="0"/>
                </a:cubicBezTo>
                <a:close/>
              </a:path>
            </a:pathLst>
          </a:custGeom>
          <a:solidFill>
            <a:srgbClr val="24211D"/>
          </a:solidFill>
          <a:ln w="0">
            <a:solidFill>
              <a:srgbClr val="24211D"/>
            </a:solidFill>
            <a:round/>
            <a:headEnd/>
            <a:tailEnd/>
          </a:ln>
        </p:spPr>
        <p:txBody>
          <a:bodyPr/>
          <a:lstStyle/>
          <a:p>
            <a:endParaRPr lang="en-US"/>
          </a:p>
        </p:txBody>
      </p:sp>
      <p:sp>
        <p:nvSpPr>
          <p:cNvPr id="65678" name="Freeform 147"/>
          <p:cNvSpPr>
            <a:spLocks/>
          </p:cNvSpPr>
          <p:nvPr/>
        </p:nvSpPr>
        <p:spPr bwMode="auto">
          <a:xfrm>
            <a:off x="5478463" y="3217863"/>
            <a:ext cx="114300" cy="79375"/>
          </a:xfrm>
          <a:custGeom>
            <a:avLst/>
            <a:gdLst>
              <a:gd name="T0" fmla="*/ 114300 w 10"/>
              <a:gd name="T1" fmla="*/ 0 h 7"/>
              <a:gd name="T2" fmla="*/ 0 w 10"/>
              <a:gd name="T3" fmla="*/ 79375 h 7"/>
              <a:gd name="T4" fmla="*/ 114300 w 10"/>
              <a:gd name="T5" fmla="*/ 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0"/>
                </a:moveTo>
                <a:cubicBezTo>
                  <a:pt x="10" y="0"/>
                  <a:pt x="1" y="6"/>
                  <a:pt x="0" y="7"/>
                </a:cubicBezTo>
                <a:cubicBezTo>
                  <a:pt x="0" y="7"/>
                  <a:pt x="9" y="0"/>
                  <a:pt x="10" y="0"/>
                </a:cubicBezTo>
                <a:close/>
              </a:path>
            </a:pathLst>
          </a:custGeom>
          <a:solidFill>
            <a:srgbClr val="24211D"/>
          </a:solidFill>
          <a:ln w="0">
            <a:solidFill>
              <a:srgbClr val="24211D"/>
            </a:solidFill>
            <a:round/>
            <a:headEnd/>
            <a:tailEnd/>
          </a:ln>
        </p:spPr>
        <p:txBody>
          <a:bodyPr/>
          <a:lstStyle/>
          <a:p>
            <a:endParaRPr lang="en-US"/>
          </a:p>
        </p:txBody>
      </p:sp>
      <p:sp>
        <p:nvSpPr>
          <p:cNvPr id="65679" name="Freeform 148"/>
          <p:cNvSpPr>
            <a:spLocks/>
          </p:cNvSpPr>
          <p:nvPr/>
        </p:nvSpPr>
        <p:spPr bwMode="auto">
          <a:xfrm>
            <a:off x="5557838" y="3194050"/>
            <a:ext cx="57150" cy="444500"/>
          </a:xfrm>
          <a:custGeom>
            <a:avLst/>
            <a:gdLst>
              <a:gd name="T0" fmla="*/ 11430 w 5"/>
              <a:gd name="T1" fmla="*/ 0 h 39"/>
              <a:gd name="T2" fmla="*/ 0 w 5"/>
              <a:gd name="T3" fmla="*/ 11397 h 39"/>
              <a:gd name="T4" fmla="*/ 34290 w 5"/>
              <a:gd name="T5" fmla="*/ 34192 h 39"/>
              <a:gd name="T6" fmla="*/ 11430 w 5"/>
              <a:gd name="T7" fmla="*/ 444500 h 39"/>
              <a:gd name="T8" fmla="*/ 45720 w 5"/>
              <a:gd name="T9" fmla="*/ 433103 h 39"/>
              <a:gd name="T10" fmla="*/ 45720 w 5"/>
              <a:gd name="T11" fmla="*/ 34192 h 39"/>
              <a:gd name="T12" fmla="*/ 57150 w 5"/>
              <a:gd name="T13" fmla="*/ 22795 h 39"/>
              <a:gd name="T14" fmla="*/ 57150 w 5"/>
              <a:gd name="T15" fmla="*/ 11397 h 39"/>
              <a:gd name="T16" fmla="*/ 34290 w 5"/>
              <a:gd name="T17" fmla="*/ 0 h 39"/>
              <a:gd name="T18" fmla="*/ 11430 w 5"/>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9"/>
              <a:gd name="T32" fmla="*/ 5 w 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9">
                <a:moveTo>
                  <a:pt x="1" y="0"/>
                </a:moveTo>
                <a:lnTo>
                  <a:pt x="0" y="1"/>
                </a:lnTo>
                <a:cubicBezTo>
                  <a:pt x="0" y="1"/>
                  <a:pt x="3" y="1"/>
                  <a:pt x="3" y="3"/>
                </a:cubicBezTo>
                <a:lnTo>
                  <a:pt x="1" y="39"/>
                </a:lnTo>
                <a:cubicBezTo>
                  <a:pt x="1" y="39"/>
                  <a:pt x="4" y="38"/>
                  <a:pt x="4" y="38"/>
                </a:cubicBezTo>
                <a:lnTo>
                  <a:pt x="4" y="3"/>
                </a:lnTo>
                <a:lnTo>
                  <a:pt x="5" y="2"/>
                </a:lnTo>
                <a:lnTo>
                  <a:pt x="5" y="1"/>
                </a:lnTo>
                <a:lnTo>
                  <a:pt x="3" y="0"/>
                </a:lnTo>
                <a:lnTo>
                  <a:pt x="1" y="0"/>
                </a:lnTo>
                <a:close/>
              </a:path>
            </a:pathLst>
          </a:custGeom>
          <a:solidFill>
            <a:srgbClr val="0087C4"/>
          </a:solidFill>
          <a:ln w="0">
            <a:solidFill>
              <a:srgbClr val="0087C4"/>
            </a:solidFill>
            <a:round/>
            <a:headEnd/>
            <a:tailEnd/>
          </a:ln>
        </p:spPr>
        <p:txBody>
          <a:bodyPr/>
          <a:lstStyle/>
          <a:p>
            <a:endParaRPr lang="en-US"/>
          </a:p>
        </p:txBody>
      </p:sp>
      <p:sp>
        <p:nvSpPr>
          <p:cNvPr id="65680" name="Freeform 149"/>
          <p:cNvSpPr>
            <a:spLocks/>
          </p:cNvSpPr>
          <p:nvPr/>
        </p:nvSpPr>
        <p:spPr bwMode="auto">
          <a:xfrm>
            <a:off x="5557838" y="3251200"/>
            <a:ext cx="22225" cy="387350"/>
          </a:xfrm>
          <a:custGeom>
            <a:avLst/>
            <a:gdLst>
              <a:gd name="T0" fmla="*/ 0 w 2"/>
              <a:gd name="T1" fmla="*/ 387350 h 34"/>
              <a:gd name="T2" fmla="*/ 22225 w 2"/>
              <a:gd name="T3" fmla="*/ 0 h 34"/>
              <a:gd name="T4" fmla="*/ 0 w 2"/>
              <a:gd name="T5" fmla="*/ 387350 h 34"/>
              <a:gd name="T6" fmla="*/ 0 60000 65536"/>
              <a:gd name="T7" fmla="*/ 0 60000 65536"/>
              <a:gd name="T8" fmla="*/ 0 60000 65536"/>
              <a:gd name="T9" fmla="*/ 0 w 2"/>
              <a:gd name="T10" fmla="*/ 0 h 34"/>
              <a:gd name="T11" fmla="*/ 2 w 2"/>
              <a:gd name="T12" fmla="*/ 34 h 34"/>
            </a:gdLst>
            <a:ahLst/>
            <a:cxnLst>
              <a:cxn ang="T6">
                <a:pos x="T0" y="T1"/>
              </a:cxn>
              <a:cxn ang="T7">
                <a:pos x="T2" y="T3"/>
              </a:cxn>
              <a:cxn ang="T8">
                <a:pos x="T4" y="T5"/>
              </a:cxn>
            </a:cxnLst>
            <a:rect l="T9" t="T10" r="T11" b="T12"/>
            <a:pathLst>
              <a:path w="2" h="34">
                <a:moveTo>
                  <a:pt x="0" y="34"/>
                </a:moveTo>
                <a:cubicBezTo>
                  <a:pt x="0" y="34"/>
                  <a:pt x="1" y="10"/>
                  <a:pt x="2" y="0"/>
                </a:cubicBezTo>
                <a:cubicBezTo>
                  <a:pt x="2" y="0"/>
                  <a:pt x="1" y="24"/>
                  <a:pt x="0" y="34"/>
                </a:cubicBezTo>
                <a:close/>
              </a:path>
            </a:pathLst>
          </a:custGeom>
          <a:solidFill>
            <a:srgbClr val="24211D"/>
          </a:solidFill>
          <a:ln w="0">
            <a:solidFill>
              <a:srgbClr val="24211D"/>
            </a:solidFill>
            <a:round/>
            <a:headEnd/>
            <a:tailEnd/>
          </a:ln>
        </p:spPr>
        <p:txBody>
          <a:bodyPr/>
          <a:lstStyle/>
          <a:p>
            <a:endParaRPr lang="en-US"/>
          </a:p>
        </p:txBody>
      </p:sp>
      <p:sp>
        <p:nvSpPr>
          <p:cNvPr id="65681" name="Freeform 150"/>
          <p:cNvSpPr>
            <a:spLocks/>
          </p:cNvSpPr>
          <p:nvPr/>
        </p:nvSpPr>
        <p:spPr bwMode="auto">
          <a:xfrm>
            <a:off x="5603875" y="3217863"/>
            <a:ext cx="11113" cy="398462"/>
          </a:xfrm>
          <a:custGeom>
            <a:avLst/>
            <a:gdLst>
              <a:gd name="T0" fmla="*/ 11113 w 1"/>
              <a:gd name="T1" fmla="*/ 398462 h 35"/>
              <a:gd name="T2" fmla="*/ 0 w 1"/>
              <a:gd name="T3" fmla="*/ 0 h 35"/>
              <a:gd name="T4" fmla="*/ 11113 w 1"/>
              <a:gd name="T5" fmla="*/ 398462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1" y="35"/>
                </a:moveTo>
                <a:cubicBezTo>
                  <a:pt x="1" y="35"/>
                  <a:pt x="1" y="10"/>
                  <a:pt x="0" y="0"/>
                </a:cubicBezTo>
                <a:cubicBezTo>
                  <a:pt x="0" y="0"/>
                  <a:pt x="0" y="24"/>
                  <a:pt x="1" y="35"/>
                </a:cubicBezTo>
                <a:close/>
              </a:path>
            </a:pathLst>
          </a:custGeom>
          <a:solidFill>
            <a:srgbClr val="24211D"/>
          </a:solidFill>
          <a:ln w="0">
            <a:solidFill>
              <a:srgbClr val="24211D"/>
            </a:solidFill>
            <a:round/>
            <a:headEnd/>
            <a:tailEnd/>
          </a:ln>
        </p:spPr>
        <p:txBody>
          <a:bodyPr/>
          <a:lstStyle/>
          <a:p>
            <a:endParaRPr lang="en-US"/>
          </a:p>
        </p:txBody>
      </p:sp>
      <p:sp>
        <p:nvSpPr>
          <p:cNvPr id="65682" name="Freeform 151"/>
          <p:cNvSpPr>
            <a:spLocks/>
          </p:cNvSpPr>
          <p:nvPr/>
        </p:nvSpPr>
        <p:spPr bwMode="auto">
          <a:xfrm>
            <a:off x="5546725" y="3194050"/>
            <a:ext cx="33338" cy="34925"/>
          </a:xfrm>
          <a:custGeom>
            <a:avLst/>
            <a:gdLst>
              <a:gd name="T0" fmla="*/ 33338 w 3"/>
              <a:gd name="T1" fmla="*/ 34925 h 3"/>
              <a:gd name="T2" fmla="*/ 0 w 3"/>
              <a:gd name="T3" fmla="*/ 11642 h 3"/>
              <a:gd name="T4" fmla="*/ 0 w 3"/>
              <a:gd name="T5" fmla="*/ 11642 h 3"/>
              <a:gd name="T6" fmla="*/ 33338 w 3"/>
              <a:gd name="T7" fmla="*/ 34925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3" y="3"/>
                  <a:pt x="3" y="1"/>
                  <a:pt x="0" y="1"/>
                </a:cubicBezTo>
                <a:cubicBezTo>
                  <a:pt x="0" y="1"/>
                  <a:pt x="3" y="0"/>
                  <a:pt x="3" y="3"/>
                </a:cubicBezTo>
                <a:close/>
              </a:path>
            </a:pathLst>
          </a:custGeom>
          <a:solidFill>
            <a:srgbClr val="24211D"/>
          </a:solidFill>
          <a:ln w="0">
            <a:solidFill>
              <a:srgbClr val="24211D"/>
            </a:solidFill>
            <a:round/>
            <a:headEnd/>
            <a:tailEnd/>
          </a:ln>
        </p:spPr>
        <p:txBody>
          <a:bodyPr/>
          <a:lstStyle/>
          <a:p>
            <a:endParaRPr lang="en-US"/>
          </a:p>
        </p:txBody>
      </p:sp>
      <p:sp>
        <p:nvSpPr>
          <p:cNvPr id="65683" name="Freeform 152"/>
          <p:cNvSpPr>
            <a:spLocks/>
          </p:cNvSpPr>
          <p:nvPr/>
        </p:nvSpPr>
        <p:spPr bwMode="auto">
          <a:xfrm>
            <a:off x="5546725" y="3194050"/>
            <a:ext cx="33338" cy="11113"/>
          </a:xfrm>
          <a:custGeom>
            <a:avLst/>
            <a:gdLst>
              <a:gd name="T0" fmla="*/ 0 w 3"/>
              <a:gd name="T1" fmla="*/ 11113 h 1"/>
              <a:gd name="T2" fmla="*/ 33338 w 3"/>
              <a:gd name="T3" fmla="*/ 11113 h 1"/>
              <a:gd name="T4" fmla="*/ 33338 w 3"/>
              <a:gd name="T5" fmla="*/ 0 h 1"/>
              <a:gd name="T6" fmla="*/ 33338 w 3"/>
              <a:gd name="T7" fmla="*/ 11113 h 1"/>
              <a:gd name="T8" fmla="*/ 0 w 3"/>
              <a:gd name="T9" fmla="*/ 11113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1"/>
                </a:lnTo>
                <a:lnTo>
                  <a:pt x="3" y="0"/>
                </a:lnTo>
                <a:lnTo>
                  <a:pt x="3" y="1"/>
                </a:lnTo>
                <a:lnTo>
                  <a:pt x="0" y="1"/>
                </a:lnTo>
                <a:close/>
              </a:path>
            </a:pathLst>
          </a:custGeom>
          <a:solidFill>
            <a:srgbClr val="24211D"/>
          </a:solidFill>
          <a:ln w="0">
            <a:solidFill>
              <a:srgbClr val="24211D"/>
            </a:solidFill>
            <a:round/>
            <a:headEnd/>
            <a:tailEnd/>
          </a:ln>
        </p:spPr>
        <p:txBody>
          <a:bodyPr/>
          <a:lstStyle/>
          <a:p>
            <a:endParaRPr lang="en-US"/>
          </a:p>
        </p:txBody>
      </p:sp>
      <p:sp>
        <p:nvSpPr>
          <p:cNvPr id="65684" name="Freeform 153"/>
          <p:cNvSpPr>
            <a:spLocks/>
          </p:cNvSpPr>
          <p:nvPr/>
        </p:nvSpPr>
        <p:spPr bwMode="auto">
          <a:xfrm>
            <a:off x="5546725" y="3182938"/>
            <a:ext cx="79375" cy="34925"/>
          </a:xfrm>
          <a:custGeom>
            <a:avLst/>
            <a:gdLst>
              <a:gd name="T0" fmla="*/ 0 w 7"/>
              <a:gd name="T1" fmla="*/ 11642 h 3"/>
              <a:gd name="T2" fmla="*/ 11339 w 7"/>
              <a:gd name="T3" fmla="*/ 11642 h 3"/>
              <a:gd name="T4" fmla="*/ 34018 w 7"/>
              <a:gd name="T5" fmla="*/ 0 h 3"/>
              <a:gd name="T6" fmla="*/ 79375 w 7"/>
              <a:gd name="T7" fmla="*/ 23283 h 3"/>
              <a:gd name="T8" fmla="*/ 79375 w 7"/>
              <a:gd name="T9" fmla="*/ 34925 h 3"/>
              <a:gd name="T10" fmla="*/ 68036 w 7"/>
              <a:gd name="T11" fmla="*/ 23283 h 3"/>
              <a:gd name="T12" fmla="*/ 34018 w 7"/>
              <a:gd name="T13" fmla="*/ 11642 h 3"/>
              <a:gd name="T14" fmla="*/ 11339 w 7"/>
              <a:gd name="T15" fmla="*/ 11642 h 3"/>
              <a:gd name="T16" fmla="*/ 0 w 7"/>
              <a:gd name="T17" fmla="*/ 1164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1"/>
                </a:moveTo>
                <a:lnTo>
                  <a:pt x="1" y="1"/>
                </a:lnTo>
                <a:lnTo>
                  <a:pt x="3" y="0"/>
                </a:lnTo>
                <a:lnTo>
                  <a:pt x="7" y="2"/>
                </a:lnTo>
                <a:lnTo>
                  <a:pt x="7" y="3"/>
                </a:lnTo>
                <a:lnTo>
                  <a:pt x="6" y="2"/>
                </a:lnTo>
                <a:lnTo>
                  <a:pt x="3" y="1"/>
                </a:lnTo>
                <a:lnTo>
                  <a:pt x="1" y="1"/>
                </a:lnTo>
                <a:lnTo>
                  <a:pt x="0" y="1"/>
                </a:lnTo>
                <a:close/>
              </a:path>
            </a:pathLst>
          </a:custGeom>
          <a:solidFill>
            <a:srgbClr val="24211D"/>
          </a:solidFill>
          <a:ln w="0">
            <a:solidFill>
              <a:srgbClr val="24211D"/>
            </a:solidFill>
            <a:round/>
            <a:headEnd/>
            <a:tailEnd/>
          </a:ln>
        </p:spPr>
        <p:txBody>
          <a:bodyPr/>
          <a:lstStyle/>
          <a:p>
            <a:endParaRPr lang="en-US"/>
          </a:p>
        </p:txBody>
      </p:sp>
      <p:sp>
        <p:nvSpPr>
          <p:cNvPr id="65685" name="Freeform 154"/>
          <p:cNvSpPr>
            <a:spLocks/>
          </p:cNvSpPr>
          <p:nvPr/>
        </p:nvSpPr>
        <p:spPr bwMode="auto">
          <a:xfrm>
            <a:off x="5580063" y="3205163"/>
            <a:ext cx="46037" cy="12700"/>
          </a:xfrm>
          <a:custGeom>
            <a:avLst/>
            <a:gdLst>
              <a:gd name="T0" fmla="*/ 0 w 4"/>
              <a:gd name="T1" fmla="*/ 0 h 1"/>
              <a:gd name="T2" fmla="*/ 46037 w 4"/>
              <a:gd name="T3" fmla="*/ 1270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1"/>
                </a:lnTo>
                <a:lnTo>
                  <a:pt x="0" y="0"/>
                </a:lnTo>
                <a:close/>
              </a:path>
            </a:pathLst>
          </a:custGeom>
          <a:solidFill>
            <a:srgbClr val="24211D"/>
          </a:solidFill>
          <a:ln w="0">
            <a:solidFill>
              <a:srgbClr val="24211D"/>
            </a:solidFill>
            <a:round/>
            <a:headEnd/>
            <a:tailEnd/>
          </a:ln>
        </p:spPr>
        <p:txBody>
          <a:bodyPr/>
          <a:lstStyle/>
          <a:p>
            <a:endParaRPr lang="en-US"/>
          </a:p>
        </p:txBody>
      </p:sp>
      <p:sp>
        <p:nvSpPr>
          <p:cNvPr id="65686" name="Freeform 155"/>
          <p:cNvSpPr>
            <a:spLocks/>
          </p:cNvSpPr>
          <p:nvPr/>
        </p:nvSpPr>
        <p:spPr bwMode="auto">
          <a:xfrm>
            <a:off x="5603875" y="3217863"/>
            <a:ext cx="11113" cy="11112"/>
          </a:xfrm>
          <a:custGeom>
            <a:avLst/>
            <a:gdLst>
              <a:gd name="T0" fmla="*/ 0 w 1"/>
              <a:gd name="T1" fmla="*/ 11112 h 1"/>
              <a:gd name="T2" fmla="*/ 11113 w 1"/>
              <a:gd name="T3" fmla="*/ 0 h 1"/>
              <a:gd name="T4" fmla="*/ 0 w 1"/>
              <a:gd name="T5" fmla="*/ 1111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solidFill>
            <a:srgbClr val="24211D"/>
          </a:solidFill>
          <a:ln w="0">
            <a:solidFill>
              <a:srgbClr val="24211D"/>
            </a:solidFill>
            <a:round/>
            <a:headEnd/>
            <a:tailEnd/>
          </a:ln>
        </p:spPr>
        <p:txBody>
          <a:bodyPr/>
          <a:lstStyle/>
          <a:p>
            <a:endParaRPr lang="en-US"/>
          </a:p>
        </p:txBody>
      </p:sp>
      <p:sp>
        <p:nvSpPr>
          <p:cNvPr id="65687" name="Freeform 156"/>
          <p:cNvSpPr>
            <a:spLocks/>
          </p:cNvSpPr>
          <p:nvPr/>
        </p:nvSpPr>
        <p:spPr bwMode="auto">
          <a:xfrm>
            <a:off x="5580063" y="3433763"/>
            <a:ext cx="12700" cy="11112"/>
          </a:xfrm>
          <a:custGeom>
            <a:avLst/>
            <a:gdLst>
              <a:gd name="T0" fmla="*/ 0 w 1"/>
              <a:gd name="T1" fmla="*/ 11112 h 1"/>
              <a:gd name="T2" fmla="*/ 12700 w 1"/>
              <a:gd name="T3" fmla="*/ 11112 h 1"/>
              <a:gd name="T4" fmla="*/ 0 w 1"/>
              <a:gd name="T5" fmla="*/ 1111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1" y="1"/>
                </a:cubicBezTo>
                <a:cubicBezTo>
                  <a:pt x="1" y="1"/>
                  <a:pt x="0" y="1"/>
                  <a:pt x="0" y="1"/>
                </a:cubicBezTo>
                <a:close/>
              </a:path>
            </a:pathLst>
          </a:custGeom>
          <a:solidFill>
            <a:srgbClr val="24211D"/>
          </a:solidFill>
          <a:ln w="0">
            <a:solidFill>
              <a:srgbClr val="24211D"/>
            </a:solidFill>
            <a:round/>
            <a:headEnd/>
            <a:tailEnd/>
          </a:ln>
        </p:spPr>
        <p:txBody>
          <a:bodyPr/>
          <a:lstStyle/>
          <a:p>
            <a:endParaRPr lang="en-US"/>
          </a:p>
        </p:txBody>
      </p:sp>
      <p:sp>
        <p:nvSpPr>
          <p:cNvPr id="65688" name="Freeform 157"/>
          <p:cNvSpPr>
            <a:spLocks/>
          </p:cNvSpPr>
          <p:nvPr/>
        </p:nvSpPr>
        <p:spPr bwMode="auto">
          <a:xfrm>
            <a:off x="5592763" y="2978150"/>
            <a:ext cx="33337" cy="204788"/>
          </a:xfrm>
          <a:custGeom>
            <a:avLst/>
            <a:gdLst>
              <a:gd name="T0" fmla="*/ 22225 w 3"/>
              <a:gd name="T1" fmla="*/ 204788 h 18"/>
              <a:gd name="T2" fmla="*/ 33337 w 3"/>
              <a:gd name="T3" fmla="*/ 182034 h 18"/>
              <a:gd name="T4" fmla="*/ 11112 w 3"/>
              <a:gd name="T5" fmla="*/ 11377 h 18"/>
              <a:gd name="T6" fmla="*/ 0 w 3"/>
              <a:gd name="T7" fmla="*/ 0 h 18"/>
              <a:gd name="T8" fmla="*/ 11112 w 3"/>
              <a:gd name="T9" fmla="*/ 11377 h 18"/>
              <a:gd name="T10" fmla="*/ 33337 w 3"/>
              <a:gd name="T11" fmla="*/ 170657 h 18"/>
              <a:gd name="T12" fmla="*/ 22225 w 3"/>
              <a:gd name="T13" fmla="*/ 204788 h 18"/>
              <a:gd name="T14" fmla="*/ 0 60000 65536"/>
              <a:gd name="T15" fmla="*/ 0 60000 65536"/>
              <a:gd name="T16" fmla="*/ 0 60000 65536"/>
              <a:gd name="T17" fmla="*/ 0 60000 65536"/>
              <a:gd name="T18" fmla="*/ 0 60000 65536"/>
              <a:gd name="T19" fmla="*/ 0 60000 65536"/>
              <a:gd name="T20" fmla="*/ 0 60000 65536"/>
              <a:gd name="T21" fmla="*/ 0 w 3"/>
              <a:gd name="T22" fmla="*/ 0 h 18"/>
              <a:gd name="T23" fmla="*/ 3 w 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8">
                <a:moveTo>
                  <a:pt x="2" y="18"/>
                </a:moveTo>
                <a:cubicBezTo>
                  <a:pt x="2" y="18"/>
                  <a:pt x="2" y="16"/>
                  <a:pt x="3" y="16"/>
                </a:cubicBezTo>
                <a:lnTo>
                  <a:pt x="1" y="1"/>
                </a:lnTo>
                <a:cubicBezTo>
                  <a:pt x="1" y="1"/>
                  <a:pt x="1" y="0"/>
                  <a:pt x="0" y="0"/>
                </a:cubicBezTo>
                <a:cubicBezTo>
                  <a:pt x="0" y="0"/>
                  <a:pt x="1" y="0"/>
                  <a:pt x="1" y="1"/>
                </a:cubicBezTo>
                <a:lnTo>
                  <a:pt x="3" y="15"/>
                </a:lnTo>
                <a:cubicBezTo>
                  <a:pt x="3" y="15"/>
                  <a:pt x="2" y="17"/>
                  <a:pt x="2" y="18"/>
                </a:cubicBezTo>
                <a:close/>
              </a:path>
            </a:pathLst>
          </a:custGeom>
          <a:solidFill>
            <a:srgbClr val="24211D"/>
          </a:solidFill>
          <a:ln w="0">
            <a:solidFill>
              <a:srgbClr val="24211D"/>
            </a:solidFill>
            <a:round/>
            <a:headEnd/>
            <a:tailEnd/>
          </a:ln>
        </p:spPr>
        <p:txBody>
          <a:bodyPr/>
          <a:lstStyle/>
          <a:p>
            <a:endParaRPr lang="en-US"/>
          </a:p>
        </p:txBody>
      </p:sp>
      <p:sp>
        <p:nvSpPr>
          <p:cNvPr id="65689" name="Freeform 158"/>
          <p:cNvSpPr>
            <a:spLocks/>
          </p:cNvSpPr>
          <p:nvPr/>
        </p:nvSpPr>
        <p:spPr bwMode="auto">
          <a:xfrm>
            <a:off x="5592763" y="3000375"/>
            <a:ext cx="11112" cy="171450"/>
          </a:xfrm>
          <a:custGeom>
            <a:avLst/>
            <a:gdLst>
              <a:gd name="T0" fmla="*/ 11112 w 1"/>
              <a:gd name="T1" fmla="*/ 171450 h 15"/>
              <a:gd name="T2" fmla="*/ 0 w 1"/>
              <a:gd name="T3" fmla="*/ 0 h 15"/>
              <a:gd name="T4" fmla="*/ 11112 w 1"/>
              <a:gd name="T5" fmla="*/ 17145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1" y="15"/>
                </a:moveTo>
                <a:cubicBezTo>
                  <a:pt x="1" y="15"/>
                  <a:pt x="0" y="1"/>
                  <a:pt x="0" y="0"/>
                </a:cubicBezTo>
                <a:cubicBezTo>
                  <a:pt x="0" y="0"/>
                  <a:pt x="0" y="14"/>
                  <a:pt x="1" y="15"/>
                </a:cubicBezTo>
                <a:close/>
              </a:path>
            </a:pathLst>
          </a:custGeom>
          <a:solidFill>
            <a:srgbClr val="24211D"/>
          </a:solidFill>
          <a:ln w="0">
            <a:solidFill>
              <a:srgbClr val="24211D"/>
            </a:solidFill>
            <a:round/>
            <a:headEnd/>
            <a:tailEnd/>
          </a:ln>
        </p:spPr>
        <p:txBody>
          <a:bodyPr/>
          <a:lstStyle/>
          <a:p>
            <a:endParaRPr lang="en-US"/>
          </a:p>
        </p:txBody>
      </p:sp>
      <p:sp>
        <p:nvSpPr>
          <p:cNvPr id="65690" name="Freeform 159"/>
          <p:cNvSpPr>
            <a:spLocks/>
          </p:cNvSpPr>
          <p:nvPr/>
        </p:nvSpPr>
        <p:spPr bwMode="auto">
          <a:xfrm>
            <a:off x="5626100" y="3194050"/>
            <a:ext cx="182563" cy="92075"/>
          </a:xfrm>
          <a:custGeom>
            <a:avLst/>
            <a:gdLst>
              <a:gd name="T0" fmla="*/ 0 w 16"/>
              <a:gd name="T1" fmla="*/ 0 h 8"/>
              <a:gd name="T2" fmla="*/ 11410 w 16"/>
              <a:gd name="T3" fmla="*/ 23019 h 8"/>
              <a:gd name="T4" fmla="*/ 171153 w 16"/>
              <a:gd name="T5" fmla="*/ 92075 h 8"/>
              <a:gd name="T6" fmla="*/ 182563 w 16"/>
              <a:gd name="T7" fmla="*/ 80566 h 8"/>
              <a:gd name="T8" fmla="*/ 171153 w 16"/>
              <a:gd name="T9" fmla="*/ 92075 h 8"/>
              <a:gd name="T10" fmla="*/ 22820 w 16"/>
              <a:gd name="T11" fmla="*/ 23019 h 8"/>
              <a:gd name="T12" fmla="*/ 0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0"/>
                </a:moveTo>
                <a:cubicBezTo>
                  <a:pt x="0" y="0"/>
                  <a:pt x="2" y="1"/>
                  <a:pt x="1" y="2"/>
                </a:cubicBezTo>
                <a:lnTo>
                  <a:pt x="15" y="8"/>
                </a:lnTo>
                <a:cubicBezTo>
                  <a:pt x="15" y="8"/>
                  <a:pt x="16" y="8"/>
                  <a:pt x="16" y="7"/>
                </a:cubicBezTo>
                <a:cubicBezTo>
                  <a:pt x="16" y="7"/>
                  <a:pt x="16" y="8"/>
                  <a:pt x="15" y="8"/>
                </a:cubicBezTo>
                <a:lnTo>
                  <a:pt x="2" y="2"/>
                </a:lnTo>
                <a:cubicBezTo>
                  <a:pt x="2" y="2"/>
                  <a:pt x="1" y="1"/>
                  <a:pt x="0" y="0"/>
                </a:cubicBezTo>
                <a:close/>
              </a:path>
            </a:pathLst>
          </a:custGeom>
          <a:solidFill>
            <a:srgbClr val="24211D"/>
          </a:solidFill>
          <a:ln w="0">
            <a:solidFill>
              <a:srgbClr val="24211D"/>
            </a:solidFill>
            <a:round/>
            <a:headEnd/>
            <a:tailEnd/>
          </a:ln>
        </p:spPr>
        <p:txBody>
          <a:bodyPr/>
          <a:lstStyle/>
          <a:p>
            <a:endParaRPr lang="en-US"/>
          </a:p>
        </p:txBody>
      </p:sp>
      <p:sp>
        <p:nvSpPr>
          <p:cNvPr id="65691" name="Freeform 160"/>
          <p:cNvSpPr>
            <a:spLocks/>
          </p:cNvSpPr>
          <p:nvPr/>
        </p:nvSpPr>
        <p:spPr bwMode="auto">
          <a:xfrm>
            <a:off x="5637213" y="3194050"/>
            <a:ext cx="160337" cy="68263"/>
          </a:xfrm>
          <a:custGeom>
            <a:avLst/>
            <a:gdLst>
              <a:gd name="T0" fmla="*/ 0 w 14"/>
              <a:gd name="T1" fmla="*/ 0 h 6"/>
              <a:gd name="T2" fmla="*/ 160337 w 14"/>
              <a:gd name="T3" fmla="*/ 68263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0"/>
                </a:moveTo>
                <a:cubicBezTo>
                  <a:pt x="0" y="0"/>
                  <a:pt x="13" y="6"/>
                  <a:pt x="14" y="6"/>
                </a:cubicBezTo>
                <a:cubicBezTo>
                  <a:pt x="14" y="6"/>
                  <a:pt x="2" y="0"/>
                  <a:pt x="0" y="0"/>
                </a:cubicBezTo>
                <a:close/>
              </a:path>
            </a:pathLst>
          </a:custGeom>
          <a:solidFill>
            <a:srgbClr val="24211D"/>
          </a:solidFill>
          <a:ln w="0">
            <a:solidFill>
              <a:srgbClr val="24211D"/>
            </a:solidFill>
            <a:round/>
            <a:headEnd/>
            <a:tailEnd/>
          </a:ln>
        </p:spPr>
        <p:txBody>
          <a:bodyPr/>
          <a:lstStyle/>
          <a:p>
            <a:endParaRPr lang="en-US"/>
          </a:p>
        </p:txBody>
      </p:sp>
      <p:sp>
        <p:nvSpPr>
          <p:cNvPr id="65692" name="Rectangle 161"/>
          <p:cNvSpPr>
            <a:spLocks noChangeArrowheads="1"/>
          </p:cNvSpPr>
          <p:nvPr/>
        </p:nvSpPr>
        <p:spPr bwMode="auto">
          <a:xfrm>
            <a:off x="4737100" y="3576638"/>
            <a:ext cx="977900" cy="136525"/>
          </a:xfrm>
          <a:prstGeom prst="rect">
            <a:avLst/>
          </a:prstGeom>
          <a:noFill/>
          <a:ln w="9525">
            <a:noFill/>
            <a:miter lim="800000"/>
            <a:headEnd/>
            <a:tailEnd/>
          </a:ln>
        </p:spPr>
        <p:txBody>
          <a:bodyPr wrap="none" lIns="0" tIns="0" rIns="0" bIns="0">
            <a:spAutoFit/>
          </a:bodyPr>
          <a:lstStyle/>
          <a:p>
            <a:r>
              <a:rPr lang="en-US" sz="900" b="1">
                <a:solidFill>
                  <a:srgbClr val="F1174B"/>
                </a:solidFill>
                <a:latin typeface="Arial" charset="0"/>
              </a:rPr>
              <a:t>Cuyahoga County</a:t>
            </a:r>
          </a:p>
        </p:txBody>
      </p:sp>
      <p:sp>
        <p:nvSpPr>
          <p:cNvPr id="65693" name="Text Box 162"/>
          <p:cNvSpPr txBox="1">
            <a:spLocks noChangeArrowheads="1"/>
          </p:cNvSpPr>
          <p:nvPr/>
        </p:nvSpPr>
        <p:spPr bwMode="auto">
          <a:xfrm>
            <a:off x="41275" y="4090988"/>
            <a:ext cx="3376613" cy="2314575"/>
          </a:xfrm>
          <a:prstGeom prst="rect">
            <a:avLst/>
          </a:prstGeom>
          <a:noFill/>
          <a:ln w="9525" algn="ctr">
            <a:noFill/>
            <a:miter lim="800000"/>
            <a:headEnd/>
            <a:tailEnd/>
          </a:ln>
        </p:spPr>
        <p:txBody>
          <a:bodyPr lIns="0" rIns="0">
            <a:spAutoFit/>
          </a:bodyPr>
          <a:lstStyle/>
          <a:p>
            <a:pPr marL="382588" indent="-382588" algn="ctr" defTabSz="1019175">
              <a:lnSpc>
                <a:spcPct val="130000"/>
              </a:lnSpc>
              <a:spcBef>
                <a:spcPct val="20000"/>
              </a:spcBef>
            </a:pPr>
            <a:r>
              <a:rPr lang="en-US" sz="2800" b="1">
                <a:solidFill>
                  <a:schemeClr val="bg1"/>
                </a:solidFill>
                <a:latin typeface="Arial" charset="0"/>
              </a:rPr>
              <a:t>	No Offshore Wind Projects Installed In North America Yet</a:t>
            </a:r>
          </a:p>
        </p:txBody>
      </p:sp>
      <p:pic>
        <p:nvPicPr>
          <p:cNvPr id="65694" name="Picture 197"/>
          <p:cNvPicPr>
            <a:picLocks noChangeAspect="1" noChangeArrowheads="1"/>
          </p:cNvPicPr>
          <p:nvPr/>
        </p:nvPicPr>
        <p:blipFill>
          <a:blip r:embed="rId3"/>
          <a:srcRect/>
          <a:stretch>
            <a:fillRect/>
          </a:stretch>
        </p:blipFill>
        <p:spPr bwMode="auto">
          <a:xfrm>
            <a:off x="6429375" y="3124200"/>
            <a:ext cx="358775" cy="698500"/>
          </a:xfrm>
          <a:prstGeom prst="rect">
            <a:avLst/>
          </a:prstGeom>
          <a:noFill/>
          <a:ln w="9525">
            <a:noFill/>
            <a:miter lim="800000"/>
            <a:headEnd/>
            <a:tailEnd/>
          </a:ln>
        </p:spPr>
      </p:pic>
      <p:pic>
        <p:nvPicPr>
          <p:cNvPr id="65695" name="Picture 198"/>
          <p:cNvPicPr>
            <a:picLocks noChangeAspect="1" noChangeArrowheads="1"/>
          </p:cNvPicPr>
          <p:nvPr/>
        </p:nvPicPr>
        <p:blipFill>
          <a:blip r:embed="rId3"/>
          <a:srcRect/>
          <a:stretch>
            <a:fillRect/>
          </a:stretch>
        </p:blipFill>
        <p:spPr bwMode="auto">
          <a:xfrm>
            <a:off x="6489700" y="2819400"/>
            <a:ext cx="358775" cy="698500"/>
          </a:xfrm>
          <a:prstGeom prst="rect">
            <a:avLst/>
          </a:prstGeom>
          <a:noFill/>
          <a:ln w="9525">
            <a:noFill/>
            <a:miter lim="800000"/>
            <a:headEnd/>
            <a:tailEnd/>
          </a:ln>
        </p:spPr>
      </p:pic>
      <p:sp>
        <p:nvSpPr>
          <p:cNvPr id="65696" name="Rectangle 199"/>
          <p:cNvSpPr>
            <a:spLocks noChangeArrowheads="1"/>
          </p:cNvSpPr>
          <p:nvPr/>
        </p:nvSpPr>
        <p:spPr bwMode="auto">
          <a:xfrm>
            <a:off x="6684963" y="3352800"/>
            <a:ext cx="628650" cy="136525"/>
          </a:xfrm>
          <a:prstGeom prst="rect">
            <a:avLst/>
          </a:prstGeom>
          <a:noFill/>
          <a:ln w="9525">
            <a:noFill/>
            <a:miter lim="800000"/>
            <a:headEnd/>
            <a:tailEnd/>
          </a:ln>
        </p:spPr>
        <p:txBody>
          <a:bodyPr wrap="none" lIns="0" tIns="0" rIns="0" bIns="0">
            <a:spAutoFit/>
          </a:bodyPr>
          <a:lstStyle/>
          <a:p>
            <a:r>
              <a:rPr lang="en-US" sz="900" b="1">
                <a:solidFill>
                  <a:srgbClr val="FFFF00"/>
                </a:solidFill>
                <a:latin typeface="Arial" charset="0"/>
              </a:rPr>
              <a:t>New Jersey</a:t>
            </a:r>
          </a:p>
        </p:txBody>
      </p:sp>
      <p:sp>
        <p:nvSpPr>
          <p:cNvPr id="65697" name="Rectangle 200"/>
          <p:cNvSpPr>
            <a:spLocks noChangeArrowheads="1"/>
          </p:cNvSpPr>
          <p:nvPr/>
        </p:nvSpPr>
        <p:spPr bwMode="auto">
          <a:xfrm>
            <a:off x="6597650" y="3656013"/>
            <a:ext cx="501650" cy="136525"/>
          </a:xfrm>
          <a:prstGeom prst="rect">
            <a:avLst/>
          </a:prstGeom>
          <a:noFill/>
          <a:ln w="9525">
            <a:noFill/>
            <a:miter lim="800000"/>
            <a:headEnd/>
            <a:tailEnd/>
          </a:ln>
        </p:spPr>
        <p:txBody>
          <a:bodyPr wrap="none" lIns="0" tIns="0" rIns="0" bIns="0">
            <a:spAutoFit/>
          </a:bodyPr>
          <a:lstStyle/>
          <a:p>
            <a:r>
              <a:rPr lang="en-US" sz="900" b="1">
                <a:solidFill>
                  <a:srgbClr val="FFFF00"/>
                </a:solidFill>
                <a:latin typeface="Arial" charset="0"/>
              </a:rPr>
              <a:t>Delaware</a:t>
            </a:r>
          </a:p>
        </p:txBody>
      </p:sp>
      <p:sp>
        <p:nvSpPr>
          <p:cNvPr id="65698" name="Rectangle 202"/>
          <p:cNvSpPr>
            <a:spLocks noChangeArrowheads="1"/>
          </p:cNvSpPr>
          <p:nvPr/>
        </p:nvSpPr>
        <p:spPr bwMode="auto">
          <a:xfrm>
            <a:off x="7048500" y="2611438"/>
            <a:ext cx="1511300" cy="136525"/>
          </a:xfrm>
          <a:prstGeom prst="rect">
            <a:avLst/>
          </a:prstGeom>
          <a:noFill/>
          <a:ln w="9525">
            <a:noFill/>
            <a:miter lim="800000"/>
            <a:headEnd/>
            <a:tailEnd/>
          </a:ln>
        </p:spPr>
        <p:txBody>
          <a:bodyPr lIns="0" tIns="0" rIns="0" bIns="0">
            <a:spAutoFit/>
          </a:bodyPr>
          <a:lstStyle/>
          <a:p>
            <a:r>
              <a:rPr lang="en-US" sz="900" b="1">
                <a:solidFill>
                  <a:srgbClr val="F1174B"/>
                </a:solidFill>
                <a:latin typeface="Arial" charset="0"/>
              </a:rPr>
              <a:t>Buzzards Bay</a:t>
            </a:r>
          </a:p>
        </p:txBody>
      </p:sp>
      <p:pic>
        <p:nvPicPr>
          <p:cNvPr id="65699" name="Picture 203"/>
          <p:cNvPicPr>
            <a:picLocks noChangeAspect="1" noChangeArrowheads="1"/>
          </p:cNvPicPr>
          <p:nvPr/>
        </p:nvPicPr>
        <p:blipFill>
          <a:blip r:embed="rId3"/>
          <a:srcRect/>
          <a:stretch>
            <a:fillRect/>
          </a:stretch>
        </p:blipFill>
        <p:spPr bwMode="auto">
          <a:xfrm>
            <a:off x="6711950" y="2159000"/>
            <a:ext cx="358775" cy="698500"/>
          </a:xfrm>
          <a:prstGeom prst="rect">
            <a:avLst/>
          </a:prstGeom>
          <a:noFill/>
          <a:ln w="9525">
            <a:noFill/>
            <a:miter lim="800000"/>
            <a:headEnd/>
            <a:tailEnd/>
          </a:ln>
        </p:spPr>
      </p:pic>
      <p:graphicFrame>
        <p:nvGraphicFramePr>
          <p:cNvPr id="351808" name="Group 576"/>
          <p:cNvGraphicFramePr>
            <a:graphicFrameLocks noGrp="1"/>
          </p:cNvGraphicFramePr>
          <p:nvPr/>
        </p:nvGraphicFramePr>
        <p:xfrm>
          <a:off x="0" y="0"/>
          <a:ext cx="3482975" cy="3962400"/>
        </p:xfrm>
        <a:graphic>
          <a:graphicData uri="http://schemas.openxmlformats.org/drawingml/2006/table">
            <a:tbl>
              <a:tblPr/>
              <a:tblGrid>
                <a:gridCol w="1903413"/>
                <a:gridCol w="639762"/>
                <a:gridCol w="939800"/>
              </a:tblGrid>
              <a:tr h="238125">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US Offshore Wind Initiatives</a:t>
                      </a:r>
                      <a:endParaRPr kumimoji="0" lang="en-US" sz="2400" b="0" i="0" u="none" strike="noStrike" cap="none" normalizeH="0" baseline="0" smtClean="0">
                        <a:ln>
                          <a:noFill/>
                        </a:ln>
                        <a:solidFill>
                          <a:schemeClr val="tx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hMerge="1">
                  <a:txBody>
                    <a:bodyPr/>
                    <a:lstStyle/>
                    <a:p>
                      <a:endParaRPr lang="en-US"/>
                    </a:p>
                  </a:txBody>
                  <a:tcPr/>
                </a:tc>
                <a:tc hMerge="1">
                  <a:txBody>
                    <a:bodyPr/>
                    <a:lstStyle/>
                    <a:p>
                      <a:endParaRPr lang="en-US"/>
                    </a:p>
                  </a:txBody>
                  <a:tcPr/>
                </a:tc>
              </a:tr>
              <a:tr h="25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a:t>
                      </a:r>
                      <a:endParaRPr kumimoji="0" lang="en-US" sz="2400" b="0" i="0" u="none" strike="noStrike" cap="none" normalizeH="0" baseline="0" smtClean="0">
                        <a:ln>
                          <a:noFill/>
                        </a:ln>
                        <a:solidFill>
                          <a:schemeClr val="tx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State</a:t>
                      </a:r>
                      <a:endParaRPr kumimoji="0" lang="en-US" sz="2400" b="0" i="0" u="none" strike="noStrike" cap="none" normalizeH="0" baseline="0" smtClean="0">
                        <a:ln>
                          <a:noFill/>
                        </a:ln>
                        <a:solidFill>
                          <a:schemeClr val="tx1"/>
                        </a:solidFill>
                        <a:effectLst/>
                        <a:latin typeface="Times"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MW</a:t>
                      </a:r>
                      <a:endParaRPr kumimoji="0" lang="en-US" sz="2400" b="0" i="0" u="none" strike="noStrike" cap="none" normalizeH="0" baseline="0" smtClean="0">
                        <a:ln>
                          <a:noFill/>
                        </a:ln>
                        <a:solidFill>
                          <a:schemeClr val="tx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99FF"/>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Capewind</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MA</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468</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Hull Municipal</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MA</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15</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Buzzards Bay</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MA</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300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Rhode Island (OER)</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RI</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400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Winergy </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NY</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12</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New Jersey (BPU)</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NJ</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350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85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Delmarva</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DE</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350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Southern Company</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GA</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10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W.E.S.T.</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TX</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150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Cuyahoga County</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OH</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20</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Total MW</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 </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cs typeface="Arial" charset="0"/>
                        </a:rPr>
                        <a:t>2075</a:t>
                      </a:r>
                      <a:endParaRPr kumimoji="0" lang="en-US" sz="2400" b="0" i="0" u="none" strike="noStrike" cap="none" normalizeH="0" baseline="0" smtClean="0">
                        <a:ln>
                          <a:noFill/>
                        </a:ln>
                        <a:solidFill>
                          <a:schemeClr val="bg1"/>
                        </a:solidFill>
                        <a:effectLst/>
                        <a:latin typeface="Times"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744" name="Rectangle 444"/>
          <p:cNvSpPr>
            <a:spLocks noChangeArrowheads="1"/>
          </p:cNvSpPr>
          <p:nvPr/>
        </p:nvSpPr>
        <p:spPr bwMode="auto">
          <a:xfrm>
            <a:off x="6835775" y="2889250"/>
            <a:ext cx="717550" cy="136525"/>
          </a:xfrm>
          <a:prstGeom prst="rect">
            <a:avLst/>
          </a:prstGeom>
          <a:noFill/>
          <a:ln w="9525">
            <a:noFill/>
            <a:miter lim="800000"/>
            <a:headEnd/>
            <a:tailEnd/>
          </a:ln>
        </p:spPr>
        <p:txBody>
          <a:bodyPr wrap="none" lIns="0" tIns="0" rIns="0" bIns="0">
            <a:spAutoFit/>
          </a:bodyPr>
          <a:lstStyle/>
          <a:p>
            <a:r>
              <a:rPr lang="en-US" sz="900" b="1">
                <a:solidFill>
                  <a:srgbClr val="FFFF00"/>
                </a:solidFill>
                <a:latin typeface="Arial" charset="0"/>
              </a:rPr>
              <a:t>Rhode Island</a:t>
            </a:r>
          </a:p>
        </p:txBody>
      </p:sp>
      <p:sp>
        <p:nvSpPr>
          <p:cNvPr id="65745" name="Text Box 445"/>
          <p:cNvSpPr txBox="1">
            <a:spLocks noChangeArrowheads="1"/>
          </p:cNvSpPr>
          <p:nvPr/>
        </p:nvSpPr>
        <p:spPr bwMode="auto">
          <a:xfrm>
            <a:off x="6929438" y="5773738"/>
            <a:ext cx="1866900" cy="254000"/>
          </a:xfrm>
          <a:prstGeom prst="rect">
            <a:avLst/>
          </a:prstGeom>
          <a:noFill/>
          <a:ln w="9525">
            <a:solidFill>
              <a:schemeClr val="tx1"/>
            </a:solidFill>
            <a:miter lim="800000"/>
            <a:headEnd/>
            <a:tailEnd/>
          </a:ln>
        </p:spPr>
        <p:txBody>
          <a:bodyPr>
            <a:spAutoFit/>
          </a:bodyPr>
          <a:lstStyle/>
          <a:p>
            <a:pPr algn="ctr" eaLnBrk="0" hangingPunct="0"/>
            <a:r>
              <a:rPr lang="en-US" sz="1000" b="1">
                <a:solidFill>
                  <a:srgbClr val="FFFF00"/>
                </a:solidFill>
                <a:latin typeface="Arial" charset="0"/>
              </a:rPr>
              <a:t>Project in Federal Waters</a:t>
            </a:r>
          </a:p>
        </p:txBody>
      </p:sp>
      <p:sp>
        <p:nvSpPr>
          <p:cNvPr id="65746" name="Text Box 446"/>
          <p:cNvSpPr txBox="1">
            <a:spLocks noChangeArrowheads="1"/>
          </p:cNvSpPr>
          <p:nvPr/>
        </p:nvSpPr>
        <p:spPr bwMode="auto">
          <a:xfrm>
            <a:off x="6935788" y="6100763"/>
            <a:ext cx="1866900" cy="254000"/>
          </a:xfrm>
          <a:prstGeom prst="rect">
            <a:avLst/>
          </a:prstGeom>
          <a:noFill/>
          <a:ln w="9525">
            <a:solidFill>
              <a:schemeClr val="tx1"/>
            </a:solidFill>
            <a:miter lim="800000"/>
            <a:headEnd/>
            <a:tailEnd/>
          </a:ln>
        </p:spPr>
        <p:txBody>
          <a:bodyPr>
            <a:spAutoFit/>
          </a:bodyPr>
          <a:lstStyle/>
          <a:p>
            <a:pPr algn="ctr" eaLnBrk="0" hangingPunct="0"/>
            <a:r>
              <a:rPr lang="en-US" sz="1000" b="1">
                <a:solidFill>
                  <a:srgbClr val="F1174B"/>
                </a:solidFill>
                <a:latin typeface="Arial" charset="0"/>
              </a:rPr>
              <a:t>Project in State Waters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88"/>
            <a:ext cx="9144000" cy="2678112"/>
          </a:xfrm>
          <a:prstGeom prst="rect">
            <a:avLst/>
          </a:prstGeom>
        </p:spPr>
        <p:txBody>
          <a:bodyPr>
            <a:spAutoFit/>
          </a:bodyPr>
          <a:lstStyle/>
          <a:p>
            <a:pPr fontAlgn="auto">
              <a:spcBef>
                <a:spcPts val="0"/>
              </a:spcBef>
              <a:spcAft>
                <a:spcPts val="0"/>
              </a:spcAft>
              <a:defRPr/>
            </a:pPr>
            <a:r>
              <a:rPr lang="en-US" sz="2800" dirty="0">
                <a:solidFill>
                  <a:prstClr val="black"/>
                </a:solidFill>
                <a:latin typeface="Calibri"/>
                <a:cs typeface="+mn-cs"/>
              </a:rPr>
              <a:t>The project, dubbed the Atlantic Wind Connection, calls for spending as much as $5 billion to create a 350-mile network of underwater cables stretching from northern New Jersey to Virginia. It would eliminate the need for offshore wind developers to build transmission lines of their own, easing what can be a barrier for such projects. </a:t>
            </a:r>
            <a:endParaRPr lang="en-US" sz="2800" dirty="0">
              <a:solidFill>
                <a:prstClr val="black"/>
              </a:solidFill>
              <a:latin typeface="Calibri"/>
              <a:cs typeface="+mn-cs"/>
            </a:endParaRPr>
          </a:p>
        </p:txBody>
      </p:sp>
      <p:pic>
        <p:nvPicPr>
          <p:cNvPr id="67586" name="Picture 2" descr="Google"/>
          <p:cNvPicPr>
            <a:picLocks noChangeAspect="1" noChangeArrowheads="1"/>
          </p:cNvPicPr>
          <p:nvPr/>
        </p:nvPicPr>
        <p:blipFill>
          <a:blip r:embed="rId3"/>
          <a:srcRect/>
          <a:stretch>
            <a:fillRect/>
          </a:stretch>
        </p:blipFill>
        <p:spPr bwMode="auto">
          <a:xfrm>
            <a:off x="2895600" y="914400"/>
            <a:ext cx="34671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6"/>
          <p:cNvSpPr>
            <a:spLocks noGrp="1" noChangeArrowheads="1"/>
          </p:cNvSpPr>
          <p:nvPr>
            <p:ph type="title" idx="4294967295"/>
          </p:nvPr>
        </p:nvSpPr>
        <p:spPr>
          <a:xfrm>
            <a:off x="0" y="0"/>
            <a:ext cx="9144000" cy="1143000"/>
          </a:xfrm>
          <a:solidFill>
            <a:schemeClr val="accent2"/>
          </a:solidFill>
        </p:spPr>
        <p:txBody>
          <a:bodyPr lIns="91440" rIns="91440" bIns="45720" anchor="ctr"/>
          <a:lstStyle/>
          <a:p>
            <a:pPr eaLnBrk="1" hangingPunct="1"/>
            <a:r>
              <a:rPr lang="en-US" sz="4600" smtClean="0">
                <a:solidFill>
                  <a:srgbClr val="FFFF00"/>
                </a:solidFill>
              </a:rPr>
              <a:t>Current Installed Offshore Capacity</a:t>
            </a:r>
            <a:br>
              <a:rPr lang="en-US" sz="4600" smtClean="0">
                <a:solidFill>
                  <a:srgbClr val="FFFF00"/>
                </a:solidFill>
              </a:rPr>
            </a:br>
            <a:r>
              <a:rPr lang="en-US" sz="4600" smtClean="0">
                <a:solidFill>
                  <a:srgbClr val="FFFF00"/>
                </a:solidFill>
              </a:rPr>
              <a:t>(</a:t>
            </a:r>
            <a:r>
              <a:rPr lang="en-US" sz="3800" smtClean="0">
                <a:solidFill>
                  <a:srgbClr val="FFFF00"/>
                </a:solidFill>
              </a:rPr>
              <a:t>Country, MW Installed</a:t>
            </a:r>
            <a:r>
              <a:rPr lang="en-US" sz="4600" smtClean="0">
                <a:solidFill>
                  <a:srgbClr val="FFFF00"/>
                </a:solidFill>
              </a:rPr>
              <a:t> </a:t>
            </a:r>
            <a:r>
              <a:rPr lang="en-US" sz="3800" smtClean="0">
                <a:solidFill>
                  <a:srgbClr val="FFFF00"/>
                </a:solidFill>
              </a:rPr>
              <a:t>at the end of 2008)</a:t>
            </a:r>
          </a:p>
        </p:txBody>
      </p:sp>
      <p:graphicFrame>
        <p:nvGraphicFramePr>
          <p:cNvPr id="179203" name="Object 5"/>
          <p:cNvGraphicFramePr>
            <a:graphicFrameLocks noChangeAspect="1"/>
          </p:cNvGraphicFramePr>
          <p:nvPr>
            <p:ph idx="4294967295"/>
          </p:nvPr>
        </p:nvGraphicFramePr>
        <p:xfrm>
          <a:off x="436563" y="1131888"/>
          <a:ext cx="8289925" cy="5287962"/>
        </p:xfrm>
        <a:graphic>
          <a:graphicData uri="http://schemas.openxmlformats.org/presentationml/2006/ole">
            <p:oleObj spid="_x0000_s179203" name="Chart" r:id="rId4" imgW="5838825" imgH="3724275" progId="Excel.Sheet.8">
              <p:embed/>
            </p:oleObj>
          </a:graphicData>
        </a:graphic>
      </p:graphicFrame>
      <p:sp>
        <p:nvSpPr>
          <p:cNvPr id="179205" name="Text Box 8"/>
          <p:cNvSpPr txBox="1">
            <a:spLocks noChangeArrowheads="1"/>
          </p:cNvSpPr>
          <p:nvPr/>
        </p:nvSpPr>
        <p:spPr bwMode="auto">
          <a:xfrm>
            <a:off x="3632200" y="3481388"/>
            <a:ext cx="1752600" cy="457200"/>
          </a:xfrm>
          <a:prstGeom prst="rect">
            <a:avLst/>
          </a:prstGeom>
          <a:noFill/>
          <a:ln w="9525">
            <a:noFill/>
            <a:miter lim="800000"/>
            <a:headEnd/>
            <a:tailEnd/>
          </a:ln>
        </p:spPr>
        <p:txBody>
          <a:bodyPr wrap="none">
            <a:spAutoFit/>
          </a:bodyPr>
          <a:lstStyle/>
          <a:p>
            <a:pPr eaLnBrk="0" hangingPunct="0"/>
            <a:r>
              <a:rPr lang="en-US" b="1">
                <a:latin typeface="Candara" pitchFamily="34" charset="0"/>
              </a:rPr>
              <a:t>1,471.25-MW</a:t>
            </a:r>
          </a:p>
        </p:txBody>
      </p:sp>
      <p:sp>
        <p:nvSpPr>
          <p:cNvPr id="179206" name="Rectangle 9"/>
          <p:cNvSpPr>
            <a:spLocks noChangeArrowheads="1"/>
          </p:cNvSpPr>
          <p:nvPr/>
        </p:nvSpPr>
        <p:spPr bwMode="auto">
          <a:xfrm>
            <a:off x="1976438" y="6362700"/>
            <a:ext cx="5049837" cy="457200"/>
          </a:xfrm>
          <a:prstGeom prst="rect">
            <a:avLst/>
          </a:prstGeom>
          <a:solidFill>
            <a:schemeClr val="bg1"/>
          </a:solidFill>
          <a:ln w="9525">
            <a:noFill/>
            <a:miter lim="800000"/>
            <a:headEnd/>
            <a:tailEnd/>
          </a:ln>
        </p:spPr>
        <p:txBody>
          <a:bodyPr wrap="none">
            <a:spAutoFit/>
          </a:bodyPr>
          <a:lstStyle/>
          <a:p>
            <a:pPr eaLnBrk="0" hangingPunct="0"/>
            <a:r>
              <a:rPr lang="en-US">
                <a:solidFill>
                  <a:srgbClr val="095AA6"/>
                </a:solidFill>
                <a:latin typeface="Times" pitchFamily="18" charset="0"/>
                <a:hlinkClick r:id="rId5"/>
              </a:rPr>
              <a:t>http://www.ewea.org/index.php?id=203</a:t>
            </a:r>
            <a:endParaRPr lang="en-US">
              <a:solidFill>
                <a:srgbClr val="095AA6"/>
              </a:solidFill>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6"/>
          <p:cNvSpPr>
            <a:spLocks noGrp="1" noChangeArrowheads="1"/>
          </p:cNvSpPr>
          <p:nvPr>
            <p:ph type="title" idx="4294967295"/>
          </p:nvPr>
        </p:nvSpPr>
        <p:spPr>
          <a:xfrm>
            <a:off x="0" y="0"/>
            <a:ext cx="9144000" cy="1143000"/>
          </a:xfrm>
          <a:solidFill>
            <a:schemeClr val="accent2"/>
          </a:solidFill>
        </p:spPr>
        <p:txBody>
          <a:bodyPr lIns="91440" rIns="91440" bIns="45720" anchor="ctr"/>
          <a:lstStyle/>
          <a:p>
            <a:pPr eaLnBrk="1" hangingPunct="1"/>
            <a:r>
              <a:rPr lang="en-US" smtClean="0">
                <a:solidFill>
                  <a:srgbClr val="FFFF00"/>
                </a:solidFill>
              </a:rPr>
              <a:t>Projects Planned by 2015 </a:t>
            </a:r>
            <a:br>
              <a:rPr lang="en-US" smtClean="0">
                <a:solidFill>
                  <a:srgbClr val="FFFF00"/>
                </a:solidFill>
              </a:rPr>
            </a:br>
            <a:r>
              <a:rPr lang="en-US" sz="4200" smtClean="0">
                <a:solidFill>
                  <a:srgbClr val="FFFF00"/>
                </a:solidFill>
              </a:rPr>
              <a:t>Europe and North America</a:t>
            </a:r>
          </a:p>
        </p:txBody>
      </p:sp>
      <p:graphicFrame>
        <p:nvGraphicFramePr>
          <p:cNvPr id="181251" name="Object 5"/>
          <p:cNvGraphicFramePr>
            <a:graphicFrameLocks noChangeAspect="1"/>
          </p:cNvGraphicFramePr>
          <p:nvPr>
            <p:ph idx="4294967295"/>
          </p:nvPr>
        </p:nvGraphicFramePr>
        <p:xfrm>
          <a:off x="773113" y="1212850"/>
          <a:ext cx="7727950" cy="5056188"/>
        </p:xfrm>
        <a:graphic>
          <a:graphicData uri="http://schemas.openxmlformats.org/presentationml/2006/ole">
            <p:oleObj spid="_x0000_s181251" name="Chart" r:id="rId4" imgW="6391275" imgH="4181475" progId="Excel.Sheet.8">
              <p:embed/>
            </p:oleObj>
          </a:graphicData>
        </a:graphic>
      </p:graphicFrame>
      <p:sp>
        <p:nvSpPr>
          <p:cNvPr id="181253" name="Text Box 8"/>
          <p:cNvSpPr txBox="1">
            <a:spLocks noChangeArrowheads="1"/>
          </p:cNvSpPr>
          <p:nvPr/>
        </p:nvSpPr>
        <p:spPr bwMode="auto">
          <a:xfrm>
            <a:off x="3825875" y="3492500"/>
            <a:ext cx="1631950" cy="457200"/>
          </a:xfrm>
          <a:prstGeom prst="rect">
            <a:avLst/>
          </a:prstGeom>
          <a:noFill/>
          <a:ln w="9525">
            <a:noFill/>
            <a:miter lim="800000"/>
            <a:headEnd/>
            <a:tailEnd/>
          </a:ln>
        </p:spPr>
        <p:txBody>
          <a:bodyPr wrap="none">
            <a:spAutoFit/>
          </a:bodyPr>
          <a:lstStyle/>
          <a:p>
            <a:pPr eaLnBrk="0" hangingPunct="0"/>
            <a:r>
              <a:rPr lang="en-US" b="1">
                <a:latin typeface="Candara" pitchFamily="34" charset="0"/>
              </a:rPr>
              <a:t>40,616-MW</a:t>
            </a:r>
          </a:p>
        </p:txBody>
      </p:sp>
      <p:sp>
        <p:nvSpPr>
          <p:cNvPr id="181254" name="Text Box 10"/>
          <p:cNvSpPr txBox="1">
            <a:spLocks noChangeArrowheads="1"/>
          </p:cNvSpPr>
          <p:nvPr/>
        </p:nvSpPr>
        <p:spPr bwMode="auto">
          <a:xfrm>
            <a:off x="2055813" y="6300788"/>
            <a:ext cx="5049837" cy="457200"/>
          </a:xfrm>
          <a:prstGeom prst="rect">
            <a:avLst/>
          </a:prstGeom>
          <a:solidFill>
            <a:schemeClr val="bg1"/>
          </a:solidFill>
          <a:ln w="9525">
            <a:noFill/>
            <a:miter lim="800000"/>
            <a:headEnd/>
            <a:tailEnd/>
          </a:ln>
        </p:spPr>
        <p:txBody>
          <a:bodyPr>
            <a:spAutoFit/>
          </a:bodyPr>
          <a:lstStyle/>
          <a:p>
            <a:pPr eaLnBrk="0" hangingPunct="0"/>
            <a:r>
              <a:rPr lang="en-US">
                <a:latin typeface="Times" pitchFamily="18" charset="0"/>
                <a:hlinkClick r:id="rId5"/>
              </a:rPr>
              <a:t>http://www.ewea.org/index.php?id=203</a:t>
            </a:r>
            <a:endParaRPr lang="en-US">
              <a:latin typeface="Times"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4" descr="offshoreWT_MIT-05x"/>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183298" name="Text Box 5"/>
          <p:cNvSpPr txBox="1">
            <a:spLocks noChangeArrowheads="1"/>
          </p:cNvSpPr>
          <p:nvPr/>
        </p:nvSpPr>
        <p:spPr bwMode="auto">
          <a:xfrm>
            <a:off x="1981200" y="55563"/>
            <a:ext cx="1905000" cy="641350"/>
          </a:xfrm>
          <a:prstGeom prst="rect">
            <a:avLst/>
          </a:prstGeom>
          <a:noFill/>
          <a:ln w="9525">
            <a:noFill/>
            <a:miter lim="800000"/>
            <a:headEnd/>
            <a:tailEnd/>
          </a:ln>
        </p:spPr>
        <p:txBody>
          <a:bodyPr>
            <a:spAutoFit/>
          </a:bodyPr>
          <a:lstStyle/>
          <a:p>
            <a:pPr algn="ctr" eaLnBrk="0" hangingPunct="0"/>
            <a:r>
              <a:rPr lang="en-US" b="1">
                <a:latin typeface="Verdana" pitchFamily="34" charset="0"/>
              </a:rPr>
              <a:t>Shallow Water</a:t>
            </a:r>
          </a:p>
        </p:txBody>
      </p:sp>
      <p:sp>
        <p:nvSpPr>
          <p:cNvPr id="183299" name="Line 6"/>
          <p:cNvSpPr>
            <a:spLocks noChangeShapeType="1"/>
          </p:cNvSpPr>
          <p:nvPr/>
        </p:nvSpPr>
        <p:spPr bwMode="auto">
          <a:xfrm>
            <a:off x="4038600" y="0"/>
            <a:ext cx="0" cy="6248400"/>
          </a:xfrm>
          <a:prstGeom prst="line">
            <a:avLst/>
          </a:prstGeom>
          <a:noFill/>
          <a:ln w="25400">
            <a:solidFill>
              <a:srgbClr val="FF0000"/>
            </a:solidFill>
            <a:round/>
            <a:headEnd/>
            <a:tailEnd/>
          </a:ln>
        </p:spPr>
        <p:txBody>
          <a:bodyPr/>
          <a:lstStyle/>
          <a:p>
            <a:endParaRPr lang="en-US"/>
          </a:p>
        </p:txBody>
      </p:sp>
      <p:sp>
        <p:nvSpPr>
          <p:cNvPr id="183300" name="Line 7"/>
          <p:cNvSpPr>
            <a:spLocks noChangeShapeType="1"/>
          </p:cNvSpPr>
          <p:nvPr/>
        </p:nvSpPr>
        <p:spPr bwMode="auto">
          <a:xfrm>
            <a:off x="1905000" y="0"/>
            <a:ext cx="0" cy="4114800"/>
          </a:xfrm>
          <a:prstGeom prst="line">
            <a:avLst/>
          </a:prstGeom>
          <a:noFill/>
          <a:ln w="9525">
            <a:solidFill>
              <a:schemeClr val="tx1"/>
            </a:solidFill>
            <a:round/>
            <a:headEnd/>
            <a:tailEnd/>
          </a:ln>
        </p:spPr>
        <p:txBody>
          <a:bodyPr/>
          <a:lstStyle/>
          <a:p>
            <a:endParaRPr lang="en-US"/>
          </a:p>
        </p:txBody>
      </p:sp>
      <p:sp>
        <p:nvSpPr>
          <p:cNvPr id="183301" name="Line 8"/>
          <p:cNvSpPr>
            <a:spLocks noChangeShapeType="1"/>
          </p:cNvSpPr>
          <p:nvPr/>
        </p:nvSpPr>
        <p:spPr bwMode="auto">
          <a:xfrm>
            <a:off x="6477000" y="0"/>
            <a:ext cx="0" cy="6248400"/>
          </a:xfrm>
          <a:prstGeom prst="line">
            <a:avLst/>
          </a:prstGeom>
          <a:noFill/>
          <a:ln w="9525">
            <a:solidFill>
              <a:schemeClr val="tx1"/>
            </a:solidFill>
            <a:round/>
            <a:headEnd/>
            <a:tailEnd/>
          </a:ln>
        </p:spPr>
        <p:txBody>
          <a:bodyPr/>
          <a:lstStyle/>
          <a:p>
            <a:endParaRPr lang="en-US"/>
          </a:p>
        </p:txBody>
      </p:sp>
      <p:sp>
        <p:nvSpPr>
          <p:cNvPr id="183302" name="Text Box 9"/>
          <p:cNvSpPr txBox="1">
            <a:spLocks noChangeArrowheads="1"/>
          </p:cNvSpPr>
          <p:nvPr/>
        </p:nvSpPr>
        <p:spPr bwMode="auto">
          <a:xfrm>
            <a:off x="4191000" y="26988"/>
            <a:ext cx="2209800" cy="641350"/>
          </a:xfrm>
          <a:prstGeom prst="rect">
            <a:avLst/>
          </a:prstGeom>
          <a:noFill/>
          <a:ln w="9525">
            <a:noFill/>
            <a:miter lim="800000"/>
            <a:headEnd/>
            <a:tailEnd/>
          </a:ln>
        </p:spPr>
        <p:txBody>
          <a:bodyPr>
            <a:spAutoFit/>
          </a:bodyPr>
          <a:lstStyle/>
          <a:p>
            <a:pPr algn="ctr" eaLnBrk="0" hangingPunct="0"/>
            <a:r>
              <a:rPr lang="en-US" b="1">
                <a:latin typeface="Verdana" pitchFamily="34" charset="0"/>
              </a:rPr>
              <a:t>Transitional Depth</a:t>
            </a:r>
          </a:p>
        </p:txBody>
      </p:sp>
      <p:sp>
        <p:nvSpPr>
          <p:cNvPr id="183303" name="Text Box 10"/>
          <p:cNvSpPr txBox="1">
            <a:spLocks noChangeArrowheads="1"/>
          </p:cNvSpPr>
          <p:nvPr/>
        </p:nvSpPr>
        <p:spPr bwMode="auto">
          <a:xfrm>
            <a:off x="6553200" y="26988"/>
            <a:ext cx="2362200" cy="641350"/>
          </a:xfrm>
          <a:prstGeom prst="rect">
            <a:avLst/>
          </a:prstGeom>
          <a:noFill/>
          <a:ln w="9525">
            <a:noFill/>
            <a:miter lim="800000"/>
            <a:headEnd/>
            <a:tailEnd/>
          </a:ln>
        </p:spPr>
        <p:txBody>
          <a:bodyPr>
            <a:spAutoFit/>
          </a:bodyPr>
          <a:lstStyle/>
          <a:p>
            <a:pPr algn="ctr" eaLnBrk="0" hangingPunct="0"/>
            <a:r>
              <a:rPr lang="en-US" b="1">
                <a:latin typeface="Verdana" pitchFamily="34" charset="0"/>
              </a:rPr>
              <a:t>Deepwater Floating</a:t>
            </a:r>
          </a:p>
        </p:txBody>
      </p:sp>
      <p:sp>
        <p:nvSpPr>
          <p:cNvPr id="401422" name="Text Box 14"/>
          <p:cNvSpPr txBox="1">
            <a:spLocks noChangeArrowheads="1"/>
          </p:cNvSpPr>
          <p:nvPr/>
        </p:nvSpPr>
        <p:spPr bwMode="auto">
          <a:xfrm>
            <a:off x="0" y="3957638"/>
            <a:ext cx="2389188" cy="1406525"/>
          </a:xfrm>
          <a:prstGeom prst="rect">
            <a:avLst/>
          </a:prstGeom>
          <a:noFill/>
          <a:ln w="9525">
            <a:noFill/>
            <a:miter lim="800000"/>
            <a:headEnd/>
            <a:tailEnd/>
          </a:ln>
          <a:effectLst/>
        </p:spPr>
        <p:txBody>
          <a:bodyPr>
            <a:spAutoFit/>
          </a:bodyPr>
          <a:lstStyle/>
          <a:p>
            <a:pPr eaLnBrk="0" hangingPunct="0">
              <a:lnSpc>
                <a:spcPct val="120000"/>
              </a:lnSpc>
              <a:defRPr/>
            </a:pPr>
            <a:r>
              <a:rPr lang="en-US" b="1">
                <a:solidFill>
                  <a:schemeClr val="bg1"/>
                </a:solidFill>
                <a:effectLst>
                  <a:outerShdw blurRad="38100" dist="38100" dir="2700000" algn="tl">
                    <a:srgbClr val="C0C0C0"/>
                  </a:outerShdw>
                </a:effectLst>
                <a:latin typeface="Verdana" pitchFamily="34" charset="0"/>
              </a:rPr>
              <a:t>Offshore Wind Technology </a:t>
            </a:r>
          </a:p>
        </p:txBody>
      </p:sp>
      <p:sp>
        <p:nvSpPr>
          <p:cNvPr id="183305" name="Text Box 15"/>
          <p:cNvSpPr txBox="1">
            <a:spLocks noChangeArrowheads="1"/>
          </p:cNvSpPr>
          <p:nvPr/>
        </p:nvSpPr>
        <p:spPr bwMode="auto">
          <a:xfrm>
            <a:off x="2403475" y="5643563"/>
            <a:ext cx="1385888" cy="701675"/>
          </a:xfrm>
          <a:prstGeom prst="rect">
            <a:avLst/>
          </a:prstGeom>
          <a:noFill/>
          <a:ln w="9525">
            <a:noFill/>
            <a:miter lim="800000"/>
            <a:headEnd/>
            <a:tailEnd/>
          </a:ln>
        </p:spPr>
        <p:txBody>
          <a:bodyPr wrap="none">
            <a:spAutoFit/>
          </a:bodyPr>
          <a:lstStyle/>
          <a:p>
            <a:pPr eaLnBrk="0" hangingPunct="0"/>
            <a:r>
              <a:rPr lang="en-US" sz="2000" b="1">
                <a:latin typeface="Verdana" pitchFamily="34" charset="0"/>
              </a:rPr>
              <a:t>0m-30m</a:t>
            </a:r>
          </a:p>
          <a:p>
            <a:pPr eaLnBrk="0" hangingPunct="0"/>
            <a:r>
              <a:rPr lang="en-US" sz="2000" b="1">
                <a:latin typeface="Verdana" pitchFamily="34" charset="0"/>
              </a:rPr>
              <a:t>430-GW</a:t>
            </a:r>
          </a:p>
        </p:txBody>
      </p:sp>
      <p:sp>
        <p:nvSpPr>
          <p:cNvPr id="183306" name="Text Box 16"/>
          <p:cNvSpPr txBox="1">
            <a:spLocks noChangeArrowheads="1"/>
          </p:cNvSpPr>
          <p:nvPr/>
        </p:nvSpPr>
        <p:spPr bwMode="auto">
          <a:xfrm>
            <a:off x="4559300" y="5672138"/>
            <a:ext cx="1566863" cy="701675"/>
          </a:xfrm>
          <a:prstGeom prst="rect">
            <a:avLst/>
          </a:prstGeom>
          <a:noFill/>
          <a:ln w="9525">
            <a:noFill/>
            <a:miter lim="800000"/>
            <a:headEnd/>
            <a:tailEnd/>
          </a:ln>
        </p:spPr>
        <p:txBody>
          <a:bodyPr wrap="none">
            <a:spAutoFit/>
          </a:bodyPr>
          <a:lstStyle/>
          <a:p>
            <a:pPr eaLnBrk="0" hangingPunct="0"/>
            <a:r>
              <a:rPr lang="en-US" sz="2000" b="1">
                <a:latin typeface="Verdana" pitchFamily="34" charset="0"/>
              </a:rPr>
              <a:t>30m-60m</a:t>
            </a:r>
          </a:p>
          <a:p>
            <a:pPr eaLnBrk="0" hangingPunct="0"/>
            <a:r>
              <a:rPr lang="en-US" sz="2000" b="1">
                <a:latin typeface="Verdana" pitchFamily="34" charset="0"/>
              </a:rPr>
              <a:t>541-GW</a:t>
            </a:r>
          </a:p>
        </p:txBody>
      </p:sp>
      <p:sp>
        <p:nvSpPr>
          <p:cNvPr id="183307" name="Text Box 17"/>
          <p:cNvSpPr txBox="1">
            <a:spLocks noChangeArrowheads="1"/>
          </p:cNvSpPr>
          <p:nvPr/>
        </p:nvSpPr>
        <p:spPr bwMode="auto">
          <a:xfrm>
            <a:off x="6946900" y="5695950"/>
            <a:ext cx="1747838" cy="701675"/>
          </a:xfrm>
          <a:prstGeom prst="rect">
            <a:avLst/>
          </a:prstGeom>
          <a:noFill/>
          <a:ln w="9525">
            <a:noFill/>
            <a:miter lim="800000"/>
            <a:headEnd/>
            <a:tailEnd/>
          </a:ln>
        </p:spPr>
        <p:txBody>
          <a:bodyPr wrap="none">
            <a:spAutoFit/>
          </a:bodyPr>
          <a:lstStyle/>
          <a:p>
            <a:pPr eaLnBrk="0" hangingPunct="0"/>
            <a:r>
              <a:rPr lang="en-US" sz="2000" b="1">
                <a:latin typeface="Verdana" pitchFamily="34" charset="0"/>
              </a:rPr>
              <a:t>60m-900m</a:t>
            </a:r>
          </a:p>
          <a:p>
            <a:pPr eaLnBrk="0" hangingPunct="0"/>
            <a:r>
              <a:rPr lang="en-US" sz="2000" b="1">
                <a:latin typeface="Verdana" pitchFamily="34" charset="0"/>
              </a:rPr>
              <a:t>1533-GW</a:t>
            </a:r>
          </a:p>
        </p:txBody>
      </p:sp>
      <p:sp>
        <p:nvSpPr>
          <p:cNvPr id="183308" name="Text Box 18"/>
          <p:cNvSpPr txBox="1">
            <a:spLocks noChangeArrowheads="1"/>
          </p:cNvSpPr>
          <p:nvPr/>
        </p:nvSpPr>
        <p:spPr bwMode="auto">
          <a:xfrm>
            <a:off x="0" y="96838"/>
            <a:ext cx="1905000" cy="366712"/>
          </a:xfrm>
          <a:prstGeom prst="rect">
            <a:avLst/>
          </a:prstGeom>
          <a:noFill/>
          <a:ln w="9525">
            <a:noFill/>
            <a:miter lim="800000"/>
            <a:headEnd/>
            <a:tailEnd/>
          </a:ln>
        </p:spPr>
        <p:txBody>
          <a:bodyPr>
            <a:spAutoFit/>
          </a:bodyPr>
          <a:lstStyle/>
          <a:p>
            <a:pPr algn="ctr" eaLnBrk="0" hangingPunct="0"/>
            <a:r>
              <a:rPr lang="en-US" b="1">
                <a:latin typeface="Verdana" pitchFamily="34" charset="0"/>
              </a:rPr>
              <a:t>Land-based</a:t>
            </a:r>
          </a:p>
        </p:txBody>
      </p:sp>
      <p:sp>
        <p:nvSpPr>
          <p:cNvPr id="183309" name="Text Box 19"/>
          <p:cNvSpPr txBox="1">
            <a:spLocks noChangeArrowheads="1"/>
          </p:cNvSpPr>
          <p:nvPr/>
        </p:nvSpPr>
        <p:spPr bwMode="auto">
          <a:xfrm>
            <a:off x="1636713" y="6364288"/>
            <a:ext cx="6827837" cy="396875"/>
          </a:xfrm>
          <a:prstGeom prst="rect">
            <a:avLst/>
          </a:prstGeom>
          <a:solidFill>
            <a:srgbClr val="FF0000">
              <a:alpha val="27058"/>
            </a:srgbClr>
          </a:solidFill>
          <a:ln w="9525">
            <a:noFill/>
            <a:miter lim="800000"/>
            <a:headEnd/>
            <a:tailEnd/>
          </a:ln>
        </p:spPr>
        <p:txBody>
          <a:bodyPr wrap="none">
            <a:spAutoFit/>
          </a:bodyPr>
          <a:lstStyle/>
          <a:p>
            <a:pPr eaLnBrk="0" hangingPunct="0"/>
            <a:r>
              <a:rPr lang="en-US" sz="2000" b="1">
                <a:solidFill>
                  <a:schemeClr val="bg1"/>
                </a:solidFill>
                <a:latin typeface="Verdana" pitchFamily="34" charset="0"/>
              </a:rPr>
              <a:t>No exclusions assumed for resource estimates</a:t>
            </a:r>
          </a:p>
        </p:txBody>
      </p:sp>
      <p:sp>
        <p:nvSpPr>
          <p:cNvPr id="183310" name="Line 20"/>
          <p:cNvSpPr>
            <a:spLocks noChangeShapeType="1"/>
          </p:cNvSpPr>
          <p:nvPr/>
        </p:nvSpPr>
        <p:spPr bwMode="auto">
          <a:xfrm>
            <a:off x="2209800" y="5422900"/>
            <a:ext cx="1828800" cy="0"/>
          </a:xfrm>
          <a:prstGeom prst="line">
            <a:avLst/>
          </a:prstGeom>
          <a:noFill/>
          <a:ln w="76200">
            <a:solidFill>
              <a:schemeClr val="tx1"/>
            </a:solidFill>
            <a:round/>
            <a:headEnd/>
            <a:tailEnd type="triangle" w="med" len="med"/>
          </a:ln>
        </p:spPr>
        <p:txBody>
          <a:bodyPr/>
          <a:lstStyle/>
          <a:p>
            <a:endParaRPr lang="en-US"/>
          </a:p>
        </p:txBody>
      </p:sp>
      <p:sp>
        <p:nvSpPr>
          <p:cNvPr id="183311" name="Text Box 21"/>
          <p:cNvSpPr txBox="1">
            <a:spLocks noChangeArrowheads="1"/>
          </p:cNvSpPr>
          <p:nvPr/>
        </p:nvSpPr>
        <p:spPr bwMode="auto">
          <a:xfrm>
            <a:off x="2151063" y="4373563"/>
            <a:ext cx="1925637" cy="915987"/>
          </a:xfrm>
          <a:prstGeom prst="rect">
            <a:avLst/>
          </a:prstGeom>
          <a:noFill/>
          <a:ln w="9525">
            <a:noFill/>
            <a:miter lim="800000"/>
            <a:headEnd/>
            <a:tailEnd/>
          </a:ln>
        </p:spPr>
        <p:txBody>
          <a:bodyPr wrap="none">
            <a:spAutoFit/>
          </a:bodyPr>
          <a:lstStyle/>
          <a:p>
            <a:pPr algn="r" eaLnBrk="0" hangingPunct="0"/>
            <a:r>
              <a:rPr lang="en-US" b="1">
                <a:latin typeface="Verdana" pitchFamily="34" charset="0"/>
              </a:rPr>
              <a:t>Commercially</a:t>
            </a:r>
          </a:p>
          <a:p>
            <a:pPr algn="r" eaLnBrk="0" hangingPunct="0"/>
            <a:r>
              <a:rPr lang="en-US" b="1">
                <a:latin typeface="Verdana" pitchFamily="34" charset="0"/>
              </a:rPr>
              <a:t>Proven </a:t>
            </a:r>
          </a:p>
          <a:p>
            <a:pPr algn="r" eaLnBrk="0" hangingPunct="0"/>
            <a:r>
              <a:rPr lang="en-US" b="1">
                <a:latin typeface="Verdana" pitchFamily="34" charset="0"/>
              </a:rPr>
              <a:t>Technology</a:t>
            </a:r>
          </a:p>
        </p:txBody>
      </p:sp>
      <p:sp>
        <p:nvSpPr>
          <p:cNvPr id="183312" name="Text Box 26"/>
          <p:cNvSpPr txBox="1">
            <a:spLocks noChangeArrowheads="1"/>
          </p:cNvSpPr>
          <p:nvPr/>
        </p:nvSpPr>
        <p:spPr bwMode="auto">
          <a:xfrm>
            <a:off x="233363" y="5668963"/>
            <a:ext cx="1976437" cy="701675"/>
          </a:xfrm>
          <a:prstGeom prst="rect">
            <a:avLst/>
          </a:prstGeom>
          <a:noFill/>
          <a:ln w="9525">
            <a:noFill/>
            <a:miter lim="800000"/>
            <a:headEnd/>
            <a:tailEnd/>
          </a:ln>
        </p:spPr>
        <p:txBody>
          <a:bodyPr wrap="none">
            <a:spAutoFit/>
          </a:bodyPr>
          <a:lstStyle/>
          <a:p>
            <a:pPr eaLnBrk="0" hangingPunct="0"/>
            <a:r>
              <a:rPr lang="en-US" sz="2000" b="1">
                <a:latin typeface="Verdana" pitchFamily="34" charset="0"/>
              </a:rPr>
              <a:t>Estimated </a:t>
            </a:r>
          </a:p>
          <a:p>
            <a:pPr eaLnBrk="0" hangingPunct="0"/>
            <a:r>
              <a:rPr lang="en-US" sz="2000" b="1">
                <a:latin typeface="Verdana" pitchFamily="34" charset="0"/>
              </a:rPr>
              <a:t>US Resource</a:t>
            </a:r>
          </a:p>
        </p:txBody>
      </p:sp>
      <p:sp>
        <p:nvSpPr>
          <p:cNvPr id="183313" name="Text Box 27"/>
          <p:cNvSpPr txBox="1">
            <a:spLocks noChangeArrowheads="1"/>
          </p:cNvSpPr>
          <p:nvPr/>
        </p:nvSpPr>
        <p:spPr bwMode="auto">
          <a:xfrm>
            <a:off x="4248150" y="4665663"/>
            <a:ext cx="2098675" cy="641350"/>
          </a:xfrm>
          <a:prstGeom prst="rect">
            <a:avLst/>
          </a:prstGeom>
          <a:noFill/>
          <a:ln w="9525">
            <a:noFill/>
            <a:miter lim="800000"/>
            <a:headEnd/>
            <a:tailEnd/>
          </a:ln>
        </p:spPr>
        <p:txBody>
          <a:bodyPr wrap="none">
            <a:spAutoFit/>
          </a:bodyPr>
          <a:lstStyle/>
          <a:p>
            <a:pPr algn="ctr" eaLnBrk="0" hangingPunct="0"/>
            <a:r>
              <a:rPr lang="en-US" b="1">
                <a:latin typeface="Verdana" pitchFamily="34" charset="0"/>
              </a:rPr>
              <a:t>Demonstration</a:t>
            </a:r>
          </a:p>
          <a:p>
            <a:pPr algn="ctr" eaLnBrk="0" hangingPunct="0"/>
            <a:r>
              <a:rPr lang="en-US" b="1">
                <a:latin typeface="Verdana" pitchFamily="34" charset="0"/>
              </a:rPr>
              <a:t>Phase</a:t>
            </a:r>
          </a:p>
        </p:txBody>
      </p:sp>
      <p:sp>
        <p:nvSpPr>
          <p:cNvPr id="183314" name="Text Box 29"/>
          <p:cNvSpPr txBox="1">
            <a:spLocks noChangeArrowheads="1"/>
          </p:cNvSpPr>
          <p:nvPr/>
        </p:nvSpPr>
        <p:spPr bwMode="auto">
          <a:xfrm>
            <a:off x="6516688" y="4687888"/>
            <a:ext cx="2513012" cy="641350"/>
          </a:xfrm>
          <a:prstGeom prst="rect">
            <a:avLst/>
          </a:prstGeom>
          <a:noFill/>
          <a:ln w="9525">
            <a:noFill/>
            <a:miter lim="800000"/>
            <a:headEnd/>
            <a:tailEnd/>
          </a:ln>
        </p:spPr>
        <p:txBody>
          <a:bodyPr>
            <a:spAutoFit/>
          </a:bodyPr>
          <a:lstStyle/>
          <a:p>
            <a:pPr algn="ctr" eaLnBrk="0" hangingPunct="0"/>
            <a:r>
              <a:rPr lang="en-US" b="1">
                <a:latin typeface="Verdana" pitchFamily="34" charset="0"/>
              </a:rPr>
              <a:t>Proof of Concept </a:t>
            </a:r>
          </a:p>
          <a:p>
            <a:pPr algn="ctr" eaLnBrk="0" hangingPunct="0"/>
            <a:r>
              <a:rPr lang="en-US" b="1">
                <a:latin typeface="Verdana" pitchFamily="34" charset="0"/>
              </a:rPr>
              <a:t>Phase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oint of reference design template">
  <a:themeElements>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Point of reference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int of reference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int of reference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int of reference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int of reference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int of reference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int of reference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 of reference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int of reference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int of reference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int of reference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int of reference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RELDOETemplate02-2004">
  <a:themeElements>
    <a:clrScheme name="NRELDOETemplate02-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RELDOETemplate02-200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ELDOETemplate02-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ELDOETemplate02-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ELDOETemplate02-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ELDOETemplate02-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ELDOETemplate02-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ELDOETemplate02-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ELDOETemplate02-20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ELDOETemplate02-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ELDOETemplate02-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ELDOETemplate02-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ELDOETemplate02-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ELDOETemplate02-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Flow">
      <a:majorFont>
        <a:latin typeface="Calibri"/>
        <a:ea typeface=""/>
        <a:cs typeface="Arial"/>
      </a:majorFont>
      <a:minorFont>
        <a:latin typeface="Constant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oint of reference design template">
  <a:themeElements>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1_Point of reference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int of reference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int of reference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int of reference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int of reference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int of reference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int of reference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 of reference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int of reference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int of reference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int of reference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int of reference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414</TotalTime>
  <Words>2087</Words>
  <Application>Microsoft Office PowerPoint</Application>
  <PresentationFormat>On-screen Show (4:3)</PresentationFormat>
  <Paragraphs>274</Paragraphs>
  <Slides>42</Slides>
  <Notes>42</Notes>
  <HiddenSlides>0</HiddenSlides>
  <MMClips>0</MMClips>
  <ScaleCrop>false</ScaleCrop>
  <HeadingPairs>
    <vt:vector size="8" baseType="variant">
      <vt:variant>
        <vt:lpstr>Fonts Used</vt:lpstr>
      </vt:variant>
      <vt:variant>
        <vt:i4>13</vt:i4>
      </vt:variant>
      <vt:variant>
        <vt:lpstr>Design Template</vt:lpstr>
      </vt:variant>
      <vt:variant>
        <vt:i4>21</vt:i4>
      </vt:variant>
      <vt:variant>
        <vt:lpstr>Embedded OLE Servers</vt:lpstr>
      </vt:variant>
      <vt:variant>
        <vt:i4>1</vt:i4>
      </vt:variant>
      <vt:variant>
        <vt:lpstr>Slide Titles</vt:lpstr>
      </vt:variant>
      <vt:variant>
        <vt:i4>42</vt:i4>
      </vt:variant>
    </vt:vector>
  </HeadingPairs>
  <TitlesOfParts>
    <vt:vector size="77" baseType="lpstr">
      <vt:lpstr>Times New Roman</vt:lpstr>
      <vt:lpstr>Arial</vt:lpstr>
      <vt:lpstr>Calibri</vt:lpstr>
      <vt:lpstr>Constantia</vt:lpstr>
      <vt:lpstr>Wingdings 2</vt:lpstr>
      <vt:lpstr>Lucida Sans Unicode</vt:lpstr>
      <vt:lpstr>Wingdings 3</vt:lpstr>
      <vt:lpstr>Verdana</vt:lpstr>
      <vt:lpstr>Candara</vt:lpstr>
      <vt:lpstr>Times</vt:lpstr>
      <vt:lpstr>Tahoma</vt:lpstr>
      <vt:lpstr>Arial Rounded MT Bold</vt:lpstr>
      <vt:lpstr>Trebuchet MS</vt:lpstr>
      <vt:lpstr>Flow</vt:lpstr>
      <vt:lpstr>Point of reference design template</vt:lpstr>
      <vt:lpstr>NRELDOETemplate02-2004</vt:lpstr>
      <vt:lpstr>1_Flow</vt:lpstr>
      <vt:lpstr>1_Point of reference design template</vt:lpstr>
      <vt:lpstr>Concourse</vt:lpstr>
      <vt:lpstr>Flow</vt:lpstr>
      <vt:lpstr>Flow</vt:lpstr>
      <vt:lpstr>Point of reference design template</vt:lpstr>
      <vt:lpstr>1_Point of reference design template</vt:lpstr>
      <vt:lpstr>Concourse</vt:lpstr>
      <vt:lpstr>Concourse</vt:lpstr>
      <vt:lpstr>Concourse</vt:lpstr>
      <vt:lpstr>Concourse</vt:lpstr>
      <vt:lpstr>Concourse</vt:lpstr>
      <vt:lpstr>Concourse</vt:lpstr>
      <vt:lpstr>Concourse</vt:lpstr>
      <vt:lpstr>Concourse</vt:lpstr>
      <vt:lpstr>Concourse</vt:lpstr>
      <vt:lpstr>Concourse</vt:lpstr>
      <vt:lpstr>Concourse</vt:lpstr>
      <vt:lpstr>Chart</vt:lpstr>
      <vt:lpstr>Slide 1</vt:lpstr>
      <vt:lpstr>Slide 2</vt:lpstr>
      <vt:lpstr>Slide 3</vt:lpstr>
      <vt:lpstr>Slide 4</vt:lpstr>
      <vt:lpstr>Slide 5</vt:lpstr>
      <vt:lpstr>Slide 6</vt:lpstr>
      <vt:lpstr>Current Installed Offshore Capacity (Country, MW Installed at the end of 2008)</vt:lpstr>
      <vt:lpstr>Projects Planned by 2015  Europe and North America</vt:lpstr>
      <vt:lpstr>Slide 9</vt:lpstr>
      <vt:lpstr>Slide 10</vt:lpstr>
      <vt:lpstr>Slide 11</vt:lpstr>
      <vt:lpstr>Slide 12</vt:lpstr>
      <vt:lpstr>Slide 13</vt:lpstr>
      <vt:lpstr>Slide 14</vt:lpstr>
      <vt:lpstr>Slide 15</vt:lpstr>
      <vt:lpstr>SAMP Research</vt:lpstr>
      <vt:lpstr>The Ocean SAMP  Approach to Fisheries</vt:lpstr>
      <vt:lpstr>Fisheries TAC</vt:lpstr>
      <vt:lpstr>Fisheries Chapter Objectives</vt:lpstr>
      <vt:lpstr>Chapter Methodology</vt:lpstr>
      <vt:lpstr>Slide 21</vt:lpstr>
      <vt:lpstr>Slide 22</vt:lpstr>
      <vt:lpstr>Slide 23</vt:lpstr>
      <vt:lpstr>Slide 24</vt:lpstr>
      <vt:lpstr>Slide 25</vt:lpstr>
      <vt:lpstr>Why Not Map The Important Areas to Fishermen?</vt:lpstr>
      <vt:lpstr>Slide 27</vt:lpstr>
      <vt:lpstr>Slide 28</vt:lpstr>
      <vt:lpstr>Slide 29</vt:lpstr>
      <vt:lpstr>Slide 30</vt:lpstr>
      <vt:lpstr>Impacts of Existing Activities and Trends on Fisheries Resources and Habitats</vt:lpstr>
      <vt:lpstr>Policies and Standards</vt:lpstr>
      <vt:lpstr>Major Findings</vt:lpstr>
      <vt:lpstr>Slide 34</vt:lpstr>
      <vt:lpstr>Slide 35</vt:lpstr>
      <vt:lpstr>Slide 36</vt:lpstr>
      <vt:lpstr>Slide 37</vt:lpstr>
      <vt:lpstr>Slide 38</vt:lpstr>
      <vt:lpstr>Slide 39</vt:lpstr>
      <vt:lpstr>Slide 40</vt:lpstr>
      <vt:lpstr>Slide 41</vt:lpstr>
      <vt:lpstr>Slide 42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Laura Ricketson</cp:lastModifiedBy>
  <cp:revision>37</cp:revision>
  <dcterms:created xsi:type="dcterms:W3CDTF">2003-03-10T19:28:38Z</dcterms:created>
  <dcterms:modified xsi:type="dcterms:W3CDTF">2010-11-17T17:31:38Z</dcterms:modified>
</cp:coreProperties>
</file>