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3" r:id="rId3"/>
    <p:sldId id="269" r:id="rId4"/>
    <p:sldId id="270" r:id="rId5"/>
    <p:sldId id="257" r:id="rId6"/>
    <p:sldId id="258" r:id="rId7"/>
    <p:sldId id="259" r:id="rId8"/>
    <p:sldId id="271" r:id="rId9"/>
    <p:sldId id="262" r:id="rId10"/>
    <p:sldId id="261" r:id="rId11"/>
    <p:sldId id="263" r:id="rId12"/>
    <p:sldId id="260" r:id="rId13"/>
    <p:sldId id="264"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fritz" initials="l" lastIdx="6"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07" autoAdjust="0"/>
  </p:normalViewPr>
  <p:slideViewPr>
    <p:cSldViewPr>
      <p:cViewPr varScale="1">
        <p:scale>
          <a:sx n="57" d="100"/>
          <a:sy n="57" d="100"/>
        </p:scale>
        <p:origin x="-8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ADD151-C48A-4198-9A21-4EC658797F28}" type="datetimeFigureOut">
              <a:rPr lang="en-US" smtClean="0"/>
              <a:pPr/>
              <a:t>11/4/2010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DC9F83-B6E9-4A2C-95EC-DC767D63837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B3BC8-CB35-48FB-9E89-9A45EDF9AD2C}" type="datetimeFigureOut">
              <a:rPr lang="en-US" smtClean="0"/>
              <a:pPr/>
              <a:t>11/4/2010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F45AD-E5AB-4C33-AA3C-D362296B75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F45AD-E5AB-4C33-AA3C-D362296B75A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F45AD-E5AB-4C33-AA3C-D362296B75A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F45AD-E5AB-4C33-AA3C-D362296B75A9}"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6F45AD-E5AB-4C33-AA3C-D362296B75A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0F1373A-30F0-4ECC-8048-ED5CF2138068}" type="datetimeFigureOut">
              <a:rPr lang="en-US" smtClean="0"/>
              <a:pPr/>
              <a:t>11/4/2010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D67B81-417E-48C0-9BA8-EFDEFC8858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F1373A-30F0-4ECC-8048-ED5CF2138068}"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F1373A-30F0-4ECC-8048-ED5CF2138068}"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F1373A-30F0-4ECC-8048-ED5CF2138068}"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0F1373A-30F0-4ECC-8048-ED5CF2138068}"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67B81-417E-48C0-9BA8-EFDEFC8858B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F1373A-30F0-4ECC-8048-ED5CF2138068}" type="datetimeFigureOut">
              <a:rPr lang="en-US" smtClean="0"/>
              <a:pPr/>
              <a:t>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0F1373A-30F0-4ECC-8048-ED5CF2138068}" type="datetimeFigureOut">
              <a:rPr lang="en-US" smtClean="0"/>
              <a:pPr/>
              <a:t>11/4/2010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F1373A-30F0-4ECC-8048-ED5CF2138068}" type="datetimeFigureOut">
              <a:rPr lang="en-US" smtClean="0"/>
              <a:pPr/>
              <a:t>11/4/2010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1373A-30F0-4ECC-8048-ED5CF2138068}" type="datetimeFigureOut">
              <a:rPr lang="en-US" smtClean="0"/>
              <a:pPr/>
              <a:t>11/4/2010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0F1373A-30F0-4ECC-8048-ED5CF2138068}" type="datetimeFigureOut">
              <a:rPr lang="en-US" smtClean="0"/>
              <a:pPr/>
              <a:t>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67B81-417E-48C0-9BA8-EFDEFC8858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0F1373A-30F0-4ECC-8048-ED5CF2138068}" type="datetimeFigureOut">
              <a:rPr lang="en-US" smtClean="0"/>
              <a:pPr/>
              <a:t>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1D67B81-417E-48C0-9BA8-EFDEFC8858B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F1373A-30F0-4ECC-8048-ED5CF2138068}" type="datetimeFigureOut">
              <a:rPr lang="en-US" smtClean="0"/>
              <a:pPr/>
              <a:t>11/4/2010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67B81-417E-48C0-9BA8-EFDEFC8858B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1470025"/>
          </a:xfrm>
        </p:spPr>
        <p:txBody>
          <a:bodyPr>
            <a:normAutofit fontScale="90000"/>
          </a:bodyPr>
          <a:lstStyle/>
          <a:p>
            <a:r>
              <a:rPr lang="en-US" dirty="0" smtClean="0"/>
              <a:t>Magnuson Stevens Act Symposium</a:t>
            </a:r>
            <a:endParaRPr lang="en-US" dirty="0"/>
          </a:p>
        </p:txBody>
      </p:sp>
      <p:sp>
        <p:nvSpPr>
          <p:cNvPr id="3" name="Subtitle 2"/>
          <p:cNvSpPr>
            <a:spLocks noGrp="1"/>
          </p:cNvSpPr>
          <p:nvPr>
            <p:ph type="subTitle" idx="1"/>
          </p:nvPr>
        </p:nvSpPr>
        <p:spPr>
          <a:xfrm>
            <a:off x="838200" y="3048000"/>
            <a:ext cx="7696200" cy="3352800"/>
          </a:xfrm>
        </p:spPr>
        <p:txBody>
          <a:bodyPr>
            <a:normAutofit fontScale="77500" lnSpcReduction="20000"/>
          </a:bodyPr>
          <a:lstStyle/>
          <a:p>
            <a:r>
              <a:rPr lang="en-US" b="1" dirty="0" smtClean="0"/>
              <a:t>Intersection of the Magnuson Stevens Act with the Endangered Species Act and the Marine Mammal Protection Act</a:t>
            </a:r>
          </a:p>
          <a:p>
            <a:endParaRPr lang="en-US" dirty="0" smtClean="0"/>
          </a:p>
          <a:p>
            <a:r>
              <a:rPr lang="en-US" dirty="0" smtClean="0"/>
              <a:t>Roger Williams University School of Law</a:t>
            </a:r>
          </a:p>
          <a:p>
            <a:r>
              <a:rPr lang="en-US" dirty="0" smtClean="0"/>
              <a:t>November 4-5, 2010</a:t>
            </a:r>
          </a:p>
          <a:p>
            <a:r>
              <a:rPr lang="en-US" dirty="0" smtClean="0"/>
              <a:t>Bristol, Rhode Island</a:t>
            </a:r>
          </a:p>
          <a:p>
            <a:endParaRPr lang="en-US" dirty="0" smtClean="0"/>
          </a:p>
          <a:p>
            <a:endParaRPr lang="en-US" dirty="0" smtClean="0"/>
          </a:p>
          <a:p>
            <a:r>
              <a:rPr lang="en-US" dirty="0" smtClean="0"/>
              <a:t>Kaja Brix</a:t>
            </a:r>
          </a:p>
          <a:p>
            <a:r>
              <a:rPr lang="en-US" dirty="0" smtClean="0"/>
              <a:t>NOAA Fisheries, Alaska Region</a:t>
            </a:r>
          </a:p>
          <a:p>
            <a:r>
              <a:rPr lang="en-US" dirty="0" smtClean="0"/>
              <a:t>Kaja.Brix@noaa.gov</a:t>
            </a:r>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Endangered Species 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Section 7(a)(1):  </a:t>
            </a:r>
          </a:p>
          <a:p>
            <a:pPr lvl="1"/>
            <a:r>
              <a:rPr lang="en-US" dirty="0" smtClean="0"/>
              <a:t>“all other federal agencies shall utilize their authorities in the furtherance of the purposes of this Act by carrying out programs for the conservation of endangered species and threatened species listed pursuant to section 4 of this Act.”</a:t>
            </a:r>
          </a:p>
          <a:p>
            <a:endParaRPr lang="en-US" dirty="0" smtClean="0"/>
          </a:p>
          <a:p>
            <a:r>
              <a:rPr lang="en-US" dirty="0" smtClean="0"/>
              <a:t>Section 7(a)(2):</a:t>
            </a:r>
          </a:p>
          <a:p>
            <a:pPr lvl="1"/>
            <a:r>
              <a:rPr lang="en-US" dirty="0" smtClean="0"/>
              <a:t>“each Federal agency shall …insure that any action…is not likely to jeopardize the continued existence of any endangered species or threatened species or result in the destruction or adverse modification of habitat of such species [….]”</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371600"/>
          </a:xfrm>
        </p:spPr>
        <p:txBody>
          <a:bodyPr>
            <a:normAutofit fontScale="90000"/>
          </a:bodyPr>
          <a:lstStyle/>
          <a:p>
            <a:pPr algn="ctr"/>
            <a:r>
              <a:rPr lang="en-US" dirty="0" smtClean="0"/>
              <a:t>Consultations on Federal Fisheries Actions under the ESA (Section 7)</a:t>
            </a:r>
            <a:endParaRPr lang="en-US" dirty="0"/>
          </a:p>
        </p:txBody>
      </p:sp>
      <p:sp>
        <p:nvSpPr>
          <p:cNvPr id="3" name="Content Placeholder 2"/>
          <p:cNvSpPr>
            <a:spLocks noGrp="1"/>
          </p:cNvSpPr>
          <p:nvPr>
            <p:ph idx="1"/>
          </p:nvPr>
        </p:nvSpPr>
        <p:spPr>
          <a:xfrm>
            <a:off x="457200" y="2468880"/>
            <a:ext cx="8229600" cy="4389120"/>
          </a:xfrm>
        </p:spPr>
        <p:txBody>
          <a:bodyPr>
            <a:normAutofit lnSpcReduction="10000"/>
          </a:bodyPr>
          <a:lstStyle/>
          <a:p>
            <a:r>
              <a:rPr lang="en-US" dirty="0" smtClean="0"/>
              <a:t>Fisheries actions are ongoing actions reauthorized on an annual basis</a:t>
            </a:r>
          </a:p>
          <a:p>
            <a:endParaRPr lang="en-US" dirty="0" smtClean="0"/>
          </a:p>
          <a:p>
            <a:r>
              <a:rPr lang="en-US" dirty="0" smtClean="0"/>
              <a:t>Consultations under the ESA are thereby periodic when new information may indicate a new impact</a:t>
            </a:r>
          </a:p>
          <a:p>
            <a:endParaRPr lang="en-US" dirty="0" smtClean="0"/>
          </a:p>
          <a:p>
            <a:r>
              <a:rPr lang="en-US" dirty="0" smtClean="0"/>
              <a:t>The challenge under section 7(a)(2) --fishery  is modified- </a:t>
            </a:r>
            <a:r>
              <a:rPr lang="en-US" i="1" dirty="0" smtClean="0"/>
              <a:t>if</a:t>
            </a:r>
            <a:r>
              <a:rPr lang="en-US" dirty="0" smtClean="0"/>
              <a:t>- it results in a circumstance whereby it jeopardizes the continued existence of the ESA listed species or destroys or adversely modifies its critical habitat.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932688"/>
          </a:xfrm>
        </p:spPr>
        <p:txBody>
          <a:bodyPr>
            <a:normAutofit/>
          </a:bodyPr>
          <a:lstStyle/>
          <a:p>
            <a:r>
              <a:rPr lang="en-US" dirty="0" smtClean="0"/>
              <a:t>The MMPA and the ESA</a:t>
            </a:r>
            <a:endParaRPr lang="en-US" dirty="0"/>
          </a:p>
        </p:txBody>
      </p:sp>
      <p:sp>
        <p:nvSpPr>
          <p:cNvPr id="3" name="Content Placeholder 2"/>
          <p:cNvSpPr>
            <a:spLocks noGrp="1"/>
          </p:cNvSpPr>
          <p:nvPr>
            <p:ph idx="1"/>
          </p:nvPr>
        </p:nvSpPr>
        <p:spPr>
          <a:xfrm>
            <a:off x="457200" y="2286000"/>
            <a:ext cx="8229600" cy="4114800"/>
          </a:xfrm>
        </p:spPr>
        <p:txBody>
          <a:bodyPr>
            <a:normAutofit fontScale="92500" lnSpcReduction="20000"/>
          </a:bodyPr>
          <a:lstStyle/>
          <a:p>
            <a:r>
              <a:rPr lang="en-US" dirty="0" smtClean="0"/>
              <a:t>Both recognize that human activities can place a detrimental burden on vertebrate species</a:t>
            </a:r>
          </a:p>
          <a:p>
            <a:endParaRPr lang="en-US" dirty="0" smtClean="0"/>
          </a:p>
          <a:p>
            <a:r>
              <a:rPr lang="en-US" dirty="0" smtClean="0"/>
              <a:t>Both legislate societal values for conservation of vertebrate species and their habitat</a:t>
            </a:r>
          </a:p>
          <a:p>
            <a:endParaRPr lang="en-US" dirty="0" smtClean="0"/>
          </a:p>
          <a:p>
            <a:r>
              <a:rPr lang="en-US" dirty="0" smtClean="0"/>
              <a:t>Different standards: optimum sustainable populations (MMPA) or risk of extinction i.e. ones in need of critical care (ESA)</a:t>
            </a:r>
          </a:p>
          <a:p>
            <a:endParaRPr lang="en-US" dirty="0" smtClean="0"/>
          </a:p>
          <a:p>
            <a:r>
              <a:rPr lang="en-US" dirty="0" smtClean="0"/>
              <a:t>Different mechanisms for addressing these standards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62000"/>
          </a:xfrm>
        </p:spPr>
        <p:txBody>
          <a:bodyPr>
            <a:normAutofit/>
          </a:bodyPr>
          <a:lstStyle/>
          <a:p>
            <a:r>
              <a:rPr lang="en-US" sz="3200" dirty="0" smtClean="0"/>
              <a:t>How well does Ecosystem management work?</a:t>
            </a:r>
            <a:endParaRPr lang="en-US" sz="3200" dirty="0">
              <a:solidFill>
                <a:srgbClr val="FF0000"/>
              </a:solidFill>
            </a:endParaRPr>
          </a:p>
        </p:txBody>
      </p:sp>
      <p:sp>
        <p:nvSpPr>
          <p:cNvPr id="3" name="Content Placeholder 2"/>
          <p:cNvSpPr>
            <a:spLocks noGrp="1"/>
          </p:cNvSpPr>
          <p:nvPr>
            <p:ph idx="1"/>
          </p:nvPr>
        </p:nvSpPr>
        <p:spPr>
          <a:xfrm>
            <a:off x="381000" y="1752600"/>
            <a:ext cx="8229600" cy="4876800"/>
          </a:xfrm>
        </p:spPr>
        <p:txBody>
          <a:bodyPr>
            <a:normAutofit/>
          </a:bodyPr>
          <a:lstStyle/>
          <a:p>
            <a:r>
              <a:rPr lang="en-US" sz="2900" dirty="0" smtClean="0"/>
              <a:t>Fisheries management has moved to include ecosystem management only to the extent that it has improved single species models for fish; not for apex predators who may feed on nodal (often commercial) species. </a:t>
            </a:r>
          </a:p>
          <a:p>
            <a:endParaRPr lang="en-US" sz="2900" dirty="0" smtClean="0"/>
          </a:p>
          <a:p>
            <a:r>
              <a:rPr lang="en-US" sz="2900" dirty="0" smtClean="0"/>
              <a:t>Is this Ecosystem Management?</a:t>
            </a:r>
          </a:p>
          <a:p>
            <a:endParaRPr lang="en-US" sz="2900" dirty="0" smtClean="0"/>
          </a:p>
          <a:p>
            <a:r>
              <a:rPr lang="en-US" sz="2900" dirty="0" smtClean="0"/>
              <a:t>Better integration--Should we be using 7(a)(1) under the ESA instead of 7(a)(2)?</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066800"/>
          </a:xfrm>
        </p:spPr>
        <p:txBody>
          <a:bodyPr>
            <a:noAutofit/>
          </a:bodyPr>
          <a:lstStyle/>
          <a:p>
            <a:r>
              <a:rPr lang="en-US" sz="3200" dirty="0" smtClean="0"/>
              <a:t>Ecosystem Management: Integration of Apex Predators in Fisheries </a:t>
            </a:r>
            <a:r>
              <a:rPr lang="en-US" sz="3200" dirty="0" smtClean="0"/>
              <a:t>Management </a:t>
            </a:r>
            <a:endParaRPr lang="en-US" sz="3200" dirty="0"/>
          </a:p>
        </p:txBody>
      </p:sp>
      <p:sp>
        <p:nvSpPr>
          <p:cNvPr id="3" name="Content Placeholder 2"/>
          <p:cNvSpPr>
            <a:spLocks noGrp="1"/>
          </p:cNvSpPr>
          <p:nvPr>
            <p:ph idx="1"/>
          </p:nvPr>
        </p:nvSpPr>
        <p:spPr>
          <a:xfrm>
            <a:off x="457200" y="2133600"/>
            <a:ext cx="8229600" cy="4495800"/>
          </a:xfrm>
        </p:spPr>
        <p:txBody>
          <a:bodyPr>
            <a:normAutofit fontScale="92500" lnSpcReduction="10000"/>
          </a:bodyPr>
          <a:lstStyle/>
          <a:p>
            <a:pPr marL="274320" lvl="1" indent="-274320">
              <a:buClr>
                <a:schemeClr val="accent3"/>
              </a:buClr>
              <a:buSzPct val="95000"/>
            </a:pPr>
            <a:r>
              <a:rPr lang="en-US" dirty="0" smtClean="0"/>
              <a:t>MMPA – optimum sustainable population (?)</a:t>
            </a:r>
          </a:p>
          <a:p>
            <a:pPr marL="274320" lvl="1" indent="-274320">
              <a:buClr>
                <a:schemeClr val="accent3"/>
              </a:buClr>
              <a:buSzPct val="95000"/>
            </a:pPr>
            <a:endParaRPr lang="en-US" dirty="0" smtClean="0"/>
          </a:p>
          <a:p>
            <a:pPr marL="274320" lvl="1" indent="-274320">
              <a:buClr>
                <a:schemeClr val="accent3"/>
              </a:buClr>
              <a:buSzPct val="95000"/>
            </a:pPr>
            <a:r>
              <a:rPr lang="en-US" dirty="0" smtClean="0"/>
              <a:t>ESA 7(a)(1): Agencies shall utilize their authorities for the conservation of endangered and threatened species.</a:t>
            </a:r>
          </a:p>
          <a:p>
            <a:pPr marL="274320" lvl="1" indent="-274320">
              <a:buClr>
                <a:schemeClr val="accent3"/>
              </a:buClr>
              <a:buSzPct val="95000"/>
            </a:pPr>
            <a:endParaRPr lang="en-US" dirty="0" smtClean="0"/>
          </a:p>
          <a:p>
            <a:r>
              <a:rPr lang="en-US" sz="2400" dirty="0" smtClean="0"/>
              <a:t>If we wait to consult on ongoing fisheries under 7(a)(2) we have waited too long. Instead we should be aiming to accommodate apex predator needs in fisheries exploitation models i.e. 7(a)(1). </a:t>
            </a:r>
          </a:p>
          <a:p>
            <a:endParaRPr lang="en-US" sz="2400" dirty="0" smtClean="0"/>
          </a:p>
          <a:p>
            <a:pPr marL="274320" lvl="1" indent="-274320">
              <a:buClr>
                <a:schemeClr val="accent3"/>
              </a:buClr>
              <a:buSzPct val="95000"/>
            </a:pPr>
            <a:r>
              <a:rPr lang="en-US" dirty="0" smtClean="0"/>
              <a:t>Need to </a:t>
            </a:r>
            <a:r>
              <a:rPr lang="en-US" i="1" dirty="0" smtClean="0"/>
              <a:t>require </a:t>
            </a:r>
            <a:r>
              <a:rPr lang="en-US" dirty="0" smtClean="0"/>
              <a:t>under the MSA modifications to single species </a:t>
            </a:r>
            <a:r>
              <a:rPr lang="en-US" i="1" dirty="0" err="1" smtClean="0"/>
              <a:t>msy</a:t>
            </a:r>
            <a:r>
              <a:rPr lang="en-US" dirty="0" smtClean="0"/>
              <a:t> fisheries management to effectively manage at the ecosystem level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704088"/>
          </a:xfrm>
        </p:spPr>
        <p:txBody>
          <a:bodyPr/>
          <a:lstStyle/>
          <a:p>
            <a:pPr algn="ctr"/>
            <a:r>
              <a:rPr lang="en-US" sz="2800" dirty="0" smtClean="0"/>
              <a:t>Thank you</a:t>
            </a:r>
            <a:endParaRPr lang="en-US" sz="2800" dirty="0"/>
          </a:p>
        </p:txBody>
      </p:sp>
      <p:pic>
        <p:nvPicPr>
          <p:cNvPr id="4" name="Content Placeholder 3" descr="BISHOP PT AT SUNSET.jpg"/>
          <p:cNvPicPr>
            <a:picLocks noGrp="1" noChangeAspect="1"/>
          </p:cNvPicPr>
          <p:nvPr>
            <p:ph idx="1"/>
          </p:nvPr>
        </p:nvPicPr>
        <p:blipFill>
          <a:blip r:embed="rId2" cstate="print"/>
          <a:stretch>
            <a:fillRect/>
          </a:stretch>
        </p:blipFill>
        <p:spPr>
          <a:xfrm>
            <a:off x="1203267" y="1935321"/>
            <a:ext cx="6737465" cy="438912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pPr algn="ctr"/>
            <a:r>
              <a:rPr lang="en-US" dirty="0" smtClean="0"/>
              <a:t>The Magnuson Stevens Act and Protected Species Management</a:t>
            </a:r>
            <a:endParaRPr lang="en-US" dirty="0"/>
          </a:p>
        </p:txBody>
      </p:sp>
      <p:pic>
        <p:nvPicPr>
          <p:cNvPr id="4" name="Content Placeholder 3" descr="DSC_2790.jpg"/>
          <p:cNvPicPr>
            <a:picLocks noGrp="1" noChangeAspect="1"/>
          </p:cNvPicPr>
          <p:nvPr>
            <p:ph idx="1"/>
          </p:nvPr>
        </p:nvPicPr>
        <p:blipFill>
          <a:blip r:embed="rId2" cstate="print"/>
          <a:stretch>
            <a:fillRect/>
          </a:stretch>
        </p:blipFill>
        <p:spPr>
          <a:xfrm>
            <a:off x="1143000" y="2286000"/>
            <a:ext cx="6736442" cy="438943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US Ocean Policy</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“Adopt ecosystem-based management as a foundational principle for the comprehensive management of the ocean, our coasts, and the Great Lakes.”– President Obama’s US Ocean Policy (Objective) 2010</a:t>
            </a:r>
          </a:p>
          <a:p>
            <a:endParaRPr lang="en-US" dirty="0" smtClean="0"/>
          </a:p>
          <a:p>
            <a:r>
              <a:rPr lang="en-US" dirty="0" smtClean="0"/>
              <a:t>Pew Commission report and Oceans Commission report point to the need for changes in the organization of fisheries and ocean management to institutionalize ecosystem considerations in policy making.  --Pew 2003; US Commission on Ocean Policy 2004</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85088"/>
          </a:xfrm>
        </p:spPr>
        <p:txBody>
          <a:bodyPr>
            <a:noAutofit/>
          </a:bodyPr>
          <a:lstStyle/>
          <a:p>
            <a:pPr algn="ctr"/>
            <a:r>
              <a:rPr lang="en-US" sz="2800" dirty="0" smtClean="0"/>
              <a:t>The Magnuson Stevens Act, the Endangered Species Act and the Marine Mammal Protection Act</a:t>
            </a:r>
            <a:endParaRPr lang="en-US" sz="2800" dirty="0"/>
          </a:p>
        </p:txBody>
      </p:sp>
      <p:sp>
        <p:nvSpPr>
          <p:cNvPr id="3" name="Content Placeholder 2"/>
          <p:cNvSpPr>
            <a:spLocks noGrp="1"/>
          </p:cNvSpPr>
          <p:nvPr>
            <p:ph sz="half" idx="1"/>
          </p:nvPr>
        </p:nvSpPr>
        <p:spPr/>
        <p:txBody>
          <a:bodyPr>
            <a:normAutofit/>
          </a:bodyPr>
          <a:lstStyle/>
          <a:p>
            <a:endParaRPr lang="en-US" sz="3200" dirty="0" smtClean="0"/>
          </a:p>
          <a:p>
            <a:r>
              <a:rPr lang="en-US" sz="2400" dirty="0" smtClean="0"/>
              <a:t>How do these laws currently address ecosystem considerations?  Do the laws intersect?</a:t>
            </a:r>
          </a:p>
          <a:p>
            <a:endParaRPr lang="en-US" sz="2400" dirty="0" smtClean="0"/>
          </a:p>
          <a:p>
            <a:r>
              <a:rPr lang="en-US" sz="2400" dirty="0" smtClean="0"/>
              <a:t>Are we taking an ecosystem approach to the management of fisheries and apex predators?</a:t>
            </a:r>
          </a:p>
          <a:p>
            <a:endParaRPr lang="en-US" sz="2400" dirty="0"/>
          </a:p>
        </p:txBody>
      </p:sp>
      <p:pic>
        <p:nvPicPr>
          <p:cNvPr id="5" name="Content Placeholder 4" descr="alcapulco.jpg"/>
          <p:cNvPicPr>
            <a:picLocks noGrp="1" noChangeAspect="1"/>
          </p:cNvPicPr>
          <p:nvPr>
            <p:ph sz="half" idx="2"/>
          </p:nvPr>
        </p:nvPicPr>
        <p:blipFill>
          <a:blip r:embed="rId2" cstate="print"/>
          <a:stretch>
            <a:fillRect/>
          </a:stretch>
        </p:blipFill>
        <p:spPr>
          <a:xfrm>
            <a:off x="4800600" y="2133600"/>
            <a:ext cx="3815206" cy="44338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80288"/>
          </a:xfrm>
        </p:spPr>
        <p:txBody>
          <a:bodyPr>
            <a:normAutofit fontScale="90000"/>
          </a:bodyPr>
          <a:lstStyle/>
          <a:p>
            <a:r>
              <a:rPr lang="en-US" dirty="0" smtClean="0"/>
              <a:t>Magnuson Steven Act</a:t>
            </a:r>
            <a:endParaRPr lang="en-US" dirty="0"/>
          </a:p>
        </p:txBody>
      </p:sp>
      <p:sp>
        <p:nvSpPr>
          <p:cNvPr id="3" name="Content Placeholder 2"/>
          <p:cNvSpPr>
            <a:spLocks noGrp="1"/>
          </p:cNvSpPr>
          <p:nvPr>
            <p:ph idx="1"/>
          </p:nvPr>
        </p:nvSpPr>
        <p:spPr>
          <a:xfrm>
            <a:off x="457200" y="1752600"/>
            <a:ext cx="8229600" cy="4953000"/>
          </a:xfrm>
        </p:spPr>
        <p:txBody>
          <a:bodyPr>
            <a:normAutofit fontScale="77500" lnSpcReduction="20000"/>
          </a:bodyPr>
          <a:lstStyle/>
          <a:p>
            <a:pPr>
              <a:buNone/>
            </a:pPr>
            <a:endParaRPr lang="en-US" dirty="0" smtClean="0"/>
          </a:p>
          <a:p>
            <a:r>
              <a:rPr lang="en-US" dirty="0" smtClean="0"/>
              <a:t>Purpose: 1) to take immediate action to </a:t>
            </a:r>
            <a:r>
              <a:rPr lang="en-US" b="1" dirty="0" smtClean="0"/>
              <a:t>conserve and manage the fishery resources</a:t>
            </a:r>
            <a:r>
              <a:rPr lang="en-US" dirty="0" smtClean="0"/>
              <a:t> off the coasts of the United States, by exercising A) sovereign rights for the purposes of exploring, exploiting, conserving and managing all fish within the exclusive economic zone […].”</a:t>
            </a:r>
          </a:p>
          <a:p>
            <a:endParaRPr lang="en-US" dirty="0" smtClean="0"/>
          </a:p>
          <a:p>
            <a:r>
              <a:rPr lang="en-US" dirty="0" smtClean="0"/>
              <a:t>Section 301 National Standards for Fishery Conservation and Management</a:t>
            </a:r>
          </a:p>
          <a:p>
            <a:pPr lvl="1"/>
            <a:r>
              <a:rPr lang="en-US" dirty="0" smtClean="0"/>
              <a:t>(1) …achieve on a continuing basis the </a:t>
            </a:r>
            <a:r>
              <a:rPr lang="en-US" b="1" dirty="0" smtClean="0"/>
              <a:t>optimum yield </a:t>
            </a:r>
            <a:r>
              <a:rPr lang="en-US" dirty="0" smtClean="0"/>
              <a:t>from each fishery for the US fishing industry</a:t>
            </a:r>
          </a:p>
          <a:p>
            <a:endParaRPr lang="en-US" dirty="0" smtClean="0"/>
          </a:p>
          <a:p>
            <a:pPr marL="274320" lvl="1" indent="-274320">
              <a:buClr>
                <a:schemeClr val="accent3"/>
              </a:buClr>
              <a:buSzPct val="95000"/>
            </a:pPr>
            <a:r>
              <a:rPr lang="en-US" dirty="0" smtClean="0"/>
              <a:t>MSFCMA Section 303(b) DISCRETIONARY PROVISIONS.—Any fishery management plan which is prepared by any Council, or by the Secretary, with respect to any fishery, </a:t>
            </a:r>
            <a:r>
              <a:rPr lang="en-US" b="1" dirty="0" smtClean="0"/>
              <a:t>may</a:t>
            </a:r>
            <a:r>
              <a:rPr lang="en-US" dirty="0" smtClean="0"/>
              <a:t>— </a:t>
            </a:r>
            <a:br>
              <a:rPr lang="en-US" dirty="0" smtClean="0"/>
            </a:br>
            <a:r>
              <a:rPr lang="en-US" dirty="0" smtClean="0"/>
              <a:t/>
            </a:r>
            <a:br>
              <a:rPr lang="en-US" dirty="0" smtClean="0"/>
            </a:br>
            <a:r>
              <a:rPr lang="en-US" dirty="0" smtClean="0"/>
              <a:t>(12) include management measures in the plan to conserve target and non-target species and habitats, </a:t>
            </a:r>
            <a:r>
              <a:rPr lang="en-US" b="1" dirty="0" smtClean="0"/>
              <a:t>considering the variety of ecological factors affecting fishery populations</a:t>
            </a:r>
            <a:r>
              <a:rPr lang="en-US" dirty="0" smtClean="0"/>
              <a:t>.</a:t>
            </a:r>
          </a:p>
          <a:p>
            <a:endParaRPr lang="en-US" dirty="0" smtClean="0"/>
          </a:p>
          <a:p>
            <a:endParaRPr lang="en-US" dirty="0" smtClean="0"/>
          </a:p>
          <a:p>
            <a:pPr lvl="1"/>
            <a:endParaRPr lang="en-US" dirty="0" smtClean="0"/>
          </a:p>
          <a:p>
            <a:pPr lvl="3"/>
            <a:endParaRPr lang="en-US" dirty="0" smtClean="0"/>
          </a:p>
          <a:p>
            <a:pPr lvl="3"/>
            <a:endParaRPr lang="en-US" dirty="0" smtClean="0"/>
          </a:p>
          <a:p>
            <a:pPr lvl="3"/>
            <a:endParaRPr lang="en-US" dirty="0" smtClean="0"/>
          </a:p>
          <a:p>
            <a:pPr lvl="3">
              <a:buNone/>
            </a:pPr>
            <a:endParaRPr lang="en-US" dirty="0" smtClean="0"/>
          </a:p>
          <a:p>
            <a:pPr lvl="3">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Magnuson Stevens Act</a:t>
            </a:r>
            <a:endParaRPr lang="en-US" dirty="0"/>
          </a:p>
        </p:txBody>
      </p:sp>
      <p:sp>
        <p:nvSpPr>
          <p:cNvPr id="3" name="Content Placeholder 2"/>
          <p:cNvSpPr>
            <a:spLocks noGrp="1"/>
          </p:cNvSpPr>
          <p:nvPr>
            <p:ph idx="1"/>
          </p:nvPr>
        </p:nvSpPr>
        <p:spPr/>
        <p:txBody>
          <a:bodyPr>
            <a:normAutofit/>
          </a:bodyPr>
          <a:lstStyle/>
          <a:p>
            <a:r>
              <a:rPr lang="en-US" dirty="0" smtClean="0"/>
              <a:t>In practice fisheries management is a maximum yield approach for single species management of fish stocks</a:t>
            </a:r>
          </a:p>
          <a:p>
            <a:endParaRPr lang="en-US" dirty="0" smtClean="0"/>
          </a:p>
          <a:p>
            <a:pPr marL="274320" lvl="3" indent="-274320">
              <a:buSzPct val="95000"/>
            </a:pPr>
            <a:r>
              <a:rPr lang="en-US" dirty="0" smtClean="0"/>
              <a:t>From Goodman </a:t>
            </a:r>
            <a:r>
              <a:rPr lang="en-US" i="1" dirty="0" smtClean="0"/>
              <a:t>et al. </a:t>
            </a:r>
            <a:r>
              <a:rPr lang="en-US" dirty="0" smtClean="0"/>
              <a:t>2002: The current harvest strategy is essentially an </a:t>
            </a:r>
            <a:r>
              <a:rPr lang="en-US" dirty="0" err="1" smtClean="0"/>
              <a:t>msy</a:t>
            </a:r>
            <a:r>
              <a:rPr lang="en-US" dirty="0" smtClean="0"/>
              <a:t> single species approach, modified by some formal safeguards incorporated to ward against overfishing as defined from a single species standpoint and with opportunities of a less-structured nature for reducing harvest rates further in response to perceived social, economic and ecological concerns. </a:t>
            </a:r>
            <a:r>
              <a:rPr lang="en-US" b="1" dirty="0" smtClean="0"/>
              <a:t>No quantitative standards or specific decision rules are stated for each of these latter considerations </a:t>
            </a:r>
            <a:r>
              <a:rPr lang="en-US" dirty="0" smtClean="0"/>
              <a:t>except as they are imposed from outside by the MSA, by the ESA or the MMPA.</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Magnuson Stevens Act</a:t>
            </a:r>
            <a:endParaRPr lang="en-US" dirty="0"/>
          </a:p>
        </p:txBody>
      </p:sp>
      <p:sp>
        <p:nvSpPr>
          <p:cNvPr id="3" name="Content Placeholder 2"/>
          <p:cNvSpPr>
            <a:spLocks noGrp="1"/>
          </p:cNvSpPr>
          <p:nvPr>
            <p:ph idx="1"/>
          </p:nvPr>
        </p:nvSpPr>
        <p:spPr/>
        <p:txBody>
          <a:bodyPr>
            <a:normAutofit lnSpcReduction="10000"/>
          </a:bodyPr>
          <a:lstStyle/>
          <a:p>
            <a:r>
              <a:rPr lang="en-US" dirty="0" smtClean="0"/>
              <a:t>Ecosystem Considerations</a:t>
            </a:r>
          </a:p>
          <a:p>
            <a:pPr lvl="1"/>
            <a:r>
              <a:rPr lang="en-US" dirty="0" smtClean="0"/>
              <a:t>Ecosystem Committees for Fisheries Management Councils</a:t>
            </a:r>
          </a:p>
          <a:p>
            <a:pPr lvl="1"/>
            <a:r>
              <a:rPr lang="en-US" dirty="0" smtClean="0"/>
              <a:t>Stock Assessment Reports in Alaska include Ecosystem chapters</a:t>
            </a:r>
          </a:p>
          <a:p>
            <a:pPr lvl="1"/>
            <a:r>
              <a:rPr lang="en-US" dirty="0" smtClean="0"/>
              <a:t>Prohibitions on directed fishing on forage fish complex (North Pacific) and krill (Pacific)</a:t>
            </a:r>
          </a:p>
          <a:p>
            <a:pPr lvl="1"/>
            <a:r>
              <a:rPr lang="en-US" dirty="0" smtClean="0"/>
              <a:t>Prohibited fishing in the Arctic- new FMP</a:t>
            </a:r>
          </a:p>
          <a:p>
            <a:pPr marL="274320" lvl="1" indent="-274320">
              <a:buClr>
                <a:schemeClr val="accent3"/>
              </a:buClr>
              <a:buSzPct val="95000"/>
            </a:pPr>
            <a:endParaRPr lang="en-US" dirty="0" smtClean="0"/>
          </a:p>
          <a:p>
            <a:pPr marL="274320" lvl="1" indent="-274320">
              <a:buClr>
                <a:schemeClr val="accent3"/>
              </a:buClr>
              <a:buSzPct val="95000"/>
            </a:pPr>
            <a:r>
              <a:rPr lang="en-US" dirty="0" smtClean="0"/>
              <a:t>In general, these are non-specific actions focused at or below the </a:t>
            </a:r>
            <a:r>
              <a:rPr lang="en-US" dirty="0" err="1" smtClean="0"/>
              <a:t>trophic</a:t>
            </a:r>
            <a:r>
              <a:rPr lang="en-US" dirty="0" smtClean="0"/>
              <a:t> level harvested by the fisheries. </a:t>
            </a:r>
          </a:p>
          <a:p>
            <a:endParaRPr lang="en-US" dirty="0" smtClean="0"/>
          </a:p>
          <a:p>
            <a:endParaRPr lang="en-US" dirty="0" smtClean="0"/>
          </a:p>
          <a:p>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Mammal Protection Act</a:t>
            </a:r>
            <a:endParaRPr lang="en-US" dirty="0"/>
          </a:p>
        </p:txBody>
      </p:sp>
      <p:sp>
        <p:nvSpPr>
          <p:cNvPr id="3" name="Content Placeholder 2"/>
          <p:cNvSpPr>
            <a:spLocks noGrp="1"/>
          </p:cNvSpPr>
          <p:nvPr>
            <p:ph sz="half" idx="1"/>
          </p:nvPr>
        </p:nvSpPr>
        <p:spPr>
          <a:xfrm>
            <a:off x="228600" y="1920085"/>
            <a:ext cx="4953000" cy="4434840"/>
          </a:xfrm>
        </p:spPr>
        <p:txBody>
          <a:bodyPr>
            <a:normAutofit fontScale="85000" lnSpcReduction="20000"/>
          </a:bodyPr>
          <a:lstStyle/>
          <a:p>
            <a:r>
              <a:rPr lang="en-US" dirty="0" smtClean="0"/>
              <a:t>Congress finds that-</a:t>
            </a:r>
          </a:p>
          <a:p>
            <a:pPr lvl="1"/>
            <a:r>
              <a:rPr lang="en-US" dirty="0" smtClean="0"/>
              <a:t>“certain species and population stocks of marine mammals are, or may be, in danger of extinction or depletion as a result of man’s activities;</a:t>
            </a:r>
          </a:p>
          <a:p>
            <a:pPr lvl="1"/>
            <a:endParaRPr lang="en-US" dirty="0" smtClean="0"/>
          </a:p>
          <a:p>
            <a:pPr lvl="1"/>
            <a:r>
              <a:rPr lang="en-US" dirty="0" smtClean="0"/>
              <a:t>“such species and population stocks should not be permitted to diminish beyond the point at which they cease to be a </a:t>
            </a:r>
            <a:r>
              <a:rPr lang="en-US" b="1" dirty="0" smtClean="0"/>
              <a:t>significant functioning element of the ecosystem </a:t>
            </a:r>
            <a:r>
              <a:rPr lang="en-US" dirty="0" smtClean="0"/>
              <a:t>of which they are a part…they should not be permitted to diminish below their </a:t>
            </a:r>
            <a:r>
              <a:rPr lang="en-US" b="1" dirty="0" smtClean="0"/>
              <a:t>optimum sustainable population </a:t>
            </a:r>
            <a:r>
              <a:rPr lang="en-US" dirty="0" smtClean="0"/>
              <a:t>[…].”</a:t>
            </a:r>
            <a:endParaRPr lang="en-US" dirty="0"/>
          </a:p>
        </p:txBody>
      </p:sp>
      <p:pic>
        <p:nvPicPr>
          <p:cNvPr id="5" name="Content Placeholder 4" descr="2010Georgia01.jpg"/>
          <p:cNvPicPr>
            <a:picLocks noGrp="1" noChangeAspect="1"/>
          </p:cNvPicPr>
          <p:nvPr>
            <p:ph sz="half" idx="2"/>
          </p:nvPr>
        </p:nvPicPr>
        <p:blipFill>
          <a:blip r:embed="rId2" cstate="print"/>
          <a:stretch>
            <a:fillRect/>
          </a:stretch>
        </p:blipFill>
        <p:spPr>
          <a:xfrm>
            <a:off x="5257800" y="2514600"/>
            <a:ext cx="3657600" cy="2743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0288"/>
          </a:xfrm>
        </p:spPr>
        <p:txBody>
          <a:bodyPr>
            <a:normAutofit fontScale="90000"/>
          </a:bodyPr>
          <a:lstStyle/>
          <a:p>
            <a:r>
              <a:rPr lang="en-US" dirty="0" smtClean="0"/>
              <a:t>Endangered Species Act</a:t>
            </a:r>
            <a:endParaRPr lang="en-US" dirty="0"/>
          </a:p>
        </p:txBody>
      </p:sp>
      <p:sp>
        <p:nvSpPr>
          <p:cNvPr id="3" name="Content Placeholder 2"/>
          <p:cNvSpPr>
            <a:spLocks noGrp="1"/>
          </p:cNvSpPr>
          <p:nvPr>
            <p:ph sz="half" idx="1"/>
          </p:nvPr>
        </p:nvSpPr>
        <p:spPr>
          <a:xfrm>
            <a:off x="0" y="1920084"/>
            <a:ext cx="4800600" cy="4709315"/>
          </a:xfrm>
        </p:spPr>
        <p:txBody>
          <a:bodyPr>
            <a:normAutofit fontScale="92500" lnSpcReduction="20000"/>
          </a:bodyPr>
          <a:lstStyle/>
          <a:p>
            <a:r>
              <a:rPr lang="en-US" dirty="0" smtClean="0"/>
              <a:t>Purpose:</a:t>
            </a:r>
          </a:p>
          <a:p>
            <a:pPr lvl="1"/>
            <a:r>
              <a:rPr lang="en-US" dirty="0" smtClean="0"/>
              <a:t>“To provide a means whereby the </a:t>
            </a:r>
            <a:r>
              <a:rPr lang="en-US" b="1" dirty="0" smtClean="0"/>
              <a:t>ecosystems</a:t>
            </a:r>
            <a:r>
              <a:rPr lang="en-US" dirty="0" smtClean="0"/>
              <a:t> upon which endangered species and threatened species depend may be conserved […].”</a:t>
            </a:r>
          </a:p>
          <a:p>
            <a:r>
              <a:rPr lang="en-US" dirty="0" smtClean="0"/>
              <a:t>Policy:</a:t>
            </a:r>
          </a:p>
          <a:p>
            <a:pPr lvl="1"/>
            <a:r>
              <a:rPr lang="en-US" dirty="0" smtClean="0"/>
              <a:t>“It is the policy of Congress that all Federal departments and agencies shall seek to conserve endangered species and threatened species and shall utilize their authorities in furtherance of the purposes of this Act.”</a:t>
            </a:r>
          </a:p>
          <a:p>
            <a:pPr lvl="1"/>
            <a:endParaRPr lang="en-US" dirty="0" smtClean="0"/>
          </a:p>
          <a:p>
            <a:pPr lvl="1"/>
            <a:endParaRPr lang="en-US" dirty="0" smtClean="0"/>
          </a:p>
        </p:txBody>
      </p:sp>
      <p:pic>
        <p:nvPicPr>
          <p:cNvPr id="5" name="Content Placeholder 4" descr="DSC_3317.jpg"/>
          <p:cNvPicPr>
            <a:picLocks noGrp="1" noChangeAspect="1"/>
          </p:cNvPicPr>
          <p:nvPr>
            <p:ph sz="half" idx="2"/>
          </p:nvPr>
        </p:nvPicPr>
        <p:blipFill>
          <a:blip r:embed="rId2" cstate="print"/>
          <a:stretch>
            <a:fillRect/>
          </a:stretch>
        </p:blipFill>
        <p:spPr>
          <a:xfrm>
            <a:off x="4800600" y="2667000"/>
            <a:ext cx="4038600" cy="263153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989</TotalTime>
  <Words>994</Words>
  <Application>Microsoft Office PowerPoint</Application>
  <PresentationFormat>On-screen Show (4:3)</PresentationFormat>
  <Paragraphs>100</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Magnuson Stevens Act Symposium</vt:lpstr>
      <vt:lpstr>The Magnuson Stevens Act and Protected Species Management</vt:lpstr>
      <vt:lpstr> US Ocean Policy</vt:lpstr>
      <vt:lpstr>The Magnuson Stevens Act, the Endangered Species Act and the Marine Mammal Protection Act</vt:lpstr>
      <vt:lpstr>Magnuson Steven Act</vt:lpstr>
      <vt:lpstr>Magnuson Stevens Act</vt:lpstr>
      <vt:lpstr>Magnuson Stevens Act</vt:lpstr>
      <vt:lpstr>Marine Mammal Protection Act</vt:lpstr>
      <vt:lpstr>Endangered Species Act</vt:lpstr>
      <vt:lpstr>Endangered Species Act</vt:lpstr>
      <vt:lpstr>Consultations on Federal Fisheries Actions under the ESA (Section 7)</vt:lpstr>
      <vt:lpstr>The MMPA and the ESA</vt:lpstr>
      <vt:lpstr>How well does Ecosystem management work?</vt:lpstr>
      <vt:lpstr>Ecosystem Management: Integration of Apex Predators in Fisheries Management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kbrix</dc:creator>
  <cp:lastModifiedBy>media10</cp:lastModifiedBy>
  <cp:revision>85</cp:revision>
  <dcterms:created xsi:type="dcterms:W3CDTF">2010-10-21T20:08:11Z</dcterms:created>
  <dcterms:modified xsi:type="dcterms:W3CDTF">2010-11-04T18:56:44Z</dcterms:modified>
</cp:coreProperties>
</file>